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7.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8.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9.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0.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4212" r:id="rId3"/>
    <p:sldMasterId id="2147485280" r:id="rId4"/>
    <p:sldMasterId id="2147485285" r:id="rId5"/>
    <p:sldMasterId id="2147486331" r:id="rId6"/>
    <p:sldMasterId id="2147486343" r:id="rId7"/>
    <p:sldMasterId id="2147486348" r:id="rId8"/>
    <p:sldMasterId id="2147486353" r:id="rId9"/>
    <p:sldMasterId id="2147486358" r:id="rId10"/>
    <p:sldMasterId id="2147486364" r:id="rId11"/>
    <p:sldMasterId id="2147486368" r:id="rId12"/>
  </p:sldMasterIdLst>
  <p:notesMasterIdLst>
    <p:notesMasterId r:id="rId51"/>
  </p:notesMasterIdLst>
  <p:handoutMasterIdLst>
    <p:handoutMasterId r:id="rId52"/>
  </p:handoutMasterIdLst>
  <p:sldIdLst>
    <p:sldId id="529" r:id="rId13"/>
    <p:sldId id="612" r:id="rId14"/>
    <p:sldId id="613" r:id="rId15"/>
    <p:sldId id="651" r:id="rId16"/>
    <p:sldId id="566" r:id="rId17"/>
    <p:sldId id="643" r:id="rId18"/>
    <p:sldId id="644" r:id="rId19"/>
    <p:sldId id="629" r:id="rId20"/>
    <p:sldId id="574" r:id="rId21"/>
    <p:sldId id="645" r:id="rId22"/>
    <p:sldId id="610" r:id="rId23"/>
    <p:sldId id="646" r:id="rId24"/>
    <p:sldId id="649" r:id="rId25"/>
    <p:sldId id="647" r:id="rId26"/>
    <p:sldId id="652" r:id="rId27"/>
    <p:sldId id="648" r:id="rId28"/>
    <p:sldId id="577" r:id="rId29"/>
    <p:sldId id="583" r:id="rId30"/>
    <p:sldId id="584" r:id="rId31"/>
    <p:sldId id="585" r:id="rId32"/>
    <p:sldId id="608" r:id="rId33"/>
    <p:sldId id="619" r:id="rId34"/>
    <p:sldId id="595" r:id="rId35"/>
    <p:sldId id="605" r:id="rId36"/>
    <p:sldId id="623" r:id="rId37"/>
    <p:sldId id="630" r:id="rId38"/>
    <p:sldId id="631" r:id="rId39"/>
    <p:sldId id="632" r:id="rId40"/>
    <p:sldId id="633" r:id="rId41"/>
    <p:sldId id="634" r:id="rId42"/>
    <p:sldId id="635" r:id="rId43"/>
    <p:sldId id="636" r:id="rId44"/>
    <p:sldId id="637" r:id="rId45"/>
    <p:sldId id="638" r:id="rId46"/>
    <p:sldId id="639" r:id="rId47"/>
    <p:sldId id="640" r:id="rId48"/>
    <p:sldId id="641" r:id="rId49"/>
    <p:sldId id="642" r:id="rId50"/>
  </p:sldIdLst>
  <p:sldSz cx="9144000" cy="6858000" type="screen4x3"/>
  <p:notesSz cx="6794500" cy="9906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37" autoAdjust="0"/>
    <p:restoredTop sz="53613" autoAdjust="0"/>
  </p:normalViewPr>
  <p:slideViewPr>
    <p:cSldViewPr>
      <p:cViewPr varScale="1">
        <p:scale>
          <a:sx n="117" d="100"/>
          <a:sy n="117" d="100"/>
        </p:scale>
        <p:origin x="-1608" y="-102"/>
      </p:cViewPr>
      <p:guideLst>
        <p:guide orient="horz" pos="845"/>
        <p:guide pos="385"/>
      </p:guideLst>
    </p:cSldViewPr>
  </p:slideViewPr>
  <p:outlineViewPr>
    <p:cViewPr>
      <p:scale>
        <a:sx n="33" d="100"/>
        <a:sy n="33" d="100"/>
      </p:scale>
      <p:origin x="0" y="1002"/>
    </p:cViewPr>
    <p:sldLst>
      <p:sld r:id="rId1" collapse="1"/>
    </p:sldLst>
  </p:outlineViewPr>
  <p:notesTextViewPr>
    <p:cViewPr>
      <p:scale>
        <a:sx n="100" d="100"/>
        <a:sy n="100" d="100"/>
      </p:scale>
      <p:origin x="0" y="0"/>
    </p:cViewPr>
  </p:notesTextViewPr>
  <p:sorterViewPr>
    <p:cViewPr>
      <p:scale>
        <a:sx n="100" d="100"/>
        <a:sy n="100" d="100"/>
      </p:scale>
      <p:origin x="0" y="1296"/>
    </p:cViewPr>
  </p:sorterViewPr>
  <p:notesViewPr>
    <p:cSldViewPr>
      <p:cViewPr varScale="1">
        <p:scale>
          <a:sx n="58" d="100"/>
          <a:sy n="58" d="100"/>
        </p:scale>
        <p:origin x="-2076" y="-84"/>
      </p:cViewPr>
      <p:guideLst>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814C5C-75DA-4A2F-8C38-663E6803A27D}" type="doc">
      <dgm:prSet loTypeId="urn:microsoft.com/office/officeart/2005/8/layout/hierarchy4" loCatId="relationship" qsTypeId="urn:microsoft.com/office/officeart/2005/8/quickstyle/simple1" qsCatId="simple" csTypeId="urn:microsoft.com/office/officeart/2005/8/colors/accent1_4" csCatId="accent1" phldr="1"/>
      <dgm:spPr/>
      <dgm:t>
        <a:bodyPr/>
        <a:lstStyle/>
        <a:p>
          <a:endParaRPr lang="en-US"/>
        </a:p>
      </dgm:t>
    </dgm:pt>
    <dgm:pt modelId="{6F1E8740-3E70-4EAA-8C8E-AE9719AB0C03}">
      <dgm:prSet phldrT="[Text]"/>
      <dgm:spPr>
        <a:solidFill>
          <a:schemeClr val="accent1">
            <a:lumMod val="50000"/>
          </a:schemeClr>
        </a:solidFill>
      </dgm:spPr>
      <dgm:t>
        <a:bodyPr/>
        <a:lstStyle/>
        <a:p>
          <a:r>
            <a:rPr lang="en-GB" dirty="0" smtClean="0"/>
            <a:t>Data Collection on Institutional Investors</a:t>
          </a:r>
          <a:endParaRPr lang="en-US" dirty="0"/>
        </a:p>
      </dgm:t>
    </dgm:pt>
    <dgm:pt modelId="{6B42B47B-C8C6-4FBE-8418-42145D224848}" type="parTrans" cxnId="{83ED6A02-6FFA-4318-B059-CD52B6369271}">
      <dgm:prSet/>
      <dgm:spPr/>
      <dgm:t>
        <a:bodyPr/>
        <a:lstStyle/>
        <a:p>
          <a:endParaRPr lang="en-US"/>
        </a:p>
      </dgm:t>
    </dgm:pt>
    <dgm:pt modelId="{A5B3847B-F95B-4A6C-9696-606B5A63DBB9}" type="sibTrans" cxnId="{83ED6A02-6FFA-4318-B059-CD52B6369271}">
      <dgm:prSet/>
      <dgm:spPr/>
      <dgm:t>
        <a:bodyPr/>
        <a:lstStyle/>
        <a:p>
          <a:endParaRPr lang="en-US"/>
        </a:p>
      </dgm:t>
    </dgm:pt>
    <dgm:pt modelId="{BF622C71-FF5F-42DC-BE1C-58FCBA19E3A2}">
      <dgm:prSet phldrT="[Text]"/>
      <dgm:spPr>
        <a:solidFill>
          <a:schemeClr val="accent1">
            <a:lumMod val="50000"/>
          </a:schemeClr>
        </a:solidFill>
      </dgm:spPr>
      <dgm:t>
        <a:bodyPr/>
        <a:lstStyle/>
        <a:p>
          <a:r>
            <a:rPr lang="en-GB" dirty="0" smtClean="0"/>
            <a:t>Regulation</a:t>
          </a:r>
          <a:endParaRPr lang="en-US" dirty="0"/>
        </a:p>
      </dgm:t>
    </dgm:pt>
    <dgm:pt modelId="{CEC9ED38-CC14-4C02-9CF4-DC9AC6C7808C}" type="parTrans" cxnId="{23DCB917-8C92-4F88-B3E4-24DBA40AE707}">
      <dgm:prSet/>
      <dgm:spPr/>
      <dgm:t>
        <a:bodyPr/>
        <a:lstStyle/>
        <a:p>
          <a:endParaRPr lang="en-US"/>
        </a:p>
      </dgm:t>
    </dgm:pt>
    <dgm:pt modelId="{D26DE246-0DA2-43FA-86F1-17732D2891A8}" type="sibTrans" cxnId="{23DCB917-8C92-4F88-B3E4-24DBA40AE707}">
      <dgm:prSet/>
      <dgm:spPr/>
      <dgm:t>
        <a:bodyPr/>
        <a:lstStyle/>
        <a:p>
          <a:endParaRPr lang="en-US"/>
        </a:p>
      </dgm:t>
    </dgm:pt>
    <dgm:pt modelId="{8D5EA3F4-2252-42B7-9238-5C5B5290F881}">
      <dgm:prSet phldrT="[Text]"/>
      <dgm:spPr>
        <a:solidFill>
          <a:schemeClr val="accent1">
            <a:lumMod val="50000"/>
          </a:schemeClr>
        </a:solidFill>
      </dgm:spPr>
      <dgm:t>
        <a:bodyPr/>
        <a:lstStyle/>
        <a:p>
          <a:r>
            <a:rPr lang="en-GB" dirty="0" smtClean="0"/>
            <a:t>Infrastructure  Investment</a:t>
          </a:r>
          <a:endParaRPr lang="en-US" dirty="0"/>
        </a:p>
      </dgm:t>
    </dgm:pt>
    <dgm:pt modelId="{6E90735E-10CF-436C-ADCC-B06EDD2934F8}" type="parTrans" cxnId="{05875D36-FEF4-48C6-8B95-0F3775572F4A}">
      <dgm:prSet/>
      <dgm:spPr/>
      <dgm:t>
        <a:bodyPr/>
        <a:lstStyle/>
        <a:p>
          <a:endParaRPr lang="en-US"/>
        </a:p>
      </dgm:t>
    </dgm:pt>
    <dgm:pt modelId="{CDAEE5D1-9182-4D9A-9BC6-D99A6CAE6C36}" type="sibTrans" cxnId="{05875D36-FEF4-48C6-8B95-0F3775572F4A}">
      <dgm:prSet/>
      <dgm:spPr/>
      <dgm:t>
        <a:bodyPr/>
        <a:lstStyle/>
        <a:p>
          <a:endParaRPr lang="en-US"/>
        </a:p>
      </dgm:t>
    </dgm:pt>
    <dgm:pt modelId="{BBCB190A-203C-4B31-8A51-E1CE4A1CFB0C}">
      <dgm:prSet phldrT="[Text]"/>
      <dgm:spPr>
        <a:solidFill>
          <a:schemeClr val="accent1">
            <a:lumMod val="50000"/>
          </a:schemeClr>
        </a:solidFill>
      </dgm:spPr>
      <dgm:t>
        <a:bodyPr/>
        <a:lstStyle/>
        <a:p>
          <a:r>
            <a:rPr lang="en-GB" dirty="0" smtClean="0"/>
            <a:t>Governance</a:t>
          </a:r>
          <a:endParaRPr lang="en-US" dirty="0"/>
        </a:p>
      </dgm:t>
    </dgm:pt>
    <dgm:pt modelId="{E8758D2C-345E-4B39-90E0-163CA12A2C1B}" type="parTrans" cxnId="{6A0E82F9-595C-428E-8F34-37C0312A5E73}">
      <dgm:prSet/>
      <dgm:spPr/>
      <dgm:t>
        <a:bodyPr/>
        <a:lstStyle/>
        <a:p>
          <a:endParaRPr lang="en-US"/>
        </a:p>
      </dgm:t>
    </dgm:pt>
    <dgm:pt modelId="{122F1BDA-3D85-4764-B8EA-0B1F98379A9E}" type="sibTrans" cxnId="{6A0E82F9-595C-428E-8F34-37C0312A5E73}">
      <dgm:prSet/>
      <dgm:spPr/>
      <dgm:t>
        <a:bodyPr/>
        <a:lstStyle/>
        <a:p>
          <a:endParaRPr lang="en-US"/>
        </a:p>
      </dgm:t>
    </dgm:pt>
    <dgm:pt modelId="{3A9954CF-95F8-41EB-98E4-AD18A64A0ADC}">
      <dgm:prSet phldrT="[Text]" custT="1"/>
      <dgm:spPr>
        <a:solidFill>
          <a:schemeClr val="accent1">
            <a:lumMod val="50000"/>
          </a:schemeClr>
        </a:solidFill>
      </dgm:spPr>
      <dgm:t>
        <a:bodyPr/>
        <a:lstStyle/>
        <a:p>
          <a:r>
            <a:rPr lang="en-GB" sz="1500" dirty="0" smtClean="0"/>
            <a:t>Emerging Markets  Financing</a:t>
          </a:r>
          <a:endParaRPr lang="en-US" sz="1500" dirty="0"/>
        </a:p>
      </dgm:t>
    </dgm:pt>
    <dgm:pt modelId="{E59C5AE9-4E88-4164-A10F-3103F567074A}" type="parTrans" cxnId="{68139BEB-5CD8-4329-B0AD-D019BEA7CE15}">
      <dgm:prSet/>
      <dgm:spPr/>
      <dgm:t>
        <a:bodyPr/>
        <a:lstStyle/>
        <a:p>
          <a:endParaRPr lang="en-US"/>
        </a:p>
      </dgm:t>
    </dgm:pt>
    <dgm:pt modelId="{DC8D0DAE-9B1E-4538-9831-A640B4D61525}" type="sibTrans" cxnId="{68139BEB-5CD8-4329-B0AD-D019BEA7CE15}">
      <dgm:prSet/>
      <dgm:spPr/>
      <dgm:t>
        <a:bodyPr/>
        <a:lstStyle/>
        <a:p>
          <a:endParaRPr lang="en-US"/>
        </a:p>
      </dgm:t>
    </dgm:pt>
    <dgm:pt modelId="{58EBC045-2513-438E-817E-BBD4860A5A45}">
      <dgm:prSet phldrT="[Text]" custT="1"/>
      <dgm:spPr/>
      <dgm:t>
        <a:bodyPr/>
        <a:lstStyle/>
        <a:p>
          <a:r>
            <a:rPr lang="en-GB" sz="1800" b="1" dirty="0" smtClean="0"/>
            <a:t>Structure: Modules</a:t>
          </a:r>
          <a:endParaRPr lang="en-US" sz="1800" b="1" dirty="0"/>
        </a:p>
      </dgm:t>
    </dgm:pt>
    <dgm:pt modelId="{41852C58-E8B4-4B0E-A15C-55EFDCA7088D}" type="sibTrans" cxnId="{493CAF33-32C2-431A-8A16-9B311810090F}">
      <dgm:prSet/>
      <dgm:spPr/>
      <dgm:t>
        <a:bodyPr/>
        <a:lstStyle/>
        <a:p>
          <a:endParaRPr lang="en-US"/>
        </a:p>
      </dgm:t>
    </dgm:pt>
    <dgm:pt modelId="{980BDA6F-850C-42B5-9FD4-2718862F7B61}" type="parTrans" cxnId="{493CAF33-32C2-431A-8A16-9B311810090F}">
      <dgm:prSet/>
      <dgm:spPr/>
      <dgm:t>
        <a:bodyPr/>
        <a:lstStyle/>
        <a:p>
          <a:endParaRPr lang="en-US"/>
        </a:p>
      </dgm:t>
    </dgm:pt>
    <dgm:pt modelId="{92131F30-DBA3-4213-A384-7715A4FA9694}" type="pres">
      <dgm:prSet presAssocID="{F4814C5C-75DA-4A2F-8C38-663E6803A27D}" presName="Name0" presStyleCnt="0">
        <dgm:presLayoutVars>
          <dgm:chPref val="1"/>
          <dgm:dir/>
          <dgm:animOne val="branch"/>
          <dgm:animLvl val="lvl"/>
          <dgm:resizeHandles/>
        </dgm:presLayoutVars>
      </dgm:prSet>
      <dgm:spPr/>
      <dgm:t>
        <a:bodyPr/>
        <a:lstStyle/>
        <a:p>
          <a:endParaRPr lang="en-US"/>
        </a:p>
      </dgm:t>
    </dgm:pt>
    <dgm:pt modelId="{CDF5329A-AB67-4418-BE12-D447A553F5F3}" type="pres">
      <dgm:prSet presAssocID="{58EBC045-2513-438E-817E-BBD4860A5A45}" presName="vertOne" presStyleCnt="0"/>
      <dgm:spPr/>
      <dgm:t>
        <a:bodyPr/>
        <a:lstStyle/>
        <a:p>
          <a:endParaRPr lang="en-US"/>
        </a:p>
      </dgm:t>
    </dgm:pt>
    <dgm:pt modelId="{2ADFFA20-6928-4E04-A07F-1D6C2E76F551}" type="pres">
      <dgm:prSet presAssocID="{58EBC045-2513-438E-817E-BBD4860A5A45}" presName="txOne" presStyleLbl="node0" presStyleIdx="0" presStyleCnt="2" custScaleY="50129" custLinFactNeighborX="-2091" custLinFactNeighborY="81082">
        <dgm:presLayoutVars>
          <dgm:chPref val="3"/>
        </dgm:presLayoutVars>
      </dgm:prSet>
      <dgm:spPr/>
      <dgm:t>
        <a:bodyPr/>
        <a:lstStyle/>
        <a:p>
          <a:endParaRPr lang="en-US"/>
        </a:p>
      </dgm:t>
    </dgm:pt>
    <dgm:pt modelId="{B70A1B02-BA05-47CC-A5D6-9C9EE24F0F86}" type="pres">
      <dgm:prSet presAssocID="{58EBC045-2513-438E-817E-BBD4860A5A45}" presName="parTransOne" presStyleCnt="0"/>
      <dgm:spPr/>
      <dgm:t>
        <a:bodyPr/>
        <a:lstStyle/>
        <a:p>
          <a:endParaRPr lang="en-US"/>
        </a:p>
      </dgm:t>
    </dgm:pt>
    <dgm:pt modelId="{F2126ACC-F1DA-4A39-81AC-EA2F2BAE5165}" type="pres">
      <dgm:prSet presAssocID="{58EBC045-2513-438E-817E-BBD4860A5A45}" presName="horzOne" presStyleCnt="0"/>
      <dgm:spPr/>
      <dgm:t>
        <a:bodyPr/>
        <a:lstStyle/>
        <a:p>
          <a:endParaRPr lang="en-US"/>
        </a:p>
      </dgm:t>
    </dgm:pt>
    <dgm:pt modelId="{B8BE3BF0-81EC-4C21-8F88-F61FA331B5EF}" type="pres">
      <dgm:prSet presAssocID="{6F1E8740-3E70-4EAA-8C8E-AE9719AB0C03}" presName="vertTwo" presStyleCnt="0"/>
      <dgm:spPr/>
      <dgm:t>
        <a:bodyPr/>
        <a:lstStyle/>
        <a:p>
          <a:endParaRPr lang="en-US"/>
        </a:p>
      </dgm:t>
    </dgm:pt>
    <dgm:pt modelId="{3111A573-6F23-4AE2-805B-7B8D0162DC63}" type="pres">
      <dgm:prSet presAssocID="{6F1E8740-3E70-4EAA-8C8E-AE9719AB0C03}" presName="txTwo" presStyleLbl="node2" presStyleIdx="0" presStyleCnt="3">
        <dgm:presLayoutVars>
          <dgm:chPref val="3"/>
        </dgm:presLayoutVars>
      </dgm:prSet>
      <dgm:spPr/>
      <dgm:t>
        <a:bodyPr/>
        <a:lstStyle/>
        <a:p>
          <a:endParaRPr lang="en-US"/>
        </a:p>
      </dgm:t>
    </dgm:pt>
    <dgm:pt modelId="{F9710C06-8493-463F-BB98-72D37C520CF0}" type="pres">
      <dgm:prSet presAssocID="{6F1E8740-3E70-4EAA-8C8E-AE9719AB0C03}" presName="parTransTwo" presStyleCnt="0"/>
      <dgm:spPr/>
      <dgm:t>
        <a:bodyPr/>
        <a:lstStyle/>
        <a:p>
          <a:endParaRPr lang="en-US"/>
        </a:p>
      </dgm:t>
    </dgm:pt>
    <dgm:pt modelId="{A9D68F5C-271D-4BB3-B948-67BA1CCA7402}" type="pres">
      <dgm:prSet presAssocID="{6F1E8740-3E70-4EAA-8C8E-AE9719AB0C03}" presName="horzTwo" presStyleCnt="0"/>
      <dgm:spPr/>
      <dgm:t>
        <a:bodyPr/>
        <a:lstStyle/>
        <a:p>
          <a:endParaRPr lang="en-US"/>
        </a:p>
      </dgm:t>
    </dgm:pt>
    <dgm:pt modelId="{00945D86-B33C-403C-88DB-C8CA9A6AECA9}" type="pres">
      <dgm:prSet presAssocID="{BBCB190A-203C-4B31-8A51-E1CE4A1CFB0C}" presName="vertThree" presStyleCnt="0"/>
      <dgm:spPr/>
      <dgm:t>
        <a:bodyPr/>
        <a:lstStyle/>
        <a:p>
          <a:endParaRPr lang="en-US"/>
        </a:p>
      </dgm:t>
    </dgm:pt>
    <dgm:pt modelId="{3E9944DB-DEB7-43E8-802A-BF96803EDE50}" type="pres">
      <dgm:prSet presAssocID="{BBCB190A-203C-4B31-8A51-E1CE4A1CFB0C}" presName="txThree" presStyleLbl="node3" presStyleIdx="0" presStyleCnt="1" custLinFactNeighborX="52520">
        <dgm:presLayoutVars>
          <dgm:chPref val="3"/>
        </dgm:presLayoutVars>
      </dgm:prSet>
      <dgm:spPr/>
      <dgm:t>
        <a:bodyPr/>
        <a:lstStyle/>
        <a:p>
          <a:endParaRPr lang="en-US"/>
        </a:p>
      </dgm:t>
    </dgm:pt>
    <dgm:pt modelId="{2F41656E-11A6-45C5-BFBA-A3C52FCD879B}" type="pres">
      <dgm:prSet presAssocID="{BBCB190A-203C-4B31-8A51-E1CE4A1CFB0C}" presName="horzThree" presStyleCnt="0"/>
      <dgm:spPr/>
      <dgm:t>
        <a:bodyPr/>
        <a:lstStyle/>
        <a:p>
          <a:endParaRPr lang="en-US"/>
        </a:p>
      </dgm:t>
    </dgm:pt>
    <dgm:pt modelId="{8F77C50F-0E1B-4AA1-B4B5-4EBF67BAB5A2}" type="pres">
      <dgm:prSet presAssocID="{A5B3847B-F95B-4A6C-9696-606B5A63DBB9}" presName="sibSpaceTwo" presStyleCnt="0"/>
      <dgm:spPr/>
      <dgm:t>
        <a:bodyPr/>
        <a:lstStyle/>
        <a:p>
          <a:endParaRPr lang="en-US"/>
        </a:p>
      </dgm:t>
    </dgm:pt>
    <dgm:pt modelId="{9A071B73-F4FA-4C16-9840-6B33B6883B54}" type="pres">
      <dgm:prSet presAssocID="{8D5EA3F4-2252-42B7-9238-5C5B5290F881}" presName="vertTwo" presStyleCnt="0"/>
      <dgm:spPr/>
      <dgm:t>
        <a:bodyPr/>
        <a:lstStyle/>
        <a:p>
          <a:endParaRPr lang="en-US"/>
        </a:p>
      </dgm:t>
    </dgm:pt>
    <dgm:pt modelId="{541F390F-0E93-4E5F-A697-0E96190C4B55}" type="pres">
      <dgm:prSet presAssocID="{8D5EA3F4-2252-42B7-9238-5C5B5290F881}" presName="txTwo" presStyleLbl="node2" presStyleIdx="1" presStyleCnt="3">
        <dgm:presLayoutVars>
          <dgm:chPref val="3"/>
        </dgm:presLayoutVars>
      </dgm:prSet>
      <dgm:spPr/>
      <dgm:t>
        <a:bodyPr/>
        <a:lstStyle/>
        <a:p>
          <a:endParaRPr lang="en-US"/>
        </a:p>
      </dgm:t>
    </dgm:pt>
    <dgm:pt modelId="{98DCD4A7-457E-4D37-90CF-1B350A4C93F4}" type="pres">
      <dgm:prSet presAssocID="{8D5EA3F4-2252-42B7-9238-5C5B5290F881}" presName="horzTwo" presStyleCnt="0"/>
      <dgm:spPr/>
      <dgm:t>
        <a:bodyPr/>
        <a:lstStyle/>
        <a:p>
          <a:endParaRPr lang="en-US"/>
        </a:p>
      </dgm:t>
    </dgm:pt>
    <dgm:pt modelId="{9DE0957F-5DF9-4655-9ED4-64898F5DEBC6}" type="pres">
      <dgm:prSet presAssocID="{CDAEE5D1-9182-4D9A-9BC6-D99A6CAE6C36}" presName="sibSpaceTwo" presStyleCnt="0"/>
      <dgm:spPr/>
      <dgm:t>
        <a:bodyPr/>
        <a:lstStyle/>
        <a:p>
          <a:endParaRPr lang="en-US"/>
        </a:p>
      </dgm:t>
    </dgm:pt>
    <dgm:pt modelId="{C1667A14-29D0-4EF4-8D75-2B13FD15603A}" type="pres">
      <dgm:prSet presAssocID="{BF622C71-FF5F-42DC-BE1C-58FCBA19E3A2}" presName="vertTwo" presStyleCnt="0"/>
      <dgm:spPr/>
      <dgm:t>
        <a:bodyPr/>
        <a:lstStyle/>
        <a:p>
          <a:endParaRPr lang="en-US"/>
        </a:p>
      </dgm:t>
    </dgm:pt>
    <dgm:pt modelId="{310AA85F-B576-4DAB-99E5-BAB066E4BBE4}" type="pres">
      <dgm:prSet presAssocID="{BF622C71-FF5F-42DC-BE1C-58FCBA19E3A2}" presName="txTwo" presStyleLbl="node2" presStyleIdx="2" presStyleCnt="3">
        <dgm:presLayoutVars>
          <dgm:chPref val="3"/>
        </dgm:presLayoutVars>
      </dgm:prSet>
      <dgm:spPr/>
      <dgm:t>
        <a:bodyPr/>
        <a:lstStyle/>
        <a:p>
          <a:endParaRPr lang="en-US"/>
        </a:p>
      </dgm:t>
    </dgm:pt>
    <dgm:pt modelId="{9AFE0306-B706-4EEB-BB13-090AC9AFA5D8}" type="pres">
      <dgm:prSet presAssocID="{BF622C71-FF5F-42DC-BE1C-58FCBA19E3A2}" presName="horzTwo" presStyleCnt="0"/>
      <dgm:spPr/>
      <dgm:t>
        <a:bodyPr/>
        <a:lstStyle/>
        <a:p>
          <a:endParaRPr lang="en-US"/>
        </a:p>
      </dgm:t>
    </dgm:pt>
    <dgm:pt modelId="{B5168D2C-A7A0-402E-90B5-127B4353F56B}" type="pres">
      <dgm:prSet presAssocID="{41852C58-E8B4-4B0E-A15C-55EFDCA7088D}" presName="sibSpaceOne" presStyleCnt="0"/>
      <dgm:spPr/>
      <dgm:t>
        <a:bodyPr/>
        <a:lstStyle/>
        <a:p>
          <a:endParaRPr lang="en-US"/>
        </a:p>
      </dgm:t>
    </dgm:pt>
    <dgm:pt modelId="{A6699CCF-FA24-4533-A1DF-57DE4445ECBB}" type="pres">
      <dgm:prSet presAssocID="{3A9954CF-95F8-41EB-98E4-AD18A64A0ADC}" presName="vertOne" presStyleCnt="0"/>
      <dgm:spPr/>
      <dgm:t>
        <a:bodyPr/>
        <a:lstStyle/>
        <a:p>
          <a:endParaRPr lang="en-US"/>
        </a:p>
      </dgm:t>
    </dgm:pt>
    <dgm:pt modelId="{F4EA2EB7-51C5-4057-BBBF-8F224D609FBC}" type="pres">
      <dgm:prSet presAssocID="{3A9954CF-95F8-41EB-98E4-AD18A64A0ADC}" presName="txOne" presStyleLbl="node0" presStyleIdx="1" presStyleCnt="2" custLinFactX="-69557" custLinFactY="70013" custLinFactNeighborX="-100000" custLinFactNeighborY="100000">
        <dgm:presLayoutVars>
          <dgm:chPref val="3"/>
        </dgm:presLayoutVars>
      </dgm:prSet>
      <dgm:spPr/>
      <dgm:t>
        <a:bodyPr/>
        <a:lstStyle/>
        <a:p>
          <a:endParaRPr lang="en-US"/>
        </a:p>
      </dgm:t>
    </dgm:pt>
    <dgm:pt modelId="{9E563B63-7B60-4478-96D1-D8B3D5E40286}" type="pres">
      <dgm:prSet presAssocID="{3A9954CF-95F8-41EB-98E4-AD18A64A0ADC}" presName="horzOne" presStyleCnt="0"/>
      <dgm:spPr/>
      <dgm:t>
        <a:bodyPr/>
        <a:lstStyle/>
        <a:p>
          <a:endParaRPr lang="en-US"/>
        </a:p>
      </dgm:t>
    </dgm:pt>
  </dgm:ptLst>
  <dgm:cxnLst>
    <dgm:cxn modelId="{493CAF33-32C2-431A-8A16-9B311810090F}" srcId="{F4814C5C-75DA-4A2F-8C38-663E6803A27D}" destId="{58EBC045-2513-438E-817E-BBD4860A5A45}" srcOrd="0" destOrd="0" parTransId="{980BDA6F-850C-42B5-9FD4-2718862F7B61}" sibTransId="{41852C58-E8B4-4B0E-A15C-55EFDCA7088D}"/>
    <dgm:cxn modelId="{6A0E82F9-595C-428E-8F34-37C0312A5E73}" srcId="{6F1E8740-3E70-4EAA-8C8E-AE9719AB0C03}" destId="{BBCB190A-203C-4B31-8A51-E1CE4A1CFB0C}" srcOrd="0" destOrd="0" parTransId="{E8758D2C-345E-4B39-90E0-163CA12A2C1B}" sibTransId="{122F1BDA-3D85-4764-B8EA-0B1F98379A9E}"/>
    <dgm:cxn modelId="{C0CBB3C2-3A3E-4FB1-9932-E2302EEC9056}" type="presOf" srcId="{F4814C5C-75DA-4A2F-8C38-663E6803A27D}" destId="{92131F30-DBA3-4213-A384-7715A4FA9694}" srcOrd="0" destOrd="0" presId="urn:microsoft.com/office/officeart/2005/8/layout/hierarchy4"/>
    <dgm:cxn modelId="{8B02083F-76EF-4F7D-8827-F1B10165C785}" type="presOf" srcId="{BF622C71-FF5F-42DC-BE1C-58FCBA19E3A2}" destId="{310AA85F-B576-4DAB-99E5-BAB066E4BBE4}" srcOrd="0" destOrd="0" presId="urn:microsoft.com/office/officeart/2005/8/layout/hierarchy4"/>
    <dgm:cxn modelId="{05875D36-FEF4-48C6-8B95-0F3775572F4A}" srcId="{58EBC045-2513-438E-817E-BBD4860A5A45}" destId="{8D5EA3F4-2252-42B7-9238-5C5B5290F881}" srcOrd="1" destOrd="0" parTransId="{6E90735E-10CF-436C-ADCC-B06EDD2934F8}" sibTransId="{CDAEE5D1-9182-4D9A-9BC6-D99A6CAE6C36}"/>
    <dgm:cxn modelId="{6FD508CE-1694-480B-8D6F-6E4C84B24D39}" type="presOf" srcId="{3A9954CF-95F8-41EB-98E4-AD18A64A0ADC}" destId="{F4EA2EB7-51C5-4057-BBBF-8F224D609FBC}" srcOrd="0" destOrd="0" presId="urn:microsoft.com/office/officeart/2005/8/layout/hierarchy4"/>
    <dgm:cxn modelId="{68139BEB-5CD8-4329-B0AD-D019BEA7CE15}" srcId="{F4814C5C-75DA-4A2F-8C38-663E6803A27D}" destId="{3A9954CF-95F8-41EB-98E4-AD18A64A0ADC}" srcOrd="1" destOrd="0" parTransId="{E59C5AE9-4E88-4164-A10F-3103F567074A}" sibTransId="{DC8D0DAE-9B1E-4538-9831-A640B4D61525}"/>
    <dgm:cxn modelId="{B1983805-D9B3-4E2B-8A7F-464374C5BAA4}" type="presOf" srcId="{8D5EA3F4-2252-42B7-9238-5C5B5290F881}" destId="{541F390F-0E93-4E5F-A697-0E96190C4B55}" srcOrd="0" destOrd="0" presId="urn:microsoft.com/office/officeart/2005/8/layout/hierarchy4"/>
    <dgm:cxn modelId="{42F3E605-F11C-45D3-AA78-6DEEAA600825}" type="presOf" srcId="{BBCB190A-203C-4B31-8A51-E1CE4A1CFB0C}" destId="{3E9944DB-DEB7-43E8-802A-BF96803EDE50}" srcOrd="0" destOrd="0" presId="urn:microsoft.com/office/officeart/2005/8/layout/hierarchy4"/>
    <dgm:cxn modelId="{83ED6A02-6FFA-4318-B059-CD52B6369271}" srcId="{58EBC045-2513-438E-817E-BBD4860A5A45}" destId="{6F1E8740-3E70-4EAA-8C8E-AE9719AB0C03}" srcOrd="0" destOrd="0" parTransId="{6B42B47B-C8C6-4FBE-8418-42145D224848}" sibTransId="{A5B3847B-F95B-4A6C-9696-606B5A63DBB9}"/>
    <dgm:cxn modelId="{23DCB917-8C92-4F88-B3E4-24DBA40AE707}" srcId="{58EBC045-2513-438E-817E-BBD4860A5A45}" destId="{BF622C71-FF5F-42DC-BE1C-58FCBA19E3A2}" srcOrd="2" destOrd="0" parTransId="{CEC9ED38-CC14-4C02-9CF4-DC9AC6C7808C}" sibTransId="{D26DE246-0DA2-43FA-86F1-17732D2891A8}"/>
    <dgm:cxn modelId="{7DE4E720-FA9A-4153-BE82-4B231E94E162}" type="presOf" srcId="{6F1E8740-3E70-4EAA-8C8E-AE9719AB0C03}" destId="{3111A573-6F23-4AE2-805B-7B8D0162DC63}" srcOrd="0" destOrd="0" presId="urn:microsoft.com/office/officeart/2005/8/layout/hierarchy4"/>
    <dgm:cxn modelId="{8ACAB8BE-645D-4D0A-87D5-20C066C4F612}" type="presOf" srcId="{58EBC045-2513-438E-817E-BBD4860A5A45}" destId="{2ADFFA20-6928-4E04-A07F-1D6C2E76F551}" srcOrd="0" destOrd="0" presId="urn:microsoft.com/office/officeart/2005/8/layout/hierarchy4"/>
    <dgm:cxn modelId="{77D3D44E-82BC-4333-83B7-B932816681BF}" type="presParOf" srcId="{92131F30-DBA3-4213-A384-7715A4FA9694}" destId="{CDF5329A-AB67-4418-BE12-D447A553F5F3}" srcOrd="0" destOrd="0" presId="urn:microsoft.com/office/officeart/2005/8/layout/hierarchy4"/>
    <dgm:cxn modelId="{CB949345-212B-4EB8-A668-E4CA83C1DFFE}" type="presParOf" srcId="{CDF5329A-AB67-4418-BE12-D447A553F5F3}" destId="{2ADFFA20-6928-4E04-A07F-1D6C2E76F551}" srcOrd="0" destOrd="0" presId="urn:microsoft.com/office/officeart/2005/8/layout/hierarchy4"/>
    <dgm:cxn modelId="{AED01D13-7F7E-4078-BC37-D402DAE90961}" type="presParOf" srcId="{CDF5329A-AB67-4418-BE12-D447A553F5F3}" destId="{B70A1B02-BA05-47CC-A5D6-9C9EE24F0F86}" srcOrd="1" destOrd="0" presId="urn:microsoft.com/office/officeart/2005/8/layout/hierarchy4"/>
    <dgm:cxn modelId="{33439842-5D0F-4F44-99C8-42224DFDFE38}" type="presParOf" srcId="{CDF5329A-AB67-4418-BE12-D447A553F5F3}" destId="{F2126ACC-F1DA-4A39-81AC-EA2F2BAE5165}" srcOrd="2" destOrd="0" presId="urn:microsoft.com/office/officeart/2005/8/layout/hierarchy4"/>
    <dgm:cxn modelId="{0E83986B-5CE6-40BF-90A5-1294C3C90806}" type="presParOf" srcId="{F2126ACC-F1DA-4A39-81AC-EA2F2BAE5165}" destId="{B8BE3BF0-81EC-4C21-8F88-F61FA331B5EF}" srcOrd="0" destOrd="0" presId="urn:microsoft.com/office/officeart/2005/8/layout/hierarchy4"/>
    <dgm:cxn modelId="{49D62693-6005-48BF-AE5E-53050E3D1B84}" type="presParOf" srcId="{B8BE3BF0-81EC-4C21-8F88-F61FA331B5EF}" destId="{3111A573-6F23-4AE2-805B-7B8D0162DC63}" srcOrd="0" destOrd="0" presId="urn:microsoft.com/office/officeart/2005/8/layout/hierarchy4"/>
    <dgm:cxn modelId="{46BEA97B-A0D4-4D38-AC26-1F77EDEB5DC5}" type="presParOf" srcId="{B8BE3BF0-81EC-4C21-8F88-F61FA331B5EF}" destId="{F9710C06-8493-463F-BB98-72D37C520CF0}" srcOrd="1" destOrd="0" presId="urn:microsoft.com/office/officeart/2005/8/layout/hierarchy4"/>
    <dgm:cxn modelId="{1F3947B2-ECDC-4907-92B7-7083B9BDEE74}" type="presParOf" srcId="{B8BE3BF0-81EC-4C21-8F88-F61FA331B5EF}" destId="{A9D68F5C-271D-4BB3-B948-67BA1CCA7402}" srcOrd="2" destOrd="0" presId="urn:microsoft.com/office/officeart/2005/8/layout/hierarchy4"/>
    <dgm:cxn modelId="{8913A216-2507-4285-8C44-766B595EF32E}" type="presParOf" srcId="{A9D68F5C-271D-4BB3-B948-67BA1CCA7402}" destId="{00945D86-B33C-403C-88DB-C8CA9A6AECA9}" srcOrd="0" destOrd="0" presId="urn:microsoft.com/office/officeart/2005/8/layout/hierarchy4"/>
    <dgm:cxn modelId="{044FAA7C-701D-43E8-B194-C056D6F3FF59}" type="presParOf" srcId="{00945D86-B33C-403C-88DB-C8CA9A6AECA9}" destId="{3E9944DB-DEB7-43E8-802A-BF96803EDE50}" srcOrd="0" destOrd="0" presId="urn:microsoft.com/office/officeart/2005/8/layout/hierarchy4"/>
    <dgm:cxn modelId="{DEDDC24D-0E9A-44CC-BE7F-7B3F35A2175A}" type="presParOf" srcId="{00945D86-B33C-403C-88DB-C8CA9A6AECA9}" destId="{2F41656E-11A6-45C5-BFBA-A3C52FCD879B}" srcOrd="1" destOrd="0" presId="urn:microsoft.com/office/officeart/2005/8/layout/hierarchy4"/>
    <dgm:cxn modelId="{A1B4392A-97FE-451F-84B6-35BF101418EC}" type="presParOf" srcId="{F2126ACC-F1DA-4A39-81AC-EA2F2BAE5165}" destId="{8F77C50F-0E1B-4AA1-B4B5-4EBF67BAB5A2}" srcOrd="1" destOrd="0" presId="urn:microsoft.com/office/officeart/2005/8/layout/hierarchy4"/>
    <dgm:cxn modelId="{634BF684-BB57-459A-940A-083084F2D06B}" type="presParOf" srcId="{F2126ACC-F1DA-4A39-81AC-EA2F2BAE5165}" destId="{9A071B73-F4FA-4C16-9840-6B33B6883B54}" srcOrd="2" destOrd="0" presId="urn:microsoft.com/office/officeart/2005/8/layout/hierarchy4"/>
    <dgm:cxn modelId="{EDE6CEF5-C487-4718-88A5-5D1F4E024AD0}" type="presParOf" srcId="{9A071B73-F4FA-4C16-9840-6B33B6883B54}" destId="{541F390F-0E93-4E5F-A697-0E96190C4B55}" srcOrd="0" destOrd="0" presId="urn:microsoft.com/office/officeart/2005/8/layout/hierarchy4"/>
    <dgm:cxn modelId="{9F8F0468-978D-4A6F-83DD-8417F6CA35F0}" type="presParOf" srcId="{9A071B73-F4FA-4C16-9840-6B33B6883B54}" destId="{98DCD4A7-457E-4D37-90CF-1B350A4C93F4}" srcOrd="1" destOrd="0" presId="urn:microsoft.com/office/officeart/2005/8/layout/hierarchy4"/>
    <dgm:cxn modelId="{F108E392-6C0B-42D2-B0E2-75E6EE4ACCF2}" type="presParOf" srcId="{F2126ACC-F1DA-4A39-81AC-EA2F2BAE5165}" destId="{9DE0957F-5DF9-4655-9ED4-64898F5DEBC6}" srcOrd="3" destOrd="0" presId="urn:microsoft.com/office/officeart/2005/8/layout/hierarchy4"/>
    <dgm:cxn modelId="{F2D4AB60-02EC-4217-AB78-3242869EA9FF}" type="presParOf" srcId="{F2126ACC-F1DA-4A39-81AC-EA2F2BAE5165}" destId="{C1667A14-29D0-4EF4-8D75-2B13FD15603A}" srcOrd="4" destOrd="0" presId="urn:microsoft.com/office/officeart/2005/8/layout/hierarchy4"/>
    <dgm:cxn modelId="{F9DA7553-97DF-46E7-9EF2-17AFFB37AE4B}" type="presParOf" srcId="{C1667A14-29D0-4EF4-8D75-2B13FD15603A}" destId="{310AA85F-B576-4DAB-99E5-BAB066E4BBE4}" srcOrd="0" destOrd="0" presId="urn:microsoft.com/office/officeart/2005/8/layout/hierarchy4"/>
    <dgm:cxn modelId="{9CF0EF0C-579B-443D-A73A-6EA2C0E48BA7}" type="presParOf" srcId="{C1667A14-29D0-4EF4-8D75-2B13FD15603A}" destId="{9AFE0306-B706-4EEB-BB13-090AC9AFA5D8}" srcOrd="1" destOrd="0" presId="urn:microsoft.com/office/officeart/2005/8/layout/hierarchy4"/>
    <dgm:cxn modelId="{F1DD50CF-A2D8-4F16-A51F-A9BBF46F2D57}" type="presParOf" srcId="{92131F30-DBA3-4213-A384-7715A4FA9694}" destId="{B5168D2C-A7A0-402E-90B5-127B4353F56B}" srcOrd="1" destOrd="0" presId="urn:microsoft.com/office/officeart/2005/8/layout/hierarchy4"/>
    <dgm:cxn modelId="{3190911D-5FDE-4692-A939-F50DBEF2805D}" type="presParOf" srcId="{92131F30-DBA3-4213-A384-7715A4FA9694}" destId="{A6699CCF-FA24-4533-A1DF-57DE4445ECBB}" srcOrd="2" destOrd="0" presId="urn:microsoft.com/office/officeart/2005/8/layout/hierarchy4"/>
    <dgm:cxn modelId="{62A8142B-3C81-4667-B5E7-53EB8443857D}" type="presParOf" srcId="{A6699CCF-FA24-4533-A1DF-57DE4445ECBB}" destId="{F4EA2EB7-51C5-4057-BBBF-8F224D609FBC}" srcOrd="0" destOrd="0" presId="urn:microsoft.com/office/officeart/2005/8/layout/hierarchy4"/>
    <dgm:cxn modelId="{37C155C0-B6A2-402D-9474-41EFE3DE9AD6}" type="presParOf" srcId="{A6699CCF-FA24-4533-A1DF-57DE4445ECBB}" destId="{9E563B63-7B60-4478-96D1-D8B3D5E40286}"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759" cy="494984"/>
          </a:xfrm>
          <a:prstGeom prst="rect">
            <a:avLst/>
          </a:prstGeom>
        </p:spPr>
        <p:txBody>
          <a:bodyPr vert="horz" wrap="square" lIns="91293" tIns="45647" rIns="91293" bIns="45647" numCol="1" anchor="t" anchorCtr="0" compatLnSpc="1">
            <a:prstTxWarp prst="textNoShape">
              <a:avLst/>
            </a:prstTxWarp>
          </a:bodyPr>
          <a:lstStyle>
            <a:lvl1pPr>
              <a:defRPr sz="1200"/>
            </a:lvl1pPr>
          </a:lstStyle>
          <a:p>
            <a:pPr>
              <a:defRPr/>
            </a:pPr>
            <a:endParaRPr lang="en-GB"/>
          </a:p>
        </p:txBody>
      </p:sp>
      <p:sp>
        <p:nvSpPr>
          <p:cNvPr id="3" name="Date Placeholder 2"/>
          <p:cNvSpPr>
            <a:spLocks noGrp="1"/>
          </p:cNvSpPr>
          <p:nvPr>
            <p:ph type="dt" sz="quarter" idx="1"/>
          </p:nvPr>
        </p:nvSpPr>
        <p:spPr>
          <a:xfrm>
            <a:off x="3848156" y="0"/>
            <a:ext cx="2944759" cy="494984"/>
          </a:xfrm>
          <a:prstGeom prst="rect">
            <a:avLst/>
          </a:prstGeom>
        </p:spPr>
        <p:txBody>
          <a:bodyPr vert="horz" wrap="square" lIns="91293" tIns="45647" rIns="91293" bIns="45647" numCol="1" anchor="t" anchorCtr="0" compatLnSpc="1">
            <a:prstTxWarp prst="textNoShape">
              <a:avLst/>
            </a:prstTxWarp>
          </a:bodyPr>
          <a:lstStyle>
            <a:lvl1pPr algn="r">
              <a:defRPr sz="1200"/>
            </a:lvl1pPr>
          </a:lstStyle>
          <a:p>
            <a:pPr>
              <a:defRPr/>
            </a:pPr>
            <a:fld id="{8B4DF075-EC4F-4BFC-8C0A-B1D3A121457D}" type="datetimeFigureOut">
              <a:rPr lang="en-GB"/>
              <a:pPr>
                <a:defRPr/>
              </a:pPr>
              <a:t>13/11/2013</a:t>
            </a:fld>
            <a:endParaRPr lang="en-GB"/>
          </a:p>
        </p:txBody>
      </p:sp>
      <p:sp>
        <p:nvSpPr>
          <p:cNvPr id="4" name="Footer Placeholder 3"/>
          <p:cNvSpPr>
            <a:spLocks noGrp="1"/>
          </p:cNvSpPr>
          <p:nvPr>
            <p:ph type="ftr" sz="quarter" idx="2"/>
          </p:nvPr>
        </p:nvSpPr>
        <p:spPr>
          <a:xfrm>
            <a:off x="0" y="9409435"/>
            <a:ext cx="2944759" cy="494984"/>
          </a:xfrm>
          <a:prstGeom prst="rect">
            <a:avLst/>
          </a:prstGeom>
        </p:spPr>
        <p:txBody>
          <a:bodyPr vert="horz" wrap="square" lIns="91293" tIns="45647" rIns="91293" bIns="45647" numCol="1" anchor="b" anchorCtr="0" compatLnSpc="1">
            <a:prstTxWarp prst="textNoShape">
              <a:avLst/>
            </a:prstTxWarp>
          </a:bodyPr>
          <a:lstStyle>
            <a:lvl1pPr>
              <a:defRPr sz="1200"/>
            </a:lvl1pPr>
          </a:lstStyle>
          <a:p>
            <a:pPr>
              <a:defRPr/>
            </a:pPr>
            <a:endParaRPr lang="en-GB"/>
          </a:p>
        </p:txBody>
      </p:sp>
      <p:sp>
        <p:nvSpPr>
          <p:cNvPr id="5" name="Slide Number Placeholder 4"/>
          <p:cNvSpPr>
            <a:spLocks noGrp="1"/>
          </p:cNvSpPr>
          <p:nvPr>
            <p:ph type="sldNum" sz="quarter" idx="3"/>
          </p:nvPr>
        </p:nvSpPr>
        <p:spPr>
          <a:xfrm>
            <a:off x="3848156" y="9409435"/>
            <a:ext cx="2944759" cy="494984"/>
          </a:xfrm>
          <a:prstGeom prst="rect">
            <a:avLst/>
          </a:prstGeom>
        </p:spPr>
        <p:txBody>
          <a:bodyPr vert="horz" wrap="square" lIns="91293" tIns="45647" rIns="91293" bIns="45647" numCol="1" anchor="b" anchorCtr="0" compatLnSpc="1">
            <a:prstTxWarp prst="textNoShape">
              <a:avLst/>
            </a:prstTxWarp>
          </a:bodyPr>
          <a:lstStyle>
            <a:lvl1pPr algn="r">
              <a:defRPr sz="1200"/>
            </a:lvl1pPr>
          </a:lstStyle>
          <a:p>
            <a:pPr>
              <a:defRPr/>
            </a:pPr>
            <a:fld id="{C3B2F669-FAB2-499A-8F8A-10D1DA6D2DE7}" type="slidenum">
              <a:rPr lang="en-GB"/>
              <a:pPr>
                <a:defRPr/>
              </a:pPr>
              <a:t>‹#›</a:t>
            </a:fld>
            <a:endParaRPr lang="en-GB"/>
          </a:p>
        </p:txBody>
      </p:sp>
    </p:spTree>
    <p:extLst>
      <p:ext uri="{BB962C8B-B14F-4D97-AF65-F5344CB8AC3E}">
        <p14:creationId xmlns:p14="http://schemas.microsoft.com/office/powerpoint/2010/main" val="1562336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759" cy="494984"/>
          </a:xfrm>
          <a:prstGeom prst="rect">
            <a:avLst/>
          </a:prstGeom>
        </p:spPr>
        <p:txBody>
          <a:bodyPr vert="horz" wrap="square" lIns="91293" tIns="45647" rIns="91293" bIns="45647" numCol="1" anchor="t" anchorCtr="0" compatLnSpc="1">
            <a:prstTxWarp prst="textNoShape">
              <a:avLst/>
            </a:prstTxWarp>
          </a:bodyPr>
          <a:lstStyle>
            <a:lvl1pPr>
              <a:defRPr sz="1200">
                <a:latin typeface="Calibri" pitchFamily="34" charset="0"/>
              </a:defRPr>
            </a:lvl1pPr>
          </a:lstStyle>
          <a:p>
            <a:pPr>
              <a:defRPr/>
            </a:pPr>
            <a:endParaRPr lang="en-GB"/>
          </a:p>
        </p:txBody>
      </p:sp>
      <p:sp>
        <p:nvSpPr>
          <p:cNvPr id="3" name="Date Placeholder 2"/>
          <p:cNvSpPr>
            <a:spLocks noGrp="1"/>
          </p:cNvSpPr>
          <p:nvPr>
            <p:ph type="dt" idx="1"/>
          </p:nvPr>
        </p:nvSpPr>
        <p:spPr>
          <a:xfrm>
            <a:off x="3848156" y="0"/>
            <a:ext cx="2944759" cy="494984"/>
          </a:xfrm>
          <a:prstGeom prst="rect">
            <a:avLst/>
          </a:prstGeom>
        </p:spPr>
        <p:txBody>
          <a:bodyPr vert="horz" wrap="square" lIns="91293" tIns="45647" rIns="91293" bIns="45647" numCol="1" anchor="t" anchorCtr="0" compatLnSpc="1">
            <a:prstTxWarp prst="textNoShape">
              <a:avLst/>
            </a:prstTxWarp>
          </a:bodyPr>
          <a:lstStyle>
            <a:lvl1pPr algn="r">
              <a:defRPr sz="1200">
                <a:latin typeface="Calibri" pitchFamily="34" charset="0"/>
              </a:defRPr>
            </a:lvl1pPr>
          </a:lstStyle>
          <a:p>
            <a:pPr>
              <a:defRPr/>
            </a:pPr>
            <a:fld id="{E381F8D9-E89B-4109-88CE-FD33E5005265}" type="datetimeFigureOut">
              <a:rPr lang="en-GB"/>
              <a:pPr>
                <a:defRPr/>
              </a:pPr>
              <a:t>13/11/2013</a:t>
            </a:fld>
            <a:endParaRPr lang="en-GB"/>
          </a:p>
        </p:txBody>
      </p:sp>
      <p:sp>
        <p:nvSpPr>
          <p:cNvPr id="4" name="Slide Image Placeholder 3"/>
          <p:cNvSpPr>
            <a:spLocks noGrp="1" noRot="1" noChangeAspect="1"/>
          </p:cNvSpPr>
          <p:nvPr>
            <p:ph type="sldImg" idx="2"/>
          </p:nvPr>
        </p:nvSpPr>
        <p:spPr>
          <a:xfrm>
            <a:off x="920750" y="742950"/>
            <a:ext cx="4953000" cy="3714750"/>
          </a:xfrm>
          <a:prstGeom prst="rect">
            <a:avLst/>
          </a:prstGeom>
          <a:noFill/>
          <a:ln w="12700">
            <a:solidFill>
              <a:prstClr val="black"/>
            </a:solidFill>
          </a:ln>
        </p:spPr>
        <p:txBody>
          <a:bodyPr vert="horz" lIns="91293" tIns="45647" rIns="91293" bIns="45647" rtlCol="0" anchor="ctr"/>
          <a:lstStyle/>
          <a:p>
            <a:pPr lvl="0"/>
            <a:endParaRPr lang="en-GB" noProof="0" smtClean="0"/>
          </a:p>
        </p:txBody>
      </p:sp>
      <p:sp>
        <p:nvSpPr>
          <p:cNvPr id="5" name="Notes Placeholder 4"/>
          <p:cNvSpPr>
            <a:spLocks noGrp="1"/>
          </p:cNvSpPr>
          <p:nvPr>
            <p:ph type="body" sz="quarter" idx="3"/>
          </p:nvPr>
        </p:nvSpPr>
        <p:spPr>
          <a:xfrm>
            <a:off x="679926" y="4706299"/>
            <a:ext cx="5434648" cy="4456435"/>
          </a:xfrm>
          <a:prstGeom prst="rect">
            <a:avLst/>
          </a:prstGeom>
        </p:spPr>
        <p:txBody>
          <a:bodyPr vert="horz" wrap="square" lIns="91293" tIns="45647" rIns="91293" bIns="45647"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409435"/>
            <a:ext cx="2944759" cy="494984"/>
          </a:xfrm>
          <a:prstGeom prst="rect">
            <a:avLst/>
          </a:prstGeom>
        </p:spPr>
        <p:txBody>
          <a:bodyPr vert="horz" wrap="square" lIns="91293" tIns="45647" rIns="91293" bIns="45647" numCol="1" anchor="b" anchorCtr="0" compatLnSpc="1">
            <a:prstTxWarp prst="textNoShape">
              <a:avLst/>
            </a:prstTxWarp>
          </a:bodyPr>
          <a:lstStyle>
            <a:lvl1pPr>
              <a:defRPr sz="1200">
                <a:latin typeface="Calibri" pitchFamily="34" charset="0"/>
              </a:defRPr>
            </a:lvl1pPr>
          </a:lstStyle>
          <a:p>
            <a:pPr>
              <a:defRPr/>
            </a:pPr>
            <a:endParaRPr lang="en-GB"/>
          </a:p>
        </p:txBody>
      </p:sp>
      <p:sp>
        <p:nvSpPr>
          <p:cNvPr id="7" name="Slide Number Placeholder 6"/>
          <p:cNvSpPr>
            <a:spLocks noGrp="1"/>
          </p:cNvSpPr>
          <p:nvPr>
            <p:ph type="sldNum" sz="quarter" idx="5"/>
          </p:nvPr>
        </p:nvSpPr>
        <p:spPr>
          <a:xfrm>
            <a:off x="3848156" y="9409435"/>
            <a:ext cx="2944759" cy="494984"/>
          </a:xfrm>
          <a:prstGeom prst="rect">
            <a:avLst/>
          </a:prstGeom>
        </p:spPr>
        <p:txBody>
          <a:bodyPr vert="horz" wrap="square" lIns="91293" tIns="45647" rIns="91293" bIns="45647" numCol="1" anchor="b" anchorCtr="0" compatLnSpc="1">
            <a:prstTxWarp prst="textNoShape">
              <a:avLst/>
            </a:prstTxWarp>
          </a:bodyPr>
          <a:lstStyle>
            <a:lvl1pPr algn="r">
              <a:defRPr sz="1200">
                <a:latin typeface="Calibri" pitchFamily="34" charset="0"/>
              </a:defRPr>
            </a:lvl1pPr>
          </a:lstStyle>
          <a:p>
            <a:pPr>
              <a:defRPr/>
            </a:pPr>
            <a:fld id="{512CDEC8-8443-460E-AE70-BED25A2EE99E}" type="slidenum">
              <a:rPr lang="en-GB"/>
              <a:pPr>
                <a:defRPr/>
              </a:pPr>
              <a:t>‹#›</a:t>
            </a:fld>
            <a:endParaRPr lang="en-GB"/>
          </a:p>
        </p:txBody>
      </p:sp>
    </p:spTree>
    <p:extLst>
      <p:ext uri="{BB962C8B-B14F-4D97-AF65-F5344CB8AC3E}">
        <p14:creationId xmlns:p14="http://schemas.microsoft.com/office/powerpoint/2010/main" val="9774404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oecd.org/daf/fin/private-pensions/principles-long-term-investment-financing-institutional-investors.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2.oecd.org/oecdinfo/info.aspx?app=OLIScoteEN&amp;Ref=DAF/CMF(2013)17"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www.oecd.org/daf/fin/private-pensions/g20-oecd-roundtable-institutional-investors-long-term-investment.htm"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0721" indent="-284893" eaLnBrk="0" hangingPunct="0">
              <a:defRPr>
                <a:solidFill>
                  <a:schemeClr val="tx1"/>
                </a:solidFill>
                <a:latin typeface="Arial" pitchFamily="34" charset="0"/>
                <a:cs typeface="Arial" pitchFamily="34" charset="0"/>
              </a:defRPr>
            </a:lvl2pPr>
            <a:lvl3pPr marL="1139571" indent="-227914" eaLnBrk="0" hangingPunct="0">
              <a:defRPr>
                <a:solidFill>
                  <a:schemeClr val="tx1"/>
                </a:solidFill>
                <a:latin typeface="Arial" pitchFamily="34" charset="0"/>
                <a:cs typeface="Arial" pitchFamily="34" charset="0"/>
              </a:defRPr>
            </a:lvl3pPr>
            <a:lvl4pPr marL="1595399" indent="-227914" eaLnBrk="0" hangingPunct="0">
              <a:defRPr>
                <a:solidFill>
                  <a:schemeClr val="tx1"/>
                </a:solidFill>
                <a:latin typeface="Arial" pitchFamily="34" charset="0"/>
                <a:cs typeface="Arial" pitchFamily="34" charset="0"/>
              </a:defRPr>
            </a:lvl4pPr>
            <a:lvl5pPr marL="2051228" indent="-227914" eaLnBrk="0" hangingPunct="0">
              <a:defRPr>
                <a:solidFill>
                  <a:schemeClr val="tx1"/>
                </a:solidFill>
                <a:latin typeface="Arial" pitchFamily="34" charset="0"/>
                <a:cs typeface="Arial" pitchFamily="34" charset="0"/>
              </a:defRPr>
            </a:lvl5pPr>
            <a:lvl6pPr marL="2507056" indent="-227914" eaLnBrk="0" fontAlgn="base" hangingPunct="0">
              <a:spcBef>
                <a:spcPct val="0"/>
              </a:spcBef>
              <a:spcAft>
                <a:spcPct val="0"/>
              </a:spcAft>
              <a:defRPr>
                <a:solidFill>
                  <a:schemeClr val="tx1"/>
                </a:solidFill>
                <a:latin typeface="Arial" pitchFamily="34" charset="0"/>
                <a:cs typeface="Arial" pitchFamily="34" charset="0"/>
              </a:defRPr>
            </a:lvl6pPr>
            <a:lvl7pPr marL="2962885" indent="-227914" eaLnBrk="0" fontAlgn="base" hangingPunct="0">
              <a:spcBef>
                <a:spcPct val="0"/>
              </a:spcBef>
              <a:spcAft>
                <a:spcPct val="0"/>
              </a:spcAft>
              <a:defRPr>
                <a:solidFill>
                  <a:schemeClr val="tx1"/>
                </a:solidFill>
                <a:latin typeface="Arial" pitchFamily="34" charset="0"/>
                <a:cs typeface="Arial" pitchFamily="34" charset="0"/>
              </a:defRPr>
            </a:lvl7pPr>
            <a:lvl8pPr marL="3418713" indent="-227914" eaLnBrk="0" fontAlgn="base" hangingPunct="0">
              <a:spcBef>
                <a:spcPct val="0"/>
              </a:spcBef>
              <a:spcAft>
                <a:spcPct val="0"/>
              </a:spcAft>
              <a:defRPr>
                <a:solidFill>
                  <a:schemeClr val="tx1"/>
                </a:solidFill>
                <a:latin typeface="Arial" pitchFamily="34" charset="0"/>
                <a:cs typeface="Arial" pitchFamily="34" charset="0"/>
              </a:defRPr>
            </a:lvl8pPr>
            <a:lvl9pPr marL="3874541" indent="-22791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EAC5FC5-7D69-4318-868E-94B5851ACEBD}" type="slidenum">
              <a:rPr lang="en-GB" smtClean="0">
                <a:latin typeface="Calibri" pitchFamily="34" charset="0"/>
              </a:rPr>
              <a:pPr eaLnBrk="1" hangingPunct="1"/>
              <a:t>1</a:t>
            </a:fld>
            <a:endParaRPr lang="en-GB"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1758" indent="-285292" eaLnBrk="0" hangingPunct="0">
              <a:defRPr>
                <a:solidFill>
                  <a:schemeClr val="tx1"/>
                </a:solidFill>
                <a:latin typeface="Arial" pitchFamily="34" charset="0"/>
                <a:cs typeface="Arial" pitchFamily="34" charset="0"/>
              </a:defRPr>
            </a:lvl2pPr>
            <a:lvl3pPr marL="1141166" indent="-228233" eaLnBrk="0" hangingPunct="0">
              <a:defRPr>
                <a:solidFill>
                  <a:schemeClr val="tx1"/>
                </a:solidFill>
                <a:latin typeface="Arial" pitchFamily="34" charset="0"/>
                <a:cs typeface="Arial" pitchFamily="34" charset="0"/>
              </a:defRPr>
            </a:lvl3pPr>
            <a:lvl4pPr marL="1597633" indent="-228233" eaLnBrk="0" hangingPunct="0">
              <a:defRPr>
                <a:solidFill>
                  <a:schemeClr val="tx1"/>
                </a:solidFill>
                <a:latin typeface="Arial" pitchFamily="34" charset="0"/>
                <a:cs typeface="Arial" pitchFamily="34" charset="0"/>
              </a:defRPr>
            </a:lvl4pPr>
            <a:lvl5pPr marL="2054099" indent="-228233" eaLnBrk="0" hangingPunct="0">
              <a:defRPr>
                <a:solidFill>
                  <a:schemeClr val="tx1"/>
                </a:solidFill>
                <a:latin typeface="Arial" pitchFamily="34" charset="0"/>
                <a:cs typeface="Arial" pitchFamily="34" charset="0"/>
              </a:defRPr>
            </a:lvl5pPr>
            <a:lvl6pPr marL="2510566" indent="-228233" eaLnBrk="0" fontAlgn="base" hangingPunct="0">
              <a:spcBef>
                <a:spcPct val="0"/>
              </a:spcBef>
              <a:spcAft>
                <a:spcPct val="0"/>
              </a:spcAft>
              <a:defRPr>
                <a:solidFill>
                  <a:schemeClr val="tx1"/>
                </a:solidFill>
                <a:latin typeface="Arial" pitchFamily="34" charset="0"/>
                <a:cs typeface="Arial" pitchFamily="34" charset="0"/>
              </a:defRPr>
            </a:lvl6pPr>
            <a:lvl7pPr marL="2967033" indent="-228233" eaLnBrk="0" fontAlgn="base" hangingPunct="0">
              <a:spcBef>
                <a:spcPct val="0"/>
              </a:spcBef>
              <a:spcAft>
                <a:spcPct val="0"/>
              </a:spcAft>
              <a:defRPr>
                <a:solidFill>
                  <a:schemeClr val="tx1"/>
                </a:solidFill>
                <a:latin typeface="Arial" pitchFamily="34" charset="0"/>
                <a:cs typeface="Arial" pitchFamily="34" charset="0"/>
              </a:defRPr>
            </a:lvl7pPr>
            <a:lvl8pPr marL="3423500" indent="-228233" eaLnBrk="0" fontAlgn="base" hangingPunct="0">
              <a:spcBef>
                <a:spcPct val="0"/>
              </a:spcBef>
              <a:spcAft>
                <a:spcPct val="0"/>
              </a:spcAft>
              <a:defRPr>
                <a:solidFill>
                  <a:schemeClr val="tx1"/>
                </a:solidFill>
                <a:latin typeface="Arial" pitchFamily="34" charset="0"/>
                <a:cs typeface="Arial" pitchFamily="34" charset="0"/>
              </a:defRPr>
            </a:lvl8pPr>
            <a:lvl9pPr marL="3879966" indent="-228233"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6263F56-5297-4903-ACCC-3DF18A964865}" type="slidenum">
              <a:rPr lang="en-GB" smtClean="0">
                <a:latin typeface="Calibri" pitchFamily="34" charset="0"/>
              </a:rPr>
              <a:pPr eaLnBrk="1" hangingPunct="1"/>
              <a:t>20</a:t>
            </a:fld>
            <a:endParaRPr lang="en-GB" smtClean="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1758" indent="-285292" eaLnBrk="0" hangingPunct="0">
              <a:defRPr>
                <a:solidFill>
                  <a:schemeClr val="tx1"/>
                </a:solidFill>
                <a:latin typeface="Arial" pitchFamily="34" charset="0"/>
                <a:cs typeface="Arial" pitchFamily="34" charset="0"/>
              </a:defRPr>
            </a:lvl2pPr>
            <a:lvl3pPr marL="1141166" indent="-228233" eaLnBrk="0" hangingPunct="0">
              <a:defRPr>
                <a:solidFill>
                  <a:schemeClr val="tx1"/>
                </a:solidFill>
                <a:latin typeface="Arial" pitchFamily="34" charset="0"/>
                <a:cs typeface="Arial" pitchFamily="34" charset="0"/>
              </a:defRPr>
            </a:lvl3pPr>
            <a:lvl4pPr marL="1597633" indent="-228233" eaLnBrk="0" hangingPunct="0">
              <a:defRPr>
                <a:solidFill>
                  <a:schemeClr val="tx1"/>
                </a:solidFill>
                <a:latin typeface="Arial" pitchFamily="34" charset="0"/>
                <a:cs typeface="Arial" pitchFamily="34" charset="0"/>
              </a:defRPr>
            </a:lvl4pPr>
            <a:lvl5pPr marL="2054099" indent="-228233" eaLnBrk="0" hangingPunct="0">
              <a:defRPr>
                <a:solidFill>
                  <a:schemeClr val="tx1"/>
                </a:solidFill>
                <a:latin typeface="Arial" pitchFamily="34" charset="0"/>
                <a:cs typeface="Arial" pitchFamily="34" charset="0"/>
              </a:defRPr>
            </a:lvl5pPr>
            <a:lvl6pPr marL="2510566" indent="-228233" eaLnBrk="0" fontAlgn="base" hangingPunct="0">
              <a:spcBef>
                <a:spcPct val="0"/>
              </a:spcBef>
              <a:spcAft>
                <a:spcPct val="0"/>
              </a:spcAft>
              <a:defRPr>
                <a:solidFill>
                  <a:schemeClr val="tx1"/>
                </a:solidFill>
                <a:latin typeface="Arial" pitchFamily="34" charset="0"/>
                <a:cs typeface="Arial" pitchFamily="34" charset="0"/>
              </a:defRPr>
            </a:lvl6pPr>
            <a:lvl7pPr marL="2967033" indent="-228233" eaLnBrk="0" fontAlgn="base" hangingPunct="0">
              <a:spcBef>
                <a:spcPct val="0"/>
              </a:spcBef>
              <a:spcAft>
                <a:spcPct val="0"/>
              </a:spcAft>
              <a:defRPr>
                <a:solidFill>
                  <a:schemeClr val="tx1"/>
                </a:solidFill>
                <a:latin typeface="Arial" pitchFamily="34" charset="0"/>
                <a:cs typeface="Arial" pitchFamily="34" charset="0"/>
              </a:defRPr>
            </a:lvl7pPr>
            <a:lvl8pPr marL="3423500" indent="-228233" eaLnBrk="0" fontAlgn="base" hangingPunct="0">
              <a:spcBef>
                <a:spcPct val="0"/>
              </a:spcBef>
              <a:spcAft>
                <a:spcPct val="0"/>
              </a:spcAft>
              <a:defRPr>
                <a:solidFill>
                  <a:schemeClr val="tx1"/>
                </a:solidFill>
                <a:latin typeface="Arial" pitchFamily="34" charset="0"/>
                <a:cs typeface="Arial" pitchFamily="34" charset="0"/>
              </a:defRPr>
            </a:lvl8pPr>
            <a:lvl9pPr marL="3879966" indent="-228233"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450AB6C-A39A-4AE3-A9B5-4A8AC9F125A2}" type="slidenum">
              <a:rPr lang="en-GB">
                <a:solidFill>
                  <a:prstClr val="black"/>
                </a:solidFill>
                <a:latin typeface="Calibri" pitchFamily="34" charset="0"/>
              </a:rPr>
              <a:pPr eaLnBrk="1" hangingPunct="1"/>
              <a:t>21</a:t>
            </a:fld>
            <a:endParaRPr lang="en-GB">
              <a:solidFill>
                <a:prstClr val="black"/>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b="1" i="1" dirty="0" smtClean="0">
                <a:solidFill>
                  <a:srgbClr val="0070C0"/>
                </a:solidFill>
                <a:latin typeface="Arial Narrow" pitchFamily="34" charset="0"/>
              </a:rPr>
              <a:t>Objectives</a:t>
            </a:r>
            <a:r>
              <a:rPr lang="en-GB" b="1" i="0" baseline="0" dirty="0" smtClean="0">
                <a:solidFill>
                  <a:srgbClr val="0070C0"/>
                </a:solidFill>
                <a:latin typeface="Arial Narrow" pitchFamily="34" charset="0"/>
              </a:rPr>
              <a:t> </a:t>
            </a:r>
            <a:r>
              <a:rPr lang="en-US" dirty="0" smtClean="0"/>
              <a:t>Identify obstacles to and incentives for long-term investment by institutional investors/Evaluate extent of long-term investing, identify examples, and improve knowledge transfer/Promote productive dialogue between governments and investors/Provide policy recommendations</a:t>
            </a:r>
          </a:p>
          <a:p>
            <a:pPr eaLnBrk="1" hangingPunct="1"/>
            <a:endParaRPr lang="en-US" dirty="0" smtClean="0"/>
          </a:p>
          <a:p>
            <a:r>
              <a:rPr lang="en-GB" dirty="0"/>
              <a:t>The scope of the project covers:</a:t>
            </a:r>
          </a:p>
          <a:p>
            <a:pPr lvl="0"/>
            <a:r>
              <a:rPr lang="en-GB" b="1" dirty="0"/>
              <a:t>Patient capital:</a:t>
            </a:r>
            <a:r>
              <a:rPr lang="en-GB" dirty="0"/>
              <a:t> which allows investors to access illiquidity </a:t>
            </a:r>
            <a:r>
              <a:rPr lang="en-GB" dirty="0" err="1"/>
              <a:t>premia</a:t>
            </a:r>
            <a:r>
              <a:rPr lang="en-GB" dirty="0"/>
              <a:t>, lowers turnover, encourages less pro-cyclical investment strategies and therefore higher net investment rate of returns and greater financial stability;</a:t>
            </a:r>
          </a:p>
          <a:p>
            <a:pPr lvl="0"/>
            <a:r>
              <a:rPr lang="en-GB" b="1" dirty="0"/>
              <a:t>Engaged capital:</a:t>
            </a:r>
            <a:r>
              <a:rPr lang="en-GB" dirty="0"/>
              <a:t> which encourages active voting policies, leading to better corporate governance; and</a:t>
            </a:r>
          </a:p>
          <a:p>
            <a:pPr lvl="0"/>
            <a:r>
              <a:rPr lang="en-GB" b="1" dirty="0"/>
              <a:t>Productive capital:</a:t>
            </a:r>
            <a:r>
              <a:rPr lang="en-GB" dirty="0"/>
              <a:t> which provides support for infrastructure development, green growth initiatives, SME finance etc., leading to sustainable growth. </a:t>
            </a:r>
          </a:p>
          <a:p>
            <a:pPr lvl="0"/>
            <a:endParaRPr lang="en-GB" dirty="0"/>
          </a:p>
          <a:p>
            <a:pPr lvl="0"/>
            <a:r>
              <a:rPr lang="en-GB" dirty="0"/>
              <a:t>.</a:t>
            </a:r>
          </a:p>
          <a:p>
            <a:pPr eaLnBrk="1" hangingPunct="1"/>
            <a:endParaRPr lang="en-US" dirty="0" smtClean="0"/>
          </a:p>
          <a:p>
            <a:pPr>
              <a:lnSpc>
                <a:spcPct val="90000"/>
              </a:lnSpc>
            </a:pPr>
            <a:endParaRPr lang="en-GB" dirty="0"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0640" indent="-284862" eaLnBrk="0" hangingPunct="0">
              <a:defRPr>
                <a:solidFill>
                  <a:schemeClr val="tx1"/>
                </a:solidFill>
                <a:latin typeface="Arial" pitchFamily="34" charset="0"/>
                <a:cs typeface="Arial" pitchFamily="34" charset="0"/>
              </a:defRPr>
            </a:lvl2pPr>
            <a:lvl3pPr marL="1139447" indent="-227889" eaLnBrk="0" hangingPunct="0">
              <a:defRPr>
                <a:solidFill>
                  <a:schemeClr val="tx1"/>
                </a:solidFill>
                <a:latin typeface="Arial" pitchFamily="34" charset="0"/>
                <a:cs typeface="Arial" pitchFamily="34" charset="0"/>
              </a:defRPr>
            </a:lvl3pPr>
            <a:lvl4pPr marL="1595226" indent="-227889" eaLnBrk="0" hangingPunct="0">
              <a:defRPr>
                <a:solidFill>
                  <a:schemeClr val="tx1"/>
                </a:solidFill>
                <a:latin typeface="Arial" pitchFamily="34" charset="0"/>
                <a:cs typeface="Arial" pitchFamily="34" charset="0"/>
              </a:defRPr>
            </a:lvl4pPr>
            <a:lvl5pPr marL="2051005" indent="-227889" eaLnBrk="0" hangingPunct="0">
              <a:defRPr>
                <a:solidFill>
                  <a:schemeClr val="tx1"/>
                </a:solidFill>
                <a:latin typeface="Arial" pitchFamily="34" charset="0"/>
                <a:cs typeface="Arial" pitchFamily="34" charset="0"/>
              </a:defRPr>
            </a:lvl5pPr>
            <a:lvl6pPr marL="2506783" indent="-227889" eaLnBrk="0" fontAlgn="base" hangingPunct="0">
              <a:spcBef>
                <a:spcPct val="0"/>
              </a:spcBef>
              <a:spcAft>
                <a:spcPct val="0"/>
              </a:spcAft>
              <a:defRPr>
                <a:solidFill>
                  <a:schemeClr val="tx1"/>
                </a:solidFill>
                <a:latin typeface="Arial" pitchFamily="34" charset="0"/>
                <a:cs typeface="Arial" pitchFamily="34" charset="0"/>
              </a:defRPr>
            </a:lvl6pPr>
            <a:lvl7pPr marL="2962563" indent="-227889" eaLnBrk="0" fontAlgn="base" hangingPunct="0">
              <a:spcBef>
                <a:spcPct val="0"/>
              </a:spcBef>
              <a:spcAft>
                <a:spcPct val="0"/>
              </a:spcAft>
              <a:defRPr>
                <a:solidFill>
                  <a:schemeClr val="tx1"/>
                </a:solidFill>
                <a:latin typeface="Arial" pitchFamily="34" charset="0"/>
                <a:cs typeface="Arial" pitchFamily="34" charset="0"/>
              </a:defRPr>
            </a:lvl7pPr>
            <a:lvl8pPr marL="3418341" indent="-227889" eaLnBrk="0" fontAlgn="base" hangingPunct="0">
              <a:spcBef>
                <a:spcPct val="0"/>
              </a:spcBef>
              <a:spcAft>
                <a:spcPct val="0"/>
              </a:spcAft>
              <a:defRPr>
                <a:solidFill>
                  <a:schemeClr val="tx1"/>
                </a:solidFill>
                <a:latin typeface="Arial" pitchFamily="34" charset="0"/>
                <a:cs typeface="Arial" pitchFamily="34" charset="0"/>
              </a:defRPr>
            </a:lvl8pPr>
            <a:lvl9pPr marL="3874120" indent="-227889"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E6903D4-75B6-42FD-9F88-BDFEB5F745CC}" type="slidenum">
              <a:rPr lang="en-GB" smtClean="0">
                <a:solidFill>
                  <a:prstClr val="black"/>
                </a:solidFill>
                <a:latin typeface="Calibri" pitchFamily="34" charset="0"/>
              </a:rPr>
              <a:pPr eaLnBrk="1" hangingPunct="1"/>
              <a:t>22</a:t>
            </a:fld>
            <a:endParaRPr lang="en-GB" smtClean="0">
              <a:solidFill>
                <a:prstClr val="black"/>
              </a:solidFill>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lvl="0"/>
            <a:r>
              <a:rPr lang="en-GB" dirty="0"/>
              <a:t>In February 2013 in Moscow, the G20 Finance and Central Bank Deputies Meeting welcomed the </a:t>
            </a:r>
            <a:r>
              <a:rPr lang="en-GB" b="1" dirty="0"/>
              <a:t>diagnostic report</a:t>
            </a:r>
            <a:r>
              <a:rPr lang="en-GB" dirty="0"/>
              <a:t> (see section 3.1), provided by international organizations (IOs), assessing factors affecting long-term financing. Further work will be developed through </a:t>
            </a:r>
            <a:r>
              <a:rPr lang="en-GB" b="1" dirty="0"/>
              <a:t>a new G20 Study Group on Financing for Investment</a:t>
            </a:r>
            <a:r>
              <a:rPr lang="en-GB" dirty="0"/>
              <a:t> but some international organisations were also requested to provide specific deliverables. This includes for the OECD to provide a </a:t>
            </a:r>
            <a:r>
              <a:rPr lang="en-GB" b="1" dirty="0"/>
              <a:t>report on High-Level Principles of Long-Term Investment Financing by Institutional Investors</a:t>
            </a:r>
            <a:r>
              <a:rPr lang="en-GB" dirty="0"/>
              <a:t>; a </a:t>
            </a:r>
            <a:r>
              <a:rPr lang="en-GB" b="1" dirty="0"/>
              <a:t>survey report on pension funds’ long-term investments </a:t>
            </a:r>
            <a:r>
              <a:rPr lang="en-GB" dirty="0"/>
              <a:t>and together with other relevant IOs, to provide analysis of different </a:t>
            </a:r>
            <a:r>
              <a:rPr lang="en-GB" b="1" dirty="0"/>
              <a:t>government and market-based instruments and incentives used for stimulating the financing of long-term investment </a:t>
            </a:r>
            <a:r>
              <a:rPr lang="en-GB" dirty="0"/>
              <a:t>(section 3.4).</a:t>
            </a:r>
          </a:p>
          <a:p>
            <a:r>
              <a:rPr lang="en-GB" dirty="0"/>
              <a:t> </a:t>
            </a:r>
            <a:r>
              <a:rPr lang="en-GB" b="1" dirty="0"/>
              <a:t>.</a:t>
            </a:r>
            <a:endParaRPr lang="en-GB" dirty="0"/>
          </a:p>
          <a:p>
            <a:r>
              <a:rPr lang="en-GB" dirty="0"/>
              <a:t> </a:t>
            </a:r>
          </a:p>
          <a:p>
            <a:pPr lvl="0"/>
            <a:r>
              <a:rPr lang="en-GB" dirty="0"/>
              <a:t>The OECD was also requested to provide a </a:t>
            </a:r>
            <a:r>
              <a:rPr lang="en-GB" b="1" dirty="0"/>
              <a:t>survey report on pension fund long-term investment </a:t>
            </a:r>
            <a:r>
              <a:rPr lang="en-GB" dirty="0"/>
              <a:t>(section 3.3). The report was circulated at the G20 Finance Ministers and Central Bank Governors’ meeting on 10-11 October 2013.</a:t>
            </a:r>
          </a:p>
          <a:p>
            <a:pPr lvl="0"/>
            <a:endParaRPr lang="en-GB" dirty="0"/>
          </a:p>
          <a:p>
            <a:pPr defTabSz="911657" eaLnBrk="1" fontAlgn="auto" hangingPunct="1">
              <a:spcBef>
                <a:spcPts val="0"/>
              </a:spcBef>
              <a:spcAft>
                <a:spcPts val="0"/>
              </a:spcAft>
              <a:defRPr/>
            </a:pPr>
            <a:r>
              <a:rPr lang="en-GB" dirty="0"/>
              <a:t>In April 2013 the new G20 Study Group agreed on its Terms of Reference, setting a priority list of reports to be delivered by IOs. A program of work was endorsed by leaders at their July and September meetings. The main IOs involved are the WBG, IMF, OECD, FSB, UNCTAD and UNDESA. In addition to the specific deliverables above, the OECD has other work in progress on LTF issues including work on green investment and FDI (section 3.5 and 3.6).</a:t>
            </a:r>
          </a:p>
          <a:p>
            <a:pPr lvl="0"/>
            <a:endParaRPr lang="en-GB" dirty="0"/>
          </a:p>
          <a:p>
            <a:r>
              <a:rPr lang="en-GB" dirty="0"/>
              <a:t> </a:t>
            </a:r>
          </a:p>
          <a:p>
            <a:pPr lvl="0"/>
            <a:r>
              <a:rPr lang="en-GB" dirty="0"/>
              <a:t>Other reports circulated at the 10-11 October 2013 meeting are a case study analysis of the role of institutional investors in financing green infrastructure and the OECD Policy Guidance for Investment in Clean Energy Infrastructure prepared by ENV and DAF/INV (Section 3.5 and 3.6).</a:t>
            </a:r>
          </a:p>
          <a:p>
            <a:r>
              <a:rPr lang="en-GB" dirty="0"/>
              <a:t> </a:t>
            </a:r>
          </a:p>
          <a:p>
            <a:r>
              <a:rPr lang="en-GB" dirty="0"/>
              <a:t> </a:t>
            </a:r>
          </a:p>
          <a:p>
            <a:r>
              <a:rPr lang="en-GB" dirty="0"/>
              <a:t> </a:t>
            </a:r>
          </a:p>
          <a:p>
            <a:endParaRPr lang="en-GB" dirty="0"/>
          </a:p>
        </p:txBody>
      </p:sp>
      <p:sp>
        <p:nvSpPr>
          <p:cNvPr id="4" name="Slide Number Placeholder 3"/>
          <p:cNvSpPr>
            <a:spLocks noGrp="1"/>
          </p:cNvSpPr>
          <p:nvPr>
            <p:ph type="sldNum" sz="quarter" idx="10"/>
          </p:nvPr>
        </p:nvSpPr>
        <p:spPr/>
        <p:txBody>
          <a:bodyPr/>
          <a:lstStyle/>
          <a:p>
            <a:fld id="{64B3B366-EF83-4E35-92E4-6790C04122B2}" type="slidenum">
              <a:rPr lang="en-GB" smtClean="0">
                <a:solidFill>
                  <a:prstClr val="black"/>
                </a:solidFill>
              </a:rPr>
              <a:pPr/>
              <a:t>23</a:t>
            </a:fld>
            <a:endParaRPr lang="en-GB">
              <a:solidFill>
                <a:prstClr val="black"/>
              </a:solidFill>
            </a:endParaRPr>
          </a:p>
        </p:txBody>
      </p:sp>
    </p:spTree>
    <p:extLst>
      <p:ext uri="{BB962C8B-B14F-4D97-AF65-F5344CB8AC3E}">
        <p14:creationId xmlns:p14="http://schemas.microsoft.com/office/powerpoint/2010/main" val="42811132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800" b="1" dirty="0"/>
              <a:t>High-Level Principles of Long-Term Investment Financing by Institutional Investors (see section 3.2)</a:t>
            </a:r>
            <a:endParaRPr lang="en-GB" sz="800" dirty="0"/>
          </a:p>
          <a:p>
            <a:r>
              <a:rPr lang="en-GB" sz="800" dirty="0"/>
              <a:t>Leaders of G20 countries, at their meeting in St Petersburg in September 2013, endorsing the </a:t>
            </a:r>
            <a:r>
              <a:rPr lang="en-GB" sz="800" dirty="0">
                <a:hlinkClick r:id="rId3"/>
              </a:rPr>
              <a:t>G20/OECD High-Level Principles on Long-Term Investment Financing by Institutional Investors</a:t>
            </a:r>
            <a:r>
              <a:rPr lang="en-GB" sz="800" dirty="0"/>
              <a:t>, asked their Finance Ministers and Central Bank Governors to identify approaches to their implementation working with the OECD and other interested participants by the next Leaders’ Summit, in November 2014 in Brisbane, Australia. </a:t>
            </a:r>
          </a:p>
          <a:p>
            <a:r>
              <a:rPr lang="en-GB" sz="800" u="sng" dirty="0"/>
              <a:t>Questions for Delegates:</a:t>
            </a:r>
            <a:r>
              <a:rPr lang="en-GB" sz="800" dirty="0"/>
              <a:t> </a:t>
            </a:r>
            <a:r>
              <a:rPr lang="en-GB" sz="800" i="1" dirty="0"/>
              <a:t>What are the priorities areas of work delegates think the OECD should focus its research on? In which of the eight principles below should we develop approaches to their implementation?</a:t>
            </a:r>
            <a:endParaRPr lang="en-GB" sz="800" dirty="0"/>
          </a:p>
          <a:p>
            <a:r>
              <a:rPr lang="en-GB" sz="800" i="1" dirty="0"/>
              <a:t> </a:t>
            </a:r>
            <a:endParaRPr lang="en-GB" sz="800" dirty="0"/>
          </a:p>
          <a:p>
            <a:r>
              <a:rPr lang="en-GB" sz="800" b="1" dirty="0"/>
              <a:t>Survey report on pension funds’ long-term investment (see section 3.3)</a:t>
            </a:r>
            <a:endParaRPr lang="en-GB" sz="800" dirty="0"/>
          </a:p>
          <a:p>
            <a:r>
              <a:rPr lang="en-GB" sz="800" dirty="0"/>
              <a:t>This year’s survey results – presented to the G20 on 11 October 2013 – show still a low level of investment in infrastructure on average among the surveyed funds, despite evidence of a growing interest by pension fund managers. This seems to confirm the importance of barriers and disincentives which limit such investments and the relevance and need for policymakers to address them. The survey showed also that data on long-term investment – and in particular infrastructure investment – by pension funds is readily available from the funds themselves. However, the methodologies and definitions used to classify such investments can differ widely, rendering comparisons and aggregation difficult. There is clearly a need to standardize definitions and classifications to facilitate international monitoring of long-term investment.</a:t>
            </a:r>
          </a:p>
          <a:p>
            <a:r>
              <a:rPr lang="en-GB" sz="800" u="sng" dirty="0"/>
              <a:t>Questions for Delegates:</a:t>
            </a:r>
            <a:r>
              <a:rPr lang="en-GB" sz="800" dirty="0"/>
              <a:t> </a:t>
            </a:r>
            <a:r>
              <a:rPr lang="en-GB" sz="800" i="1" dirty="0"/>
              <a:t>Are the findings of the survey in line with the experience of delegate countries? Are you collecting similar data at national level? How to improve/ameliorate the survey? </a:t>
            </a:r>
            <a:endParaRPr lang="en-GB" sz="800" dirty="0"/>
          </a:p>
          <a:p>
            <a:r>
              <a:rPr lang="en-GB" sz="800" dirty="0"/>
              <a:t> </a:t>
            </a:r>
          </a:p>
          <a:p>
            <a:pPr lvl="0"/>
            <a:r>
              <a:rPr lang="en-GB" sz="800" b="1" dirty="0"/>
              <a:t>Analysis of different government and market-based instruments and incentives used for stimulating the financing of long-term investment </a:t>
            </a:r>
            <a:r>
              <a:rPr lang="en-GB" sz="800" dirty="0"/>
              <a:t> In February 2013 the G20 mandated the OECD, together with other relevant IOs, to provide analysis of different government and market-based instruments and incentives used for stimulating the financing of long-term investment. The final report to be delivered in 2014, will address three main areas of long-term investment financing: infrastructure investment by institutional investors, corporate financing (including issues related to corporate governance) and bank lending (and related business models issues). Research for the paper will draw heavily on existing literature, new research already undertaken as part of the OECD LTI project. A survey of relevant initiatives to attract long-term investment in OECD and G20 countries will be included in the final report. </a:t>
            </a:r>
            <a:r>
              <a:rPr lang="en-GB" sz="800" u="sng" dirty="0"/>
              <a:t>Questions for Delegates:</a:t>
            </a:r>
            <a:endParaRPr lang="en-GB" sz="800" dirty="0"/>
          </a:p>
          <a:p>
            <a:r>
              <a:rPr lang="en-GB" sz="800" i="1" dirty="0"/>
              <a:t>What have been the recent major initiatives to attract long-term investment in delegate countries?  In what ways would delegates be willing to support this work? (e.g. through sharing of own work in the area, joint drafting of papers or other collaborative efforts, through the provision of specific data or financial support)?</a:t>
            </a:r>
            <a:r>
              <a:rPr lang="en-GB" sz="800" dirty="0"/>
              <a:t> </a:t>
            </a:r>
            <a:r>
              <a:rPr lang="en-GB" sz="800" i="1" dirty="0"/>
              <a:t>It may be noted that a survey will soon be shared with delegates for comments before official circulation.</a:t>
            </a:r>
            <a:endParaRPr lang="en-GB" sz="800" dirty="0"/>
          </a:p>
          <a:p>
            <a:endParaRPr lang="en-GB" sz="800" dirty="0"/>
          </a:p>
        </p:txBody>
      </p:sp>
      <p:sp>
        <p:nvSpPr>
          <p:cNvPr id="4" name="Slide Number Placeholder 3"/>
          <p:cNvSpPr>
            <a:spLocks noGrp="1"/>
          </p:cNvSpPr>
          <p:nvPr>
            <p:ph type="sldNum" sz="quarter" idx="10"/>
          </p:nvPr>
        </p:nvSpPr>
        <p:spPr/>
        <p:txBody>
          <a:bodyPr/>
          <a:lstStyle/>
          <a:p>
            <a:fld id="{64B3B366-EF83-4E35-92E4-6790C04122B2}" type="slidenum">
              <a:rPr lang="en-GB" smtClean="0">
                <a:solidFill>
                  <a:prstClr val="black"/>
                </a:solidFill>
              </a:rPr>
              <a:pPr/>
              <a:t>24</a:t>
            </a:fld>
            <a:endParaRPr lang="en-GB">
              <a:solidFill>
                <a:prstClr val="black"/>
              </a:solidFill>
            </a:endParaRPr>
          </a:p>
        </p:txBody>
      </p:sp>
    </p:spTree>
    <p:extLst>
      <p:ext uri="{BB962C8B-B14F-4D97-AF65-F5344CB8AC3E}">
        <p14:creationId xmlns:p14="http://schemas.microsoft.com/office/powerpoint/2010/main" val="906733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000" dirty="0"/>
              <a:t>The High Level Principles were developed by the Task Force on Institutional Investors and Long-Term Financing which was launched in March by two OECD Committees (Committee on Financial Markets and Insurance and Private Pensions Committee). </a:t>
            </a:r>
          </a:p>
          <a:p>
            <a:r>
              <a:rPr lang="en-GB" sz="1000" dirty="0"/>
              <a:t> </a:t>
            </a:r>
          </a:p>
          <a:p>
            <a:r>
              <a:rPr lang="en-GB" sz="1000" dirty="0"/>
              <a:t>The final version of the Principles [see </a:t>
            </a:r>
            <a:r>
              <a:rPr lang="en-GB" sz="1000" u="sng" dirty="0">
                <a:hlinkClick r:id="rId3"/>
              </a:rPr>
              <a:t>DAF/CMF(2013)17</a:t>
            </a:r>
            <a:r>
              <a:rPr lang="en-GB" sz="1000" dirty="0"/>
              <a:t>], presented in St Petersburg and endorsed by the G20, is the eighth version reviewed in the four meetings held by </a:t>
            </a:r>
            <a:r>
              <a:rPr lang="en-GB" sz="1000" b="1" dirty="0"/>
              <a:t>OECD Task Force on Institutional Investors and Long-Term Financing</a:t>
            </a:r>
            <a:r>
              <a:rPr lang="en-GB" sz="1000" dirty="0"/>
              <a:t>, open to OECD, G20, FSB, and APEC members. The principles also reflect the comments of 50 submissions received from a public consultation in May 2013 which included trade bodies and groups of stakeholders such as pension fund and insurance associations. </a:t>
            </a:r>
          </a:p>
          <a:p>
            <a:r>
              <a:rPr lang="en-GB" sz="1000" dirty="0"/>
              <a:t> </a:t>
            </a:r>
          </a:p>
          <a:p>
            <a:r>
              <a:rPr lang="en-GB" sz="1000" dirty="0"/>
              <a:t>The Task Force (chaired by a senior official from the Australian Treasury, Damien Dunn) and the latest research produced by the OECD project on Institutional Investors and Long-Term Investment were presented at the </a:t>
            </a:r>
            <a:r>
              <a:rPr lang="en-GB" sz="1000" u="sng" dirty="0">
                <a:hlinkClick r:id="rId4"/>
              </a:rPr>
              <a:t>G20/OECD High-Level Roundtable on Institutional Investors and Long-Term Investment “From problems to solutions: policy measures to address constraints in long-term investment”</a:t>
            </a:r>
            <a:r>
              <a:rPr lang="en-GB" sz="1000" dirty="0"/>
              <a:t> organized by the OECD together with the G20 Russian Presidency and held on 28 May 2013 at the OECD Conference Centre in Paris. The final version of the Principles was submitted to the G20 Finance Ministers and Central Banks Governors in July 2013.</a:t>
            </a:r>
          </a:p>
          <a:p>
            <a:r>
              <a:rPr lang="en-GB" sz="1000" dirty="0"/>
              <a:t> </a:t>
            </a:r>
          </a:p>
          <a:p>
            <a:r>
              <a:rPr lang="en-GB" sz="1000" dirty="0"/>
              <a:t>The High-Level Principles are a set of general recommendations to help policy makers facilitating the flow of capital into long-term investments and promote long-term investment by institutional investors to help achieve broader policy goals including sustainable economic development and green growth. The principles cover a variety of important issues: </a:t>
            </a:r>
          </a:p>
          <a:p>
            <a:r>
              <a:rPr lang="en-GB" sz="1000" dirty="0"/>
              <a:t> </a:t>
            </a:r>
          </a:p>
          <a:p>
            <a:pPr lvl="0"/>
            <a:r>
              <a:rPr lang="en-GB" sz="1000" dirty="0"/>
              <a:t>The first principles identifies </a:t>
            </a:r>
            <a:r>
              <a:rPr lang="en-GB" sz="1000" u="sng" dirty="0"/>
              <a:t>the preconditions for long-term investment</a:t>
            </a:r>
            <a:r>
              <a:rPr lang="en-GB" sz="1000" dirty="0"/>
              <a:t>, including a favourable business and investment climate, stable macroeconomic conditions, regulatory stability, adequate cost benefit analysis, and opportunities for public-private partnerships. </a:t>
            </a:r>
          </a:p>
          <a:p>
            <a:r>
              <a:rPr lang="en-GB" sz="1000" dirty="0"/>
              <a:t> </a:t>
            </a:r>
          </a:p>
          <a:p>
            <a:pPr lvl="0"/>
            <a:r>
              <a:rPr lang="en-GB" sz="1000" dirty="0"/>
              <a:t>The second principle addresses the need to promote long-term savings and institutional investors through savings mobilisation policies and the need to enhance the efficiency and maintain the costs of such arrangements low. </a:t>
            </a:r>
          </a:p>
          <a:p>
            <a:r>
              <a:rPr lang="en-GB" sz="1000" dirty="0"/>
              <a:t> </a:t>
            </a:r>
          </a:p>
          <a:p>
            <a:pPr lvl="0"/>
            <a:r>
              <a:rPr lang="en-GB" sz="1000" dirty="0"/>
              <a:t>The third principle calls for strengthened governance of institutional investors, providing the right incentives for a long-term investment perspective and ensuring that the governing body has the necessary skills to manage and oversee long-term investments, including their associated risks such as those stemming from the often illiquid nature of such assets, as well as longer-term risks such as those related to environmental damage and climate change.</a:t>
            </a:r>
          </a:p>
          <a:p>
            <a:r>
              <a:rPr lang="en-GB" sz="1000" dirty="0"/>
              <a:t> </a:t>
            </a:r>
          </a:p>
          <a:p>
            <a:pPr lvl="0"/>
            <a:r>
              <a:rPr lang="en-GB" sz="1000" dirty="0"/>
              <a:t>Principles 4 and 6 set out basic objectives for financial and tax regulation, such as avoiding incentives for </a:t>
            </a:r>
            <a:r>
              <a:rPr lang="en-GB" sz="1000" dirty="0" err="1"/>
              <a:t>procyclical</a:t>
            </a:r>
            <a:r>
              <a:rPr lang="en-GB" sz="1000" dirty="0"/>
              <a:t> investment strategies and facilitating international investment. Avoiding </a:t>
            </a:r>
            <a:r>
              <a:rPr lang="en-GB" sz="1000" dirty="0" err="1"/>
              <a:t>procyclicality</a:t>
            </a:r>
            <a:r>
              <a:rPr lang="en-GB" sz="1000" dirty="0"/>
              <a:t> can be achieved in various ways, including by ensuring that the regulatory framework for institutional investors reflects the particular risk characteristics of long-term assets appropriately.</a:t>
            </a:r>
          </a:p>
          <a:p>
            <a:r>
              <a:rPr lang="en-GB" sz="1000" dirty="0"/>
              <a:t> </a:t>
            </a:r>
          </a:p>
          <a:p>
            <a:pPr lvl="0"/>
            <a:r>
              <a:rPr lang="en-GB" sz="1000" dirty="0"/>
              <a:t>Principle 5 sets out the basic preconditions for public intervention in long-term investment projects and highlights the role of national development banks and multilateral development agencies in supporting long-term investment financing. It also calls for a policy environment to address market failures which inhibit long-term investment by institutional investors in SMEs, especially those with a high-growth potential.</a:t>
            </a:r>
          </a:p>
          <a:p>
            <a:r>
              <a:rPr lang="en-GB" sz="1000" dirty="0"/>
              <a:t> </a:t>
            </a:r>
          </a:p>
          <a:p>
            <a:pPr lvl="0"/>
            <a:r>
              <a:rPr lang="en-GB" sz="1000" dirty="0"/>
              <a:t>Lastly, Principles 7 and 8 refer to the need for better information sharing and disclosure to facilitate long-term investment by institutional investors as well as a stronger emphasis on financial education and consumer protection, linking to another major OECD input to the work of the G20.</a:t>
            </a:r>
          </a:p>
          <a:p>
            <a:r>
              <a:rPr lang="en-GB" dirty="0"/>
              <a:t> </a:t>
            </a:r>
          </a:p>
          <a:p>
            <a:endParaRPr lang="en-GB" dirty="0"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0640" indent="-284862" eaLnBrk="0" hangingPunct="0">
              <a:defRPr>
                <a:solidFill>
                  <a:schemeClr val="tx1"/>
                </a:solidFill>
                <a:latin typeface="Arial" pitchFamily="34" charset="0"/>
                <a:cs typeface="Arial" pitchFamily="34" charset="0"/>
              </a:defRPr>
            </a:lvl2pPr>
            <a:lvl3pPr marL="1139447" indent="-227889" eaLnBrk="0" hangingPunct="0">
              <a:defRPr>
                <a:solidFill>
                  <a:schemeClr val="tx1"/>
                </a:solidFill>
                <a:latin typeface="Arial" pitchFamily="34" charset="0"/>
                <a:cs typeface="Arial" pitchFamily="34" charset="0"/>
              </a:defRPr>
            </a:lvl3pPr>
            <a:lvl4pPr marL="1595226" indent="-227889" eaLnBrk="0" hangingPunct="0">
              <a:defRPr>
                <a:solidFill>
                  <a:schemeClr val="tx1"/>
                </a:solidFill>
                <a:latin typeface="Arial" pitchFamily="34" charset="0"/>
                <a:cs typeface="Arial" pitchFamily="34" charset="0"/>
              </a:defRPr>
            </a:lvl4pPr>
            <a:lvl5pPr marL="2051005" indent="-227889" eaLnBrk="0" hangingPunct="0">
              <a:defRPr>
                <a:solidFill>
                  <a:schemeClr val="tx1"/>
                </a:solidFill>
                <a:latin typeface="Arial" pitchFamily="34" charset="0"/>
                <a:cs typeface="Arial" pitchFamily="34" charset="0"/>
              </a:defRPr>
            </a:lvl5pPr>
            <a:lvl6pPr marL="2506783" indent="-227889" eaLnBrk="0" fontAlgn="base" hangingPunct="0">
              <a:spcBef>
                <a:spcPct val="0"/>
              </a:spcBef>
              <a:spcAft>
                <a:spcPct val="0"/>
              </a:spcAft>
              <a:defRPr>
                <a:solidFill>
                  <a:schemeClr val="tx1"/>
                </a:solidFill>
                <a:latin typeface="Arial" pitchFamily="34" charset="0"/>
                <a:cs typeface="Arial" pitchFamily="34" charset="0"/>
              </a:defRPr>
            </a:lvl6pPr>
            <a:lvl7pPr marL="2962563" indent="-227889" eaLnBrk="0" fontAlgn="base" hangingPunct="0">
              <a:spcBef>
                <a:spcPct val="0"/>
              </a:spcBef>
              <a:spcAft>
                <a:spcPct val="0"/>
              </a:spcAft>
              <a:defRPr>
                <a:solidFill>
                  <a:schemeClr val="tx1"/>
                </a:solidFill>
                <a:latin typeface="Arial" pitchFamily="34" charset="0"/>
                <a:cs typeface="Arial" pitchFamily="34" charset="0"/>
              </a:defRPr>
            </a:lvl7pPr>
            <a:lvl8pPr marL="3418341" indent="-227889" eaLnBrk="0" fontAlgn="base" hangingPunct="0">
              <a:spcBef>
                <a:spcPct val="0"/>
              </a:spcBef>
              <a:spcAft>
                <a:spcPct val="0"/>
              </a:spcAft>
              <a:defRPr>
                <a:solidFill>
                  <a:schemeClr val="tx1"/>
                </a:solidFill>
                <a:latin typeface="Arial" pitchFamily="34" charset="0"/>
                <a:cs typeface="Arial" pitchFamily="34" charset="0"/>
              </a:defRPr>
            </a:lvl8pPr>
            <a:lvl9pPr marL="3874120" indent="-227889"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4014B21-FB79-46ED-88E0-760EA2A76C33}" type="slidenum">
              <a:rPr lang="en-GB" smtClean="0">
                <a:solidFill>
                  <a:srgbClr val="000000"/>
                </a:solidFill>
                <a:latin typeface="Calibri" pitchFamily="34" charset="0"/>
              </a:rPr>
              <a:pPr eaLnBrk="1" hangingPunct="1"/>
              <a:t>25</a:t>
            </a:fld>
            <a:endParaRPr lang="en-GB" smtClean="0">
              <a:solidFill>
                <a:srgbClr val="000000"/>
              </a:solidFill>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xfrm>
            <a:off x="449263" y="273050"/>
            <a:ext cx="3786187" cy="28400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Rectangle 3"/>
          <p:cNvSpPr>
            <a:spLocks noGrp="1"/>
          </p:cNvSpPr>
          <p:nvPr>
            <p:ph type="body" idx="1"/>
          </p:nvPr>
        </p:nvSpPr>
        <p:spPr bwMode="auto">
          <a:xfrm>
            <a:off x="660400" y="3486735"/>
            <a:ext cx="5765800" cy="56718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1758" indent="-285292" eaLnBrk="0" hangingPunct="0">
              <a:defRPr>
                <a:solidFill>
                  <a:schemeClr val="tx1"/>
                </a:solidFill>
                <a:latin typeface="Arial" pitchFamily="34" charset="0"/>
                <a:cs typeface="Arial" pitchFamily="34" charset="0"/>
              </a:defRPr>
            </a:lvl2pPr>
            <a:lvl3pPr marL="1141166" indent="-228233" eaLnBrk="0" hangingPunct="0">
              <a:defRPr>
                <a:solidFill>
                  <a:schemeClr val="tx1"/>
                </a:solidFill>
                <a:latin typeface="Arial" pitchFamily="34" charset="0"/>
                <a:cs typeface="Arial" pitchFamily="34" charset="0"/>
              </a:defRPr>
            </a:lvl3pPr>
            <a:lvl4pPr marL="1597633" indent="-228233" eaLnBrk="0" hangingPunct="0">
              <a:defRPr>
                <a:solidFill>
                  <a:schemeClr val="tx1"/>
                </a:solidFill>
                <a:latin typeface="Arial" pitchFamily="34" charset="0"/>
                <a:cs typeface="Arial" pitchFamily="34" charset="0"/>
              </a:defRPr>
            </a:lvl4pPr>
            <a:lvl5pPr marL="2054099" indent="-228233" eaLnBrk="0" hangingPunct="0">
              <a:defRPr>
                <a:solidFill>
                  <a:schemeClr val="tx1"/>
                </a:solidFill>
                <a:latin typeface="Arial" pitchFamily="34" charset="0"/>
                <a:cs typeface="Arial" pitchFamily="34" charset="0"/>
              </a:defRPr>
            </a:lvl5pPr>
            <a:lvl6pPr marL="2510566" indent="-228233" eaLnBrk="0" fontAlgn="base" hangingPunct="0">
              <a:spcBef>
                <a:spcPct val="0"/>
              </a:spcBef>
              <a:spcAft>
                <a:spcPct val="0"/>
              </a:spcAft>
              <a:defRPr>
                <a:solidFill>
                  <a:schemeClr val="tx1"/>
                </a:solidFill>
                <a:latin typeface="Arial" pitchFamily="34" charset="0"/>
                <a:cs typeface="Arial" pitchFamily="34" charset="0"/>
              </a:defRPr>
            </a:lvl6pPr>
            <a:lvl7pPr marL="2967033" indent="-228233" eaLnBrk="0" fontAlgn="base" hangingPunct="0">
              <a:spcBef>
                <a:spcPct val="0"/>
              </a:spcBef>
              <a:spcAft>
                <a:spcPct val="0"/>
              </a:spcAft>
              <a:defRPr>
                <a:solidFill>
                  <a:schemeClr val="tx1"/>
                </a:solidFill>
                <a:latin typeface="Arial" pitchFamily="34" charset="0"/>
                <a:cs typeface="Arial" pitchFamily="34" charset="0"/>
              </a:defRPr>
            </a:lvl7pPr>
            <a:lvl8pPr marL="3423500" indent="-228233" eaLnBrk="0" fontAlgn="base" hangingPunct="0">
              <a:spcBef>
                <a:spcPct val="0"/>
              </a:spcBef>
              <a:spcAft>
                <a:spcPct val="0"/>
              </a:spcAft>
              <a:defRPr>
                <a:solidFill>
                  <a:schemeClr val="tx1"/>
                </a:solidFill>
                <a:latin typeface="Arial" pitchFamily="34" charset="0"/>
                <a:cs typeface="Arial" pitchFamily="34" charset="0"/>
              </a:defRPr>
            </a:lvl8pPr>
            <a:lvl9pPr marL="3879966" indent="-228233"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16EF848-0FDC-4BD2-84E6-B487A17E0CFC}" type="slidenum">
              <a:rPr lang="en-GB" smtClean="0">
                <a:latin typeface="Calibri" pitchFamily="34" charset="0"/>
              </a:rPr>
              <a:pPr eaLnBrk="1" hangingPunct="1"/>
              <a:t>3</a:t>
            </a:fld>
            <a:endParaRPr lang="en-GB"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512CDEC8-8443-460E-AE70-BED25A2EE99E}" type="slidenum">
              <a:rPr lang="en-GB" smtClean="0"/>
              <a:pPr>
                <a:defRPr/>
              </a:pPr>
              <a:t>5</a:t>
            </a:fld>
            <a:endParaRPr lang="en-GB"/>
          </a:p>
        </p:txBody>
      </p:sp>
    </p:spTree>
    <p:extLst>
      <p:ext uri="{BB962C8B-B14F-4D97-AF65-F5344CB8AC3E}">
        <p14:creationId xmlns:p14="http://schemas.microsoft.com/office/powerpoint/2010/main" val="1505041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0721" indent="-284893" eaLnBrk="0" hangingPunct="0">
              <a:defRPr>
                <a:solidFill>
                  <a:schemeClr val="tx1"/>
                </a:solidFill>
                <a:latin typeface="Arial" pitchFamily="34" charset="0"/>
                <a:cs typeface="Arial" pitchFamily="34" charset="0"/>
              </a:defRPr>
            </a:lvl2pPr>
            <a:lvl3pPr marL="1139571" indent="-227914" eaLnBrk="0" hangingPunct="0">
              <a:defRPr>
                <a:solidFill>
                  <a:schemeClr val="tx1"/>
                </a:solidFill>
                <a:latin typeface="Arial" pitchFamily="34" charset="0"/>
                <a:cs typeface="Arial" pitchFamily="34" charset="0"/>
              </a:defRPr>
            </a:lvl3pPr>
            <a:lvl4pPr marL="1595399" indent="-227914" eaLnBrk="0" hangingPunct="0">
              <a:defRPr>
                <a:solidFill>
                  <a:schemeClr val="tx1"/>
                </a:solidFill>
                <a:latin typeface="Arial" pitchFamily="34" charset="0"/>
                <a:cs typeface="Arial" pitchFamily="34" charset="0"/>
              </a:defRPr>
            </a:lvl4pPr>
            <a:lvl5pPr marL="2051228" indent="-227914" eaLnBrk="0" hangingPunct="0">
              <a:defRPr>
                <a:solidFill>
                  <a:schemeClr val="tx1"/>
                </a:solidFill>
                <a:latin typeface="Arial" pitchFamily="34" charset="0"/>
                <a:cs typeface="Arial" pitchFamily="34" charset="0"/>
              </a:defRPr>
            </a:lvl5pPr>
            <a:lvl6pPr marL="2507056" indent="-227914" eaLnBrk="0" fontAlgn="base" hangingPunct="0">
              <a:spcBef>
                <a:spcPct val="0"/>
              </a:spcBef>
              <a:spcAft>
                <a:spcPct val="0"/>
              </a:spcAft>
              <a:defRPr>
                <a:solidFill>
                  <a:schemeClr val="tx1"/>
                </a:solidFill>
                <a:latin typeface="Arial" pitchFamily="34" charset="0"/>
                <a:cs typeface="Arial" pitchFamily="34" charset="0"/>
              </a:defRPr>
            </a:lvl6pPr>
            <a:lvl7pPr marL="2962885" indent="-227914" eaLnBrk="0" fontAlgn="base" hangingPunct="0">
              <a:spcBef>
                <a:spcPct val="0"/>
              </a:spcBef>
              <a:spcAft>
                <a:spcPct val="0"/>
              </a:spcAft>
              <a:defRPr>
                <a:solidFill>
                  <a:schemeClr val="tx1"/>
                </a:solidFill>
                <a:latin typeface="Arial" pitchFamily="34" charset="0"/>
                <a:cs typeface="Arial" pitchFamily="34" charset="0"/>
              </a:defRPr>
            </a:lvl7pPr>
            <a:lvl8pPr marL="3418713" indent="-227914" eaLnBrk="0" fontAlgn="base" hangingPunct="0">
              <a:spcBef>
                <a:spcPct val="0"/>
              </a:spcBef>
              <a:spcAft>
                <a:spcPct val="0"/>
              </a:spcAft>
              <a:defRPr>
                <a:solidFill>
                  <a:schemeClr val="tx1"/>
                </a:solidFill>
                <a:latin typeface="Arial" pitchFamily="34" charset="0"/>
                <a:cs typeface="Arial" pitchFamily="34" charset="0"/>
              </a:defRPr>
            </a:lvl8pPr>
            <a:lvl9pPr marL="3874541" indent="-22791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FD807C0-2561-442F-AB55-D884AC233498}" type="slidenum">
              <a:rPr lang="en-GB" smtClean="0"/>
              <a:pPr eaLnBrk="1" hangingPunct="1"/>
              <a:t>9</a:t>
            </a:fld>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003456">
              <a:spcBef>
                <a:spcPct val="65000"/>
              </a:spcBef>
              <a:buClr>
                <a:schemeClr val="tx1"/>
              </a:buClr>
            </a:pPr>
            <a:endParaRPr lang="en-GB" altLang="zh-CN" dirty="0" smtClean="0">
              <a:solidFill>
                <a:srgbClr val="004B78"/>
              </a:solidFill>
              <a:latin typeface="Georgia" pitchFamily="18" charset="0"/>
            </a:endParaRPr>
          </a:p>
          <a:p>
            <a:pPr defTabSz="1003456">
              <a:spcBef>
                <a:spcPct val="65000"/>
              </a:spcBef>
              <a:buClr>
                <a:schemeClr val="tx1"/>
              </a:buClr>
              <a:buFontTx/>
              <a:buChar char="•"/>
            </a:pPr>
            <a:r>
              <a:rPr lang="en-GB" altLang="zh-CN" dirty="0" smtClean="0">
                <a:solidFill>
                  <a:srgbClr val="004B78"/>
                </a:solidFill>
                <a:latin typeface="Georgia" pitchFamily="18" charset="0"/>
              </a:rPr>
              <a:t>Not much invested </a:t>
            </a:r>
          </a:p>
          <a:p>
            <a:pPr defTabSz="1003456">
              <a:spcBef>
                <a:spcPct val="65000"/>
              </a:spcBef>
              <a:buClr>
                <a:schemeClr val="tx1"/>
              </a:buClr>
            </a:pPr>
            <a:r>
              <a:rPr lang="en-GB" altLang="zh-CN" dirty="0" smtClean="0">
                <a:solidFill>
                  <a:srgbClr val="004B78"/>
                </a:solidFill>
                <a:latin typeface="Georgia" pitchFamily="18" charset="0"/>
              </a:rPr>
              <a:t/>
            </a:r>
            <a:br>
              <a:rPr lang="en-GB" altLang="zh-CN" dirty="0" smtClean="0">
                <a:solidFill>
                  <a:srgbClr val="004B78"/>
                </a:solidFill>
                <a:latin typeface="Georgia" pitchFamily="18" charset="0"/>
              </a:rPr>
            </a:br>
            <a:r>
              <a:rPr lang="en-GB" altLang="zh-CN" dirty="0" smtClean="0">
                <a:solidFill>
                  <a:srgbClr val="004B78"/>
                </a:solidFill>
                <a:latin typeface="Georgia" pitchFamily="18" charset="0"/>
              </a:rPr>
              <a:t>Regional Overview</a:t>
            </a:r>
          </a:p>
          <a:p>
            <a:pPr defTabSz="1003456">
              <a:spcBef>
                <a:spcPct val="65000"/>
              </a:spcBef>
              <a:buClr>
                <a:schemeClr val="tx1"/>
              </a:buClr>
              <a:buFontTx/>
              <a:buChar char="•"/>
            </a:pPr>
            <a:r>
              <a:rPr lang="en-GB" altLang="zh-CN" dirty="0" smtClean="0">
                <a:solidFill>
                  <a:srgbClr val="004B78"/>
                </a:solidFill>
                <a:latin typeface="Georgia" pitchFamily="18" charset="0"/>
              </a:rPr>
              <a:t>Evolution of pension fund investment in infrastructure</a:t>
            </a:r>
          </a:p>
          <a:p>
            <a:pPr defTabSz="1003456">
              <a:spcBef>
                <a:spcPct val="65000"/>
              </a:spcBef>
              <a:buClr>
                <a:schemeClr val="tx1"/>
              </a:buClr>
              <a:buFontTx/>
              <a:buChar char="•"/>
            </a:pPr>
            <a:r>
              <a:rPr lang="it-IT" altLang="zh-CN" dirty="0" smtClean="0">
                <a:solidFill>
                  <a:srgbClr val="004B78"/>
                </a:solidFill>
                <a:latin typeface="Georgia" pitchFamily="18" charset="0"/>
              </a:rPr>
              <a:t>North-South </a:t>
            </a:r>
            <a:r>
              <a:rPr lang="it-IT" altLang="zh-CN" dirty="0" err="1" smtClean="0">
                <a:solidFill>
                  <a:srgbClr val="004B78"/>
                </a:solidFill>
                <a:latin typeface="Georgia" pitchFamily="18" charset="0"/>
              </a:rPr>
              <a:t>pension</a:t>
            </a:r>
            <a:r>
              <a:rPr lang="it-IT" altLang="zh-CN" dirty="0" smtClean="0">
                <a:solidFill>
                  <a:srgbClr val="004B78"/>
                </a:solidFill>
                <a:latin typeface="Georgia" pitchFamily="18" charset="0"/>
              </a:rPr>
              <a:t> fund infra. (</a:t>
            </a:r>
            <a:r>
              <a:rPr lang="it-IT" altLang="zh-CN" dirty="0" err="1" smtClean="0">
                <a:solidFill>
                  <a:srgbClr val="004B78"/>
                </a:solidFill>
                <a:latin typeface="Georgia" pitchFamily="18" charset="0"/>
              </a:rPr>
              <a:t>project</a:t>
            </a:r>
            <a:r>
              <a:rPr lang="it-IT" altLang="zh-CN" dirty="0" smtClean="0">
                <a:solidFill>
                  <a:srgbClr val="004B78"/>
                </a:solidFill>
                <a:latin typeface="Georgia" pitchFamily="18" charset="0"/>
              </a:rPr>
              <a:t>) </a:t>
            </a:r>
            <a:r>
              <a:rPr lang="it-IT" altLang="zh-CN" dirty="0" err="1" smtClean="0">
                <a:solidFill>
                  <a:srgbClr val="004B78"/>
                </a:solidFill>
                <a:latin typeface="Georgia" pitchFamily="18" charset="0"/>
              </a:rPr>
              <a:t>investment</a:t>
            </a:r>
            <a:endParaRPr lang="en-GB" altLang="zh-CN" dirty="0" smtClean="0">
              <a:solidFill>
                <a:srgbClr val="004B78"/>
              </a:solidFill>
              <a:latin typeface="Georgia" pitchFamily="18" charset="0"/>
            </a:endParaRPr>
          </a:p>
          <a:p>
            <a:pPr defTabSz="1003456">
              <a:spcBef>
                <a:spcPct val="65000"/>
              </a:spcBef>
              <a:buClr>
                <a:schemeClr val="tx1"/>
              </a:buClr>
              <a:buFontTx/>
              <a:buChar char="•"/>
            </a:pPr>
            <a:r>
              <a:rPr lang="it-IT" altLang="zh-CN" dirty="0" smtClean="0">
                <a:solidFill>
                  <a:srgbClr val="004B78"/>
                </a:solidFill>
                <a:latin typeface="Georgia" pitchFamily="18" charset="0"/>
              </a:rPr>
              <a:t>South-South / </a:t>
            </a:r>
            <a:r>
              <a:rPr lang="it-IT" altLang="zh-CN" dirty="0" err="1" smtClean="0">
                <a:solidFill>
                  <a:srgbClr val="004B78"/>
                </a:solidFill>
                <a:latin typeface="Georgia" pitchFamily="18" charset="0"/>
              </a:rPr>
              <a:t>domestic</a:t>
            </a:r>
            <a:r>
              <a:rPr lang="it-IT" altLang="zh-CN" dirty="0" smtClean="0">
                <a:solidFill>
                  <a:srgbClr val="004B78"/>
                </a:solidFill>
                <a:latin typeface="Georgia" pitchFamily="18" charset="0"/>
              </a:rPr>
              <a:t> </a:t>
            </a:r>
            <a:r>
              <a:rPr lang="it-IT" altLang="zh-CN" dirty="0" err="1" smtClean="0">
                <a:solidFill>
                  <a:srgbClr val="004B78"/>
                </a:solidFill>
                <a:latin typeface="Georgia" pitchFamily="18" charset="0"/>
              </a:rPr>
              <a:t>institutional</a:t>
            </a:r>
            <a:r>
              <a:rPr lang="it-IT" altLang="zh-CN" dirty="0" smtClean="0">
                <a:solidFill>
                  <a:srgbClr val="004B78"/>
                </a:solidFill>
                <a:latin typeface="Georgia" pitchFamily="18" charset="0"/>
              </a:rPr>
              <a:t> </a:t>
            </a:r>
            <a:r>
              <a:rPr lang="it-IT" altLang="zh-CN" dirty="0" err="1" smtClean="0">
                <a:solidFill>
                  <a:srgbClr val="004B78"/>
                </a:solidFill>
                <a:latin typeface="Georgia" pitchFamily="18" charset="0"/>
              </a:rPr>
              <a:t>investors</a:t>
            </a:r>
            <a:r>
              <a:rPr lang="it-IT" altLang="zh-CN" dirty="0" smtClean="0">
                <a:solidFill>
                  <a:srgbClr val="004B78"/>
                </a:solidFill>
                <a:latin typeface="Georgia" pitchFamily="18" charset="0"/>
              </a:rPr>
              <a:t> </a:t>
            </a:r>
          </a:p>
          <a:p>
            <a:pPr defTabSz="1003456" eaLnBrk="1" hangingPunct="1">
              <a:spcBef>
                <a:spcPct val="0"/>
              </a:spcBef>
            </a:pPr>
            <a:endParaRPr lang="en-US" dirty="0" smtClean="0">
              <a:latin typeface="Times" pitchFamily="18"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In order to attract pension fund investment in infrastructure and guarantee the success and sustainability of the investment in the long term, several barriers to investment need to be addressed, some specific to pension funds other affecting more in general all investors.</a:t>
            </a:r>
          </a:p>
          <a:p>
            <a:endParaRPr lang="en-GB" altLang="zh-CN" smtClean="0"/>
          </a:p>
          <a:p>
            <a:r>
              <a:rPr lang="en-GB" altLang="zh-CN" smtClean="0"/>
              <a:t>Infrastructure investing offers different characteristics from other asset classes which could represent barriers to entry to potential investors. High upfront cost, lack of liquidity and long asset life require significant scale and dedicated resources to understand infrastructure projects, that many investors are lacking. These characteristics imply that infrastructure investment – at least in the forms it is currently offered –may not be a suitable proposition for all investors. </a:t>
            </a:r>
          </a:p>
          <a:p>
            <a:endParaRPr lang="en-GB" altLang="zh-CN" smtClean="0"/>
          </a:p>
          <a:p>
            <a:r>
              <a:rPr lang="en-GB" altLang="zh-CN" smtClean="0"/>
              <a:t>Barriers should be read in the context of each different country, however among the </a:t>
            </a:r>
            <a:r>
              <a:rPr lang="en-US" altLang="zh-CN" smtClean="0"/>
              <a:t>main </a:t>
            </a:r>
            <a:r>
              <a:rPr lang="en-GB" altLang="zh-CN" smtClean="0"/>
              <a:t>barriers to pension fund investment in infrastructure:</a:t>
            </a:r>
            <a:endParaRPr lang="en-U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0721" indent="-284893" eaLnBrk="0" hangingPunct="0">
              <a:defRPr>
                <a:solidFill>
                  <a:schemeClr val="tx1"/>
                </a:solidFill>
                <a:latin typeface="Arial" pitchFamily="34" charset="0"/>
                <a:cs typeface="Arial" pitchFamily="34" charset="0"/>
              </a:defRPr>
            </a:lvl2pPr>
            <a:lvl3pPr marL="1139571" indent="-227914" eaLnBrk="0" hangingPunct="0">
              <a:defRPr>
                <a:solidFill>
                  <a:schemeClr val="tx1"/>
                </a:solidFill>
                <a:latin typeface="Arial" pitchFamily="34" charset="0"/>
                <a:cs typeface="Arial" pitchFamily="34" charset="0"/>
              </a:defRPr>
            </a:lvl3pPr>
            <a:lvl4pPr marL="1595399" indent="-227914" eaLnBrk="0" hangingPunct="0">
              <a:defRPr>
                <a:solidFill>
                  <a:schemeClr val="tx1"/>
                </a:solidFill>
                <a:latin typeface="Arial" pitchFamily="34" charset="0"/>
                <a:cs typeface="Arial" pitchFamily="34" charset="0"/>
              </a:defRPr>
            </a:lvl4pPr>
            <a:lvl5pPr marL="2051228" indent="-227914" eaLnBrk="0" hangingPunct="0">
              <a:defRPr>
                <a:solidFill>
                  <a:schemeClr val="tx1"/>
                </a:solidFill>
                <a:latin typeface="Arial" pitchFamily="34" charset="0"/>
                <a:cs typeface="Arial" pitchFamily="34" charset="0"/>
              </a:defRPr>
            </a:lvl5pPr>
            <a:lvl6pPr marL="2507056" indent="-227914" eaLnBrk="0" fontAlgn="base" hangingPunct="0">
              <a:spcBef>
                <a:spcPct val="0"/>
              </a:spcBef>
              <a:spcAft>
                <a:spcPct val="0"/>
              </a:spcAft>
              <a:defRPr>
                <a:solidFill>
                  <a:schemeClr val="tx1"/>
                </a:solidFill>
                <a:latin typeface="Arial" pitchFamily="34" charset="0"/>
                <a:cs typeface="Arial" pitchFamily="34" charset="0"/>
              </a:defRPr>
            </a:lvl6pPr>
            <a:lvl7pPr marL="2962885" indent="-227914" eaLnBrk="0" fontAlgn="base" hangingPunct="0">
              <a:spcBef>
                <a:spcPct val="0"/>
              </a:spcBef>
              <a:spcAft>
                <a:spcPct val="0"/>
              </a:spcAft>
              <a:defRPr>
                <a:solidFill>
                  <a:schemeClr val="tx1"/>
                </a:solidFill>
                <a:latin typeface="Arial" pitchFamily="34" charset="0"/>
                <a:cs typeface="Arial" pitchFamily="34" charset="0"/>
              </a:defRPr>
            </a:lvl7pPr>
            <a:lvl8pPr marL="3418713" indent="-227914" eaLnBrk="0" fontAlgn="base" hangingPunct="0">
              <a:spcBef>
                <a:spcPct val="0"/>
              </a:spcBef>
              <a:spcAft>
                <a:spcPct val="0"/>
              </a:spcAft>
              <a:defRPr>
                <a:solidFill>
                  <a:schemeClr val="tx1"/>
                </a:solidFill>
                <a:latin typeface="Arial" pitchFamily="34" charset="0"/>
                <a:cs typeface="Arial" pitchFamily="34" charset="0"/>
              </a:defRPr>
            </a:lvl8pPr>
            <a:lvl9pPr marL="3874541" indent="-22791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6C75445-022E-455A-9621-393B5D30F435}" type="slidenum">
              <a:rPr lang="en-US" smtClean="0">
                <a:latin typeface="Calibri" pitchFamily="34" charset="0"/>
              </a:rPr>
              <a:pPr eaLnBrk="1" hangingPunct="1"/>
              <a:t>17</a:t>
            </a:fld>
            <a:endParaRPr lang="en-US"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itchFamily="34" charset="0"/>
            </a:endParaRPr>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1758" indent="-285292" eaLnBrk="0" hangingPunct="0">
              <a:defRPr>
                <a:solidFill>
                  <a:schemeClr val="tx1"/>
                </a:solidFill>
                <a:latin typeface="Arial" pitchFamily="34" charset="0"/>
                <a:cs typeface="Arial" pitchFamily="34" charset="0"/>
              </a:defRPr>
            </a:lvl2pPr>
            <a:lvl3pPr marL="1141166" indent="-228233" eaLnBrk="0" hangingPunct="0">
              <a:defRPr>
                <a:solidFill>
                  <a:schemeClr val="tx1"/>
                </a:solidFill>
                <a:latin typeface="Arial" pitchFamily="34" charset="0"/>
                <a:cs typeface="Arial" pitchFamily="34" charset="0"/>
              </a:defRPr>
            </a:lvl3pPr>
            <a:lvl4pPr marL="1597633" indent="-228233" eaLnBrk="0" hangingPunct="0">
              <a:defRPr>
                <a:solidFill>
                  <a:schemeClr val="tx1"/>
                </a:solidFill>
                <a:latin typeface="Arial" pitchFamily="34" charset="0"/>
                <a:cs typeface="Arial" pitchFamily="34" charset="0"/>
              </a:defRPr>
            </a:lvl4pPr>
            <a:lvl5pPr marL="2054099" indent="-228233" eaLnBrk="0" hangingPunct="0">
              <a:defRPr>
                <a:solidFill>
                  <a:schemeClr val="tx1"/>
                </a:solidFill>
                <a:latin typeface="Arial" pitchFamily="34" charset="0"/>
                <a:cs typeface="Arial" pitchFamily="34" charset="0"/>
              </a:defRPr>
            </a:lvl5pPr>
            <a:lvl6pPr marL="2510566" indent="-228233" eaLnBrk="0" fontAlgn="base" hangingPunct="0">
              <a:spcBef>
                <a:spcPct val="0"/>
              </a:spcBef>
              <a:spcAft>
                <a:spcPct val="0"/>
              </a:spcAft>
              <a:defRPr>
                <a:solidFill>
                  <a:schemeClr val="tx1"/>
                </a:solidFill>
                <a:latin typeface="Arial" pitchFamily="34" charset="0"/>
                <a:cs typeface="Arial" pitchFamily="34" charset="0"/>
              </a:defRPr>
            </a:lvl6pPr>
            <a:lvl7pPr marL="2967033" indent="-228233" eaLnBrk="0" fontAlgn="base" hangingPunct="0">
              <a:spcBef>
                <a:spcPct val="0"/>
              </a:spcBef>
              <a:spcAft>
                <a:spcPct val="0"/>
              </a:spcAft>
              <a:defRPr>
                <a:solidFill>
                  <a:schemeClr val="tx1"/>
                </a:solidFill>
                <a:latin typeface="Arial" pitchFamily="34" charset="0"/>
                <a:cs typeface="Arial" pitchFamily="34" charset="0"/>
              </a:defRPr>
            </a:lvl7pPr>
            <a:lvl8pPr marL="3423500" indent="-228233" eaLnBrk="0" fontAlgn="base" hangingPunct="0">
              <a:spcBef>
                <a:spcPct val="0"/>
              </a:spcBef>
              <a:spcAft>
                <a:spcPct val="0"/>
              </a:spcAft>
              <a:defRPr>
                <a:solidFill>
                  <a:schemeClr val="tx1"/>
                </a:solidFill>
                <a:latin typeface="Arial" pitchFamily="34" charset="0"/>
                <a:cs typeface="Arial" pitchFamily="34" charset="0"/>
              </a:defRPr>
            </a:lvl8pPr>
            <a:lvl9pPr marL="3879966" indent="-228233"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8FD70B4-B94D-4A9D-B14E-BC47457ACF2E}" type="slidenum">
              <a:rPr lang="en-US" smtClean="0">
                <a:latin typeface="Calibri" pitchFamily="34" charset="0"/>
              </a:rPr>
              <a:pPr eaLnBrk="1" hangingPunct="1"/>
              <a:t>18</a:t>
            </a:fld>
            <a:endParaRPr lang="en-US"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1758" indent="-285292" eaLnBrk="0" hangingPunct="0">
              <a:defRPr>
                <a:solidFill>
                  <a:schemeClr val="tx1"/>
                </a:solidFill>
                <a:latin typeface="Arial" pitchFamily="34" charset="0"/>
                <a:cs typeface="Arial" pitchFamily="34" charset="0"/>
              </a:defRPr>
            </a:lvl2pPr>
            <a:lvl3pPr marL="1141166" indent="-228233" eaLnBrk="0" hangingPunct="0">
              <a:defRPr>
                <a:solidFill>
                  <a:schemeClr val="tx1"/>
                </a:solidFill>
                <a:latin typeface="Arial" pitchFamily="34" charset="0"/>
                <a:cs typeface="Arial" pitchFamily="34" charset="0"/>
              </a:defRPr>
            </a:lvl3pPr>
            <a:lvl4pPr marL="1597633" indent="-228233" eaLnBrk="0" hangingPunct="0">
              <a:defRPr>
                <a:solidFill>
                  <a:schemeClr val="tx1"/>
                </a:solidFill>
                <a:latin typeface="Arial" pitchFamily="34" charset="0"/>
                <a:cs typeface="Arial" pitchFamily="34" charset="0"/>
              </a:defRPr>
            </a:lvl4pPr>
            <a:lvl5pPr marL="2054099" indent="-228233" eaLnBrk="0" hangingPunct="0">
              <a:defRPr>
                <a:solidFill>
                  <a:schemeClr val="tx1"/>
                </a:solidFill>
                <a:latin typeface="Arial" pitchFamily="34" charset="0"/>
                <a:cs typeface="Arial" pitchFamily="34" charset="0"/>
              </a:defRPr>
            </a:lvl5pPr>
            <a:lvl6pPr marL="2510566" indent="-228233" eaLnBrk="0" fontAlgn="base" hangingPunct="0">
              <a:spcBef>
                <a:spcPct val="0"/>
              </a:spcBef>
              <a:spcAft>
                <a:spcPct val="0"/>
              </a:spcAft>
              <a:defRPr>
                <a:solidFill>
                  <a:schemeClr val="tx1"/>
                </a:solidFill>
                <a:latin typeface="Arial" pitchFamily="34" charset="0"/>
                <a:cs typeface="Arial" pitchFamily="34" charset="0"/>
              </a:defRPr>
            </a:lvl6pPr>
            <a:lvl7pPr marL="2967033" indent="-228233" eaLnBrk="0" fontAlgn="base" hangingPunct="0">
              <a:spcBef>
                <a:spcPct val="0"/>
              </a:spcBef>
              <a:spcAft>
                <a:spcPct val="0"/>
              </a:spcAft>
              <a:defRPr>
                <a:solidFill>
                  <a:schemeClr val="tx1"/>
                </a:solidFill>
                <a:latin typeface="Arial" pitchFamily="34" charset="0"/>
                <a:cs typeface="Arial" pitchFamily="34" charset="0"/>
              </a:defRPr>
            </a:lvl7pPr>
            <a:lvl8pPr marL="3423500" indent="-228233" eaLnBrk="0" fontAlgn="base" hangingPunct="0">
              <a:spcBef>
                <a:spcPct val="0"/>
              </a:spcBef>
              <a:spcAft>
                <a:spcPct val="0"/>
              </a:spcAft>
              <a:defRPr>
                <a:solidFill>
                  <a:schemeClr val="tx1"/>
                </a:solidFill>
                <a:latin typeface="Arial" pitchFamily="34" charset="0"/>
                <a:cs typeface="Arial" pitchFamily="34" charset="0"/>
              </a:defRPr>
            </a:lvl8pPr>
            <a:lvl9pPr marL="3879966" indent="-228233"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4B6D8C9-45F0-491B-B9F8-000CBD55F4AB}" type="slidenum">
              <a:rPr lang="en-GB" smtClean="0">
                <a:latin typeface="Calibri" pitchFamily="34" charset="0"/>
              </a:rPr>
              <a:pPr eaLnBrk="1" hangingPunct="1"/>
              <a:t>19</a:t>
            </a:fld>
            <a:endParaRPr lang="en-GB"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11.emf"/></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3.png"/><Relationship Id="rId1" Type="http://schemas.openxmlformats.org/officeDocument/2006/relationships/slideMaster" Target="../slideMasters/slideMaster7.xml"/><Relationship Id="rId4" Type="http://schemas.openxmlformats.org/officeDocument/2006/relationships/image" Target="../media/image15.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3.png"/><Relationship Id="rId1" Type="http://schemas.openxmlformats.org/officeDocument/2006/relationships/slideMaster" Target="../slideMasters/slideMaster8.xml"/><Relationship Id="rId4" Type="http://schemas.openxmlformats.org/officeDocument/2006/relationships/image" Target="../media/image15.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3.png"/><Relationship Id="rId1" Type="http://schemas.openxmlformats.org/officeDocument/2006/relationships/slideMaster" Target="../slideMasters/slideMaster9.xml"/><Relationship Id="rId4" Type="http://schemas.openxmlformats.org/officeDocument/2006/relationships/image" Target="../media/image1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0.xml"/><Relationship Id="rId4" Type="http://schemas.openxmlformats.org/officeDocument/2006/relationships/image" Target="../media/image11.emf"/></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3.png"/><Relationship Id="rId1" Type="http://schemas.openxmlformats.org/officeDocument/2006/relationships/slideMaster" Target="../slideMasters/slideMaster11.xml"/><Relationship Id="rId4" Type="http://schemas.openxmlformats.org/officeDocument/2006/relationships/image" Target="../media/image15.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fondcouv.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OECD_TEXT_10cm.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413" y="207963"/>
            <a:ext cx="1970087"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4" name="Rectangle 2"/>
          <p:cNvSpPr>
            <a:spLocks noGrp="1" noChangeArrowheads="1"/>
          </p:cNvSpPr>
          <p:nvPr>
            <p:ph type="ctrTitle"/>
          </p:nvPr>
        </p:nvSpPr>
        <p:spPr>
          <a:xfrm>
            <a:off x="3009726" y="1341438"/>
            <a:ext cx="4894263" cy="1470025"/>
          </a:xfrm>
        </p:spPr>
        <p:txBody>
          <a:bodyPr/>
          <a:lstStyle>
            <a:lvl1pPr algn="l">
              <a:defRPr>
                <a:solidFill>
                  <a:srgbClr val="727272"/>
                </a:solidFill>
              </a:defRPr>
            </a:lvl1pPr>
          </a:lstStyle>
          <a:p>
            <a:r>
              <a:rPr lang="en-US" smtClean="0"/>
              <a:t>Click to edit Master title style</a:t>
            </a:r>
            <a:endParaRPr lang="en-GB" dirty="0"/>
          </a:p>
        </p:txBody>
      </p:sp>
      <p:sp>
        <p:nvSpPr>
          <p:cNvPr id="443395" name="Rectangle 3"/>
          <p:cNvSpPr>
            <a:spLocks noGrp="1" noChangeArrowheads="1"/>
          </p:cNvSpPr>
          <p:nvPr>
            <p:ph type="subTitle" idx="1"/>
          </p:nvPr>
        </p:nvSpPr>
        <p:spPr>
          <a:xfrm>
            <a:off x="3008139" y="2924175"/>
            <a:ext cx="4929187" cy="1752600"/>
          </a:xfrm>
        </p:spPr>
        <p:txBody>
          <a:bodyPr/>
          <a:lstStyle>
            <a:lvl1pPr marL="0" indent="0" algn="l">
              <a:buFontTx/>
              <a:buNone/>
              <a:defRPr>
                <a:solidFill>
                  <a:srgbClr val="727272"/>
                </a:solidFill>
              </a:defRPr>
            </a:lvl1pPr>
          </a:lstStyle>
          <a:p>
            <a:r>
              <a:rPr lang="en-US" smtClean="0"/>
              <a:t>Click to edit Master subtitle style</a:t>
            </a:r>
            <a:endParaRPr lang="en-GB" dirty="0"/>
          </a:p>
        </p:txBody>
      </p:sp>
      <p:sp>
        <p:nvSpPr>
          <p:cNvPr id="6" name="Rectangle 4"/>
          <p:cNvSpPr>
            <a:spLocks noGrp="1" noChangeArrowheads="1"/>
          </p:cNvSpPr>
          <p:nvPr>
            <p:ph type="dt" sz="half" idx="10"/>
          </p:nvPr>
        </p:nvSpPr>
        <p:spPr>
          <a:xfrm>
            <a:off x="250825" y="6245225"/>
            <a:ext cx="4043363" cy="476250"/>
          </a:xfrm>
        </p:spPr>
        <p:txBody>
          <a:bodyPr/>
          <a:lstStyle>
            <a:lvl1pPr>
              <a:defRPr>
                <a:latin typeface="Georgia" pitchFamily="18" charset="0"/>
              </a:defRPr>
            </a:lvl1pPr>
          </a:lstStyle>
          <a:p>
            <a:pPr>
              <a:defRPr/>
            </a:pPr>
            <a:fld id="{BC080D9D-27FD-41FF-AD0F-376E12239C22}" type="datetime1">
              <a:rPr lang="en-US"/>
              <a:pPr>
                <a:defRPr/>
              </a:pPr>
              <a:t>13-Nov-2013</a:t>
            </a:fld>
            <a:endParaRPr lang="fr-FR"/>
          </a:p>
        </p:txBody>
      </p:sp>
      <p:sp>
        <p:nvSpPr>
          <p:cNvPr id="7" name="Rectangle 5"/>
          <p:cNvSpPr>
            <a:spLocks noGrp="1" noChangeArrowheads="1"/>
          </p:cNvSpPr>
          <p:nvPr>
            <p:ph type="ftr" sz="quarter" idx="11"/>
          </p:nvPr>
        </p:nvSpPr>
        <p:spPr/>
        <p:txBody>
          <a:bodyPr/>
          <a:lstStyle>
            <a:lvl1pPr>
              <a:defRPr>
                <a:latin typeface="Georgia" pitchFamily="18" charset="0"/>
              </a:defRPr>
            </a:lvl1pPr>
          </a:lstStyle>
          <a:p>
            <a:pPr>
              <a:defRPr/>
            </a:pPr>
            <a:endParaRPr lang="fr-FR"/>
          </a:p>
        </p:txBody>
      </p:sp>
      <p:sp>
        <p:nvSpPr>
          <p:cNvPr id="8" name="Rectangle 6"/>
          <p:cNvSpPr>
            <a:spLocks noGrp="1" noChangeArrowheads="1"/>
          </p:cNvSpPr>
          <p:nvPr>
            <p:ph type="sldNum" sz="quarter" idx="12"/>
          </p:nvPr>
        </p:nvSpPr>
        <p:spPr>
          <a:xfrm>
            <a:off x="6553200" y="6245225"/>
            <a:ext cx="2133600" cy="476250"/>
          </a:xfrm>
        </p:spPr>
        <p:txBody>
          <a:bodyPr/>
          <a:lstStyle>
            <a:lvl1pPr>
              <a:defRPr>
                <a:solidFill>
                  <a:srgbClr val="FFFFFF"/>
                </a:solidFill>
                <a:latin typeface="Georgia" pitchFamily="18" charset="0"/>
              </a:defRPr>
            </a:lvl1pPr>
          </a:lstStyle>
          <a:p>
            <a:pPr>
              <a:defRPr/>
            </a:pPr>
            <a:fld id="{5E221EC0-4984-4F3C-9F24-A987BE7141D2}" type="slidenum">
              <a:rPr lang="fr-FR"/>
              <a:pPr>
                <a:defRPr/>
              </a:pPr>
              <a:t>‹#›</a:t>
            </a:fld>
            <a:endParaRPr lang="fr-FR"/>
          </a:p>
        </p:txBody>
      </p:sp>
    </p:spTree>
    <p:extLst>
      <p:ext uri="{BB962C8B-B14F-4D97-AF65-F5344CB8AC3E}">
        <p14:creationId xmlns:p14="http://schemas.microsoft.com/office/powerpoint/2010/main" val="2786331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atin typeface="Georgia" pitchFamily="18" charset="0"/>
              </a:defRPr>
            </a:lvl1pPr>
          </a:lstStyle>
          <a:p>
            <a:pPr>
              <a:defRPr/>
            </a:pPr>
            <a:fld id="{3E504ECF-7A5C-4F11-A707-FD8B55BBEC4F}"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6" name="Slide Number Placeholder 5"/>
          <p:cNvSpPr>
            <a:spLocks noGrp="1"/>
          </p:cNvSpPr>
          <p:nvPr>
            <p:ph type="sldNum" sz="quarter" idx="12"/>
          </p:nvPr>
        </p:nvSpPr>
        <p:spPr/>
        <p:txBody>
          <a:bodyPr/>
          <a:lstStyle>
            <a:lvl1pPr>
              <a:defRPr>
                <a:latin typeface="Georgia" pitchFamily="18" charset="0"/>
              </a:defRPr>
            </a:lvl1pPr>
          </a:lstStyle>
          <a:p>
            <a:pPr>
              <a:defRPr/>
            </a:pPr>
            <a:fld id="{16165B5C-DE20-4DEC-B908-46F2693C8BD1}" type="slidenum">
              <a:rPr lang="fr-FR"/>
              <a:pPr>
                <a:defRPr/>
              </a:pPr>
              <a:t>‹#›</a:t>
            </a:fld>
            <a:endParaRPr lang="fr-FR"/>
          </a:p>
        </p:txBody>
      </p:sp>
    </p:spTree>
    <p:extLst>
      <p:ext uri="{BB962C8B-B14F-4D97-AF65-F5344CB8AC3E}">
        <p14:creationId xmlns:p14="http://schemas.microsoft.com/office/powerpoint/2010/main" val="530795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atin typeface="Georgia" pitchFamily="18" charset="0"/>
              </a:defRPr>
            </a:lvl1pPr>
          </a:lstStyle>
          <a:p>
            <a:pPr>
              <a:defRPr/>
            </a:pPr>
            <a:fld id="{113FB52B-3842-471F-B35F-5019F824F05C}"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6" name="Slide Number Placeholder 5"/>
          <p:cNvSpPr>
            <a:spLocks noGrp="1"/>
          </p:cNvSpPr>
          <p:nvPr>
            <p:ph type="sldNum" sz="quarter" idx="12"/>
          </p:nvPr>
        </p:nvSpPr>
        <p:spPr/>
        <p:txBody>
          <a:bodyPr/>
          <a:lstStyle>
            <a:lvl1pPr>
              <a:defRPr>
                <a:latin typeface="Georgia" pitchFamily="18" charset="0"/>
              </a:defRPr>
            </a:lvl1pPr>
          </a:lstStyle>
          <a:p>
            <a:pPr>
              <a:defRPr/>
            </a:pPr>
            <a:fld id="{4F7CFE51-17DA-4377-8357-C16BC463D92C}" type="slidenum">
              <a:rPr lang="fr-FR"/>
              <a:pPr>
                <a:defRPr/>
              </a:pPr>
              <a:t>‹#›</a:t>
            </a:fld>
            <a:endParaRPr lang="fr-FR"/>
          </a:p>
        </p:txBody>
      </p:sp>
    </p:spTree>
    <p:extLst>
      <p:ext uri="{BB962C8B-B14F-4D97-AF65-F5344CB8AC3E}">
        <p14:creationId xmlns:p14="http://schemas.microsoft.com/office/powerpoint/2010/main" val="276200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fondcouv.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OECD_TEXT_10cm.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413" y="207963"/>
            <a:ext cx="1970087"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4" name="Rectangle 2"/>
          <p:cNvSpPr>
            <a:spLocks noGrp="1" noChangeArrowheads="1"/>
          </p:cNvSpPr>
          <p:nvPr>
            <p:ph type="ctrTitle"/>
          </p:nvPr>
        </p:nvSpPr>
        <p:spPr>
          <a:xfrm>
            <a:off x="3009726" y="1341438"/>
            <a:ext cx="4894263" cy="1470025"/>
          </a:xfrm>
        </p:spPr>
        <p:txBody>
          <a:bodyPr/>
          <a:lstStyle>
            <a:lvl1pPr algn="l">
              <a:defRPr>
                <a:solidFill>
                  <a:srgbClr val="727272"/>
                </a:solidFill>
              </a:defRPr>
            </a:lvl1pPr>
          </a:lstStyle>
          <a:p>
            <a:r>
              <a:rPr lang="en-US" smtClean="0"/>
              <a:t>Click to edit Master title style</a:t>
            </a:r>
            <a:endParaRPr lang="en-GB" dirty="0"/>
          </a:p>
        </p:txBody>
      </p:sp>
      <p:sp>
        <p:nvSpPr>
          <p:cNvPr id="443395" name="Rectangle 3"/>
          <p:cNvSpPr>
            <a:spLocks noGrp="1" noChangeArrowheads="1"/>
          </p:cNvSpPr>
          <p:nvPr>
            <p:ph type="subTitle" idx="1"/>
          </p:nvPr>
        </p:nvSpPr>
        <p:spPr>
          <a:xfrm>
            <a:off x="3008139" y="2924175"/>
            <a:ext cx="4929187" cy="1752600"/>
          </a:xfrm>
        </p:spPr>
        <p:txBody>
          <a:bodyPr/>
          <a:lstStyle>
            <a:lvl1pPr marL="0" indent="0" algn="l">
              <a:buFontTx/>
              <a:buNone/>
              <a:defRPr>
                <a:solidFill>
                  <a:srgbClr val="727272"/>
                </a:solidFill>
              </a:defRPr>
            </a:lvl1pPr>
          </a:lstStyle>
          <a:p>
            <a:r>
              <a:rPr lang="en-US" smtClean="0"/>
              <a:t>Click to edit Master subtitle style</a:t>
            </a:r>
            <a:endParaRPr lang="en-GB" dirty="0"/>
          </a:p>
        </p:txBody>
      </p:sp>
      <p:sp>
        <p:nvSpPr>
          <p:cNvPr id="6" name="Rectangle 4"/>
          <p:cNvSpPr>
            <a:spLocks noGrp="1" noChangeArrowheads="1"/>
          </p:cNvSpPr>
          <p:nvPr>
            <p:ph type="dt" sz="half" idx="10"/>
          </p:nvPr>
        </p:nvSpPr>
        <p:spPr>
          <a:xfrm>
            <a:off x="250825" y="6245225"/>
            <a:ext cx="4043363" cy="476250"/>
          </a:xfrm>
        </p:spPr>
        <p:txBody>
          <a:bodyPr/>
          <a:lstStyle>
            <a:lvl1pPr>
              <a:defRPr>
                <a:latin typeface="Georgia" pitchFamily="18" charset="0"/>
              </a:defRPr>
            </a:lvl1pPr>
          </a:lstStyle>
          <a:p>
            <a:pPr>
              <a:defRPr/>
            </a:pPr>
            <a:fld id="{753B171C-15BE-49FB-A45F-2CB69AFE4F95}" type="datetime1">
              <a:rPr lang="en-US"/>
              <a:pPr>
                <a:defRPr/>
              </a:pPr>
              <a:t>13-Nov-2013</a:t>
            </a:fld>
            <a:endParaRPr lang="fr-FR"/>
          </a:p>
        </p:txBody>
      </p:sp>
      <p:sp>
        <p:nvSpPr>
          <p:cNvPr id="7" name="Rectangle 5"/>
          <p:cNvSpPr>
            <a:spLocks noGrp="1" noChangeArrowheads="1"/>
          </p:cNvSpPr>
          <p:nvPr>
            <p:ph type="ftr" sz="quarter" idx="11"/>
          </p:nvPr>
        </p:nvSpPr>
        <p:spPr/>
        <p:txBody>
          <a:bodyPr/>
          <a:lstStyle>
            <a:lvl1pPr>
              <a:defRPr>
                <a:latin typeface="Georgia" pitchFamily="18" charset="0"/>
              </a:defRPr>
            </a:lvl1pPr>
          </a:lstStyle>
          <a:p>
            <a:pPr>
              <a:defRPr/>
            </a:pPr>
            <a:endParaRPr lang="fr-FR"/>
          </a:p>
        </p:txBody>
      </p:sp>
      <p:sp>
        <p:nvSpPr>
          <p:cNvPr id="8" name="Rectangle 6"/>
          <p:cNvSpPr>
            <a:spLocks noGrp="1" noChangeArrowheads="1"/>
          </p:cNvSpPr>
          <p:nvPr>
            <p:ph type="sldNum" sz="quarter" idx="12"/>
          </p:nvPr>
        </p:nvSpPr>
        <p:spPr>
          <a:xfrm>
            <a:off x="6553200" y="6245225"/>
            <a:ext cx="2133600" cy="476250"/>
          </a:xfrm>
        </p:spPr>
        <p:txBody>
          <a:bodyPr/>
          <a:lstStyle>
            <a:lvl1pPr>
              <a:defRPr>
                <a:solidFill>
                  <a:srgbClr val="FFFFFF"/>
                </a:solidFill>
                <a:latin typeface="Georgia" pitchFamily="18" charset="0"/>
              </a:defRPr>
            </a:lvl1pPr>
          </a:lstStyle>
          <a:p>
            <a:pPr>
              <a:defRPr/>
            </a:pPr>
            <a:fld id="{A1C2BD28-B149-4B5C-8532-7FB5CA8B1994}" type="slidenum">
              <a:rPr lang="fr-FR"/>
              <a:pPr>
                <a:defRPr/>
              </a:pPr>
              <a:t>‹#›</a:t>
            </a:fld>
            <a:endParaRPr lang="fr-FR"/>
          </a:p>
        </p:txBody>
      </p:sp>
    </p:spTree>
    <p:extLst>
      <p:ext uri="{BB962C8B-B14F-4D97-AF65-F5344CB8AC3E}">
        <p14:creationId xmlns:p14="http://schemas.microsoft.com/office/powerpoint/2010/main" val="3654597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lvl1pPr>
              <a:defRPr>
                <a:latin typeface="Georgia" pitchFamily="18" charset="0"/>
              </a:defRPr>
            </a:lvl1pPr>
          </a:lstStyle>
          <a:p>
            <a:pPr>
              <a:defRPr/>
            </a:pPr>
            <a:fld id="{82E3D00D-DF9F-4AC0-ABE0-25D67A81D7E3}"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6" name="Slide Number Placeholder 5"/>
          <p:cNvSpPr>
            <a:spLocks noGrp="1"/>
          </p:cNvSpPr>
          <p:nvPr>
            <p:ph type="sldNum" sz="quarter" idx="12"/>
          </p:nvPr>
        </p:nvSpPr>
        <p:spPr/>
        <p:txBody>
          <a:bodyPr/>
          <a:lstStyle>
            <a:lvl1pPr>
              <a:defRPr>
                <a:latin typeface="Georgia" pitchFamily="18" charset="0"/>
              </a:defRPr>
            </a:lvl1pPr>
          </a:lstStyle>
          <a:p>
            <a:pPr>
              <a:defRPr/>
            </a:pPr>
            <a:fld id="{3AB4AA7D-41E8-43F0-A109-37DE0D3DF8AB}" type="slidenum">
              <a:rPr lang="fr-FR"/>
              <a:pPr>
                <a:defRPr/>
              </a:pPr>
              <a:t>‹#›</a:t>
            </a:fld>
            <a:endParaRPr lang="fr-FR"/>
          </a:p>
        </p:txBody>
      </p:sp>
    </p:spTree>
    <p:extLst>
      <p:ext uri="{BB962C8B-B14F-4D97-AF65-F5344CB8AC3E}">
        <p14:creationId xmlns:p14="http://schemas.microsoft.com/office/powerpoint/2010/main" val="25396325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Georgia" pitchFamily="18" charset="0"/>
              </a:defRPr>
            </a:lvl1pPr>
          </a:lstStyle>
          <a:p>
            <a:pPr>
              <a:defRPr/>
            </a:pPr>
            <a:fld id="{2E0A1E15-141A-4D24-A886-427A2A1A57FF}"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6" name="Slide Number Placeholder 5"/>
          <p:cNvSpPr>
            <a:spLocks noGrp="1"/>
          </p:cNvSpPr>
          <p:nvPr>
            <p:ph type="sldNum" sz="quarter" idx="12"/>
          </p:nvPr>
        </p:nvSpPr>
        <p:spPr/>
        <p:txBody>
          <a:bodyPr/>
          <a:lstStyle>
            <a:lvl1pPr>
              <a:defRPr>
                <a:latin typeface="Georgia" pitchFamily="18" charset="0"/>
              </a:defRPr>
            </a:lvl1pPr>
          </a:lstStyle>
          <a:p>
            <a:pPr>
              <a:defRPr/>
            </a:pPr>
            <a:fld id="{C3144C86-4E60-49C3-A8E4-EAF1BF4DE8AA}" type="slidenum">
              <a:rPr lang="fr-FR"/>
              <a:pPr>
                <a:defRPr/>
              </a:pPr>
              <a:t>‹#›</a:t>
            </a:fld>
            <a:endParaRPr lang="fr-FR"/>
          </a:p>
        </p:txBody>
      </p:sp>
    </p:spTree>
    <p:extLst>
      <p:ext uri="{BB962C8B-B14F-4D97-AF65-F5344CB8AC3E}">
        <p14:creationId xmlns:p14="http://schemas.microsoft.com/office/powerpoint/2010/main" val="3719758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00200"/>
            <a:ext cx="40322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2963" y="1600200"/>
            <a:ext cx="40338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atin typeface="Georgia" pitchFamily="18" charset="0"/>
              </a:defRPr>
            </a:lvl1pPr>
          </a:lstStyle>
          <a:p>
            <a:pPr>
              <a:defRPr/>
            </a:pPr>
            <a:fld id="{7E2898C2-720F-4077-9485-589221C62B28}"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7" name="Slide Number Placeholder 6"/>
          <p:cNvSpPr>
            <a:spLocks noGrp="1"/>
          </p:cNvSpPr>
          <p:nvPr>
            <p:ph type="sldNum" sz="quarter" idx="12"/>
          </p:nvPr>
        </p:nvSpPr>
        <p:spPr/>
        <p:txBody>
          <a:bodyPr/>
          <a:lstStyle>
            <a:lvl1pPr>
              <a:defRPr>
                <a:latin typeface="Georgia" pitchFamily="18" charset="0"/>
              </a:defRPr>
            </a:lvl1pPr>
          </a:lstStyle>
          <a:p>
            <a:pPr>
              <a:defRPr/>
            </a:pPr>
            <a:fld id="{FFB61180-B125-4044-B80A-4DE5528F46F4}" type="slidenum">
              <a:rPr lang="fr-FR"/>
              <a:pPr>
                <a:defRPr/>
              </a:pPr>
              <a:t>‹#›</a:t>
            </a:fld>
            <a:endParaRPr lang="fr-FR"/>
          </a:p>
        </p:txBody>
      </p:sp>
    </p:spTree>
    <p:extLst>
      <p:ext uri="{BB962C8B-B14F-4D97-AF65-F5344CB8AC3E}">
        <p14:creationId xmlns:p14="http://schemas.microsoft.com/office/powerpoint/2010/main" val="9102056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atin typeface="Georgia" pitchFamily="18" charset="0"/>
              </a:defRPr>
            </a:lvl1pPr>
          </a:lstStyle>
          <a:p>
            <a:pPr>
              <a:defRPr/>
            </a:pPr>
            <a:fld id="{79BB8390-9DA6-4E17-B8B8-47CE2D992D0A}" type="datetime1">
              <a:rPr lang="en-US"/>
              <a:pPr>
                <a:defRPr/>
              </a:pPr>
              <a:t>13-Nov-2013</a:t>
            </a:fld>
            <a:endParaRPr lang="fr-FR"/>
          </a:p>
        </p:txBody>
      </p:sp>
      <p:sp>
        <p:nvSpPr>
          <p:cNvPr id="8" name="Footer Placeholder 7"/>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9" name="Slide Number Placeholder 8"/>
          <p:cNvSpPr>
            <a:spLocks noGrp="1"/>
          </p:cNvSpPr>
          <p:nvPr>
            <p:ph type="sldNum" sz="quarter" idx="12"/>
          </p:nvPr>
        </p:nvSpPr>
        <p:spPr/>
        <p:txBody>
          <a:bodyPr/>
          <a:lstStyle>
            <a:lvl1pPr>
              <a:defRPr>
                <a:latin typeface="Georgia" pitchFamily="18" charset="0"/>
              </a:defRPr>
            </a:lvl1pPr>
          </a:lstStyle>
          <a:p>
            <a:pPr>
              <a:defRPr/>
            </a:pPr>
            <a:fld id="{C62D34A7-5E20-4F95-BD71-9D675FC716A3}" type="slidenum">
              <a:rPr lang="fr-FR"/>
              <a:pPr>
                <a:defRPr/>
              </a:pPr>
              <a:t>‹#›</a:t>
            </a:fld>
            <a:endParaRPr lang="fr-FR"/>
          </a:p>
        </p:txBody>
      </p:sp>
    </p:spTree>
    <p:extLst>
      <p:ext uri="{BB962C8B-B14F-4D97-AF65-F5344CB8AC3E}">
        <p14:creationId xmlns:p14="http://schemas.microsoft.com/office/powerpoint/2010/main" val="1195749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atin typeface="Georgia" pitchFamily="18" charset="0"/>
              </a:defRPr>
            </a:lvl1pPr>
          </a:lstStyle>
          <a:p>
            <a:pPr>
              <a:defRPr/>
            </a:pPr>
            <a:fld id="{0F6FA80F-5736-4C31-AC0C-2D64221C3A33}" type="datetime1">
              <a:rPr lang="en-US"/>
              <a:pPr>
                <a:defRPr/>
              </a:pPr>
              <a:t>13-Nov-2013</a:t>
            </a:fld>
            <a:endParaRPr lang="fr-FR"/>
          </a:p>
        </p:txBody>
      </p:sp>
      <p:sp>
        <p:nvSpPr>
          <p:cNvPr id="4" name="Footer Placeholder 3"/>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5" name="Slide Number Placeholder 4"/>
          <p:cNvSpPr>
            <a:spLocks noGrp="1"/>
          </p:cNvSpPr>
          <p:nvPr>
            <p:ph type="sldNum" sz="quarter" idx="12"/>
          </p:nvPr>
        </p:nvSpPr>
        <p:spPr/>
        <p:txBody>
          <a:bodyPr/>
          <a:lstStyle>
            <a:lvl1pPr>
              <a:defRPr>
                <a:latin typeface="Georgia" pitchFamily="18" charset="0"/>
              </a:defRPr>
            </a:lvl1pPr>
          </a:lstStyle>
          <a:p>
            <a:pPr>
              <a:defRPr/>
            </a:pPr>
            <a:fld id="{708DB2D9-095F-4F88-8EE7-CCE9A1FFD1A4}" type="slidenum">
              <a:rPr lang="fr-FR"/>
              <a:pPr>
                <a:defRPr/>
              </a:pPr>
              <a:t>‹#›</a:t>
            </a:fld>
            <a:endParaRPr lang="fr-FR"/>
          </a:p>
        </p:txBody>
      </p:sp>
    </p:spTree>
    <p:extLst>
      <p:ext uri="{BB962C8B-B14F-4D97-AF65-F5344CB8AC3E}">
        <p14:creationId xmlns:p14="http://schemas.microsoft.com/office/powerpoint/2010/main" val="33235721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Georgia" pitchFamily="18" charset="0"/>
              </a:defRPr>
            </a:lvl1pPr>
          </a:lstStyle>
          <a:p>
            <a:pPr>
              <a:defRPr/>
            </a:pPr>
            <a:fld id="{DD7865BD-0F31-40D8-BAEE-027A491167FB}" type="datetime1">
              <a:rPr lang="en-US"/>
              <a:pPr>
                <a:defRPr/>
              </a:pPr>
              <a:t>13-Nov-2013</a:t>
            </a:fld>
            <a:endParaRPr lang="fr-FR"/>
          </a:p>
        </p:txBody>
      </p:sp>
      <p:sp>
        <p:nvSpPr>
          <p:cNvPr id="3" name="Footer Placeholder 2"/>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4" name="Slide Number Placeholder 3"/>
          <p:cNvSpPr>
            <a:spLocks noGrp="1"/>
          </p:cNvSpPr>
          <p:nvPr>
            <p:ph type="sldNum" sz="quarter" idx="12"/>
          </p:nvPr>
        </p:nvSpPr>
        <p:spPr/>
        <p:txBody>
          <a:bodyPr/>
          <a:lstStyle>
            <a:lvl1pPr>
              <a:defRPr>
                <a:latin typeface="Georgia" pitchFamily="18" charset="0"/>
              </a:defRPr>
            </a:lvl1pPr>
          </a:lstStyle>
          <a:p>
            <a:pPr>
              <a:defRPr/>
            </a:pPr>
            <a:fld id="{D20C719F-C482-4C57-8FAB-4B1D9F68E3A0}" type="slidenum">
              <a:rPr lang="fr-FR"/>
              <a:pPr>
                <a:defRPr/>
              </a:pPr>
              <a:t>‹#›</a:t>
            </a:fld>
            <a:endParaRPr lang="fr-FR"/>
          </a:p>
        </p:txBody>
      </p:sp>
    </p:spTree>
    <p:extLst>
      <p:ext uri="{BB962C8B-B14F-4D97-AF65-F5344CB8AC3E}">
        <p14:creationId xmlns:p14="http://schemas.microsoft.com/office/powerpoint/2010/main" val="18545925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Georgia" pitchFamily="18" charset="0"/>
              </a:defRPr>
            </a:lvl1pPr>
          </a:lstStyle>
          <a:p>
            <a:pPr>
              <a:defRPr/>
            </a:pPr>
            <a:fld id="{1A82603E-AFAB-4732-8F97-A4ECD4E9FEC3}"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7" name="Slide Number Placeholder 6"/>
          <p:cNvSpPr>
            <a:spLocks noGrp="1"/>
          </p:cNvSpPr>
          <p:nvPr>
            <p:ph type="sldNum" sz="quarter" idx="12"/>
          </p:nvPr>
        </p:nvSpPr>
        <p:spPr/>
        <p:txBody>
          <a:bodyPr/>
          <a:lstStyle>
            <a:lvl1pPr>
              <a:defRPr>
                <a:latin typeface="Georgia" pitchFamily="18" charset="0"/>
              </a:defRPr>
            </a:lvl1pPr>
          </a:lstStyle>
          <a:p>
            <a:pPr>
              <a:defRPr/>
            </a:pPr>
            <a:fld id="{A4BB5A8C-D716-4ECA-B551-86B05607DE5B}" type="slidenum">
              <a:rPr lang="fr-FR"/>
              <a:pPr>
                <a:defRPr/>
              </a:pPr>
              <a:t>‹#›</a:t>
            </a:fld>
            <a:endParaRPr lang="fr-FR"/>
          </a:p>
        </p:txBody>
      </p:sp>
    </p:spTree>
    <p:extLst>
      <p:ext uri="{BB962C8B-B14F-4D97-AF65-F5344CB8AC3E}">
        <p14:creationId xmlns:p14="http://schemas.microsoft.com/office/powerpoint/2010/main" val="3234594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lvl1pPr>
              <a:defRPr>
                <a:latin typeface="Georgia" pitchFamily="18" charset="0"/>
              </a:defRPr>
            </a:lvl1pPr>
          </a:lstStyle>
          <a:p>
            <a:pPr>
              <a:defRPr/>
            </a:pPr>
            <a:fld id="{41E9C9AC-66A4-4922-AA8E-77F1466C573C}"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6" name="Slide Number Placeholder 5"/>
          <p:cNvSpPr>
            <a:spLocks noGrp="1"/>
          </p:cNvSpPr>
          <p:nvPr>
            <p:ph type="sldNum" sz="quarter" idx="12"/>
          </p:nvPr>
        </p:nvSpPr>
        <p:spPr/>
        <p:txBody>
          <a:bodyPr/>
          <a:lstStyle>
            <a:lvl1pPr>
              <a:defRPr>
                <a:latin typeface="Georgia" pitchFamily="18" charset="0"/>
              </a:defRPr>
            </a:lvl1pPr>
          </a:lstStyle>
          <a:p>
            <a:pPr>
              <a:defRPr/>
            </a:pPr>
            <a:fld id="{51099A87-9783-47DC-A96F-2C74365A435A}" type="slidenum">
              <a:rPr lang="fr-FR"/>
              <a:pPr>
                <a:defRPr/>
              </a:pPr>
              <a:t>‹#›</a:t>
            </a:fld>
            <a:endParaRPr lang="fr-FR"/>
          </a:p>
        </p:txBody>
      </p:sp>
    </p:spTree>
    <p:extLst>
      <p:ext uri="{BB962C8B-B14F-4D97-AF65-F5344CB8AC3E}">
        <p14:creationId xmlns:p14="http://schemas.microsoft.com/office/powerpoint/2010/main" val="32533643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727272"/>
                </a:solidFill>
              </a:defRPr>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Georgia" pitchFamily="18" charset="0"/>
              </a:defRPr>
            </a:lvl1pPr>
          </a:lstStyle>
          <a:p>
            <a:pPr>
              <a:defRPr/>
            </a:pPr>
            <a:fld id="{2DE3756D-098F-4690-A9CB-97E5672EEC58}"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7" name="Slide Number Placeholder 6"/>
          <p:cNvSpPr>
            <a:spLocks noGrp="1"/>
          </p:cNvSpPr>
          <p:nvPr>
            <p:ph type="sldNum" sz="quarter" idx="12"/>
          </p:nvPr>
        </p:nvSpPr>
        <p:spPr/>
        <p:txBody>
          <a:bodyPr/>
          <a:lstStyle>
            <a:lvl1pPr>
              <a:defRPr>
                <a:latin typeface="Georgia" pitchFamily="18" charset="0"/>
              </a:defRPr>
            </a:lvl1pPr>
          </a:lstStyle>
          <a:p>
            <a:pPr>
              <a:defRPr/>
            </a:pPr>
            <a:fld id="{C75CE18A-E3A2-4EC3-A4A9-0308A3AB4E7E}" type="slidenum">
              <a:rPr lang="fr-FR"/>
              <a:pPr>
                <a:defRPr/>
              </a:pPr>
              <a:t>‹#›</a:t>
            </a:fld>
            <a:endParaRPr lang="fr-FR"/>
          </a:p>
        </p:txBody>
      </p:sp>
    </p:spTree>
    <p:extLst>
      <p:ext uri="{BB962C8B-B14F-4D97-AF65-F5344CB8AC3E}">
        <p14:creationId xmlns:p14="http://schemas.microsoft.com/office/powerpoint/2010/main" val="12562408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atin typeface="Georgia" pitchFamily="18" charset="0"/>
              </a:defRPr>
            </a:lvl1pPr>
          </a:lstStyle>
          <a:p>
            <a:pPr>
              <a:defRPr/>
            </a:pPr>
            <a:fld id="{11D01260-FF6C-44CE-9C61-5A4D73404D58}"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6" name="Slide Number Placeholder 5"/>
          <p:cNvSpPr>
            <a:spLocks noGrp="1"/>
          </p:cNvSpPr>
          <p:nvPr>
            <p:ph type="sldNum" sz="quarter" idx="12"/>
          </p:nvPr>
        </p:nvSpPr>
        <p:spPr/>
        <p:txBody>
          <a:bodyPr/>
          <a:lstStyle>
            <a:lvl1pPr>
              <a:defRPr>
                <a:latin typeface="Georgia" pitchFamily="18" charset="0"/>
              </a:defRPr>
            </a:lvl1pPr>
          </a:lstStyle>
          <a:p>
            <a:pPr>
              <a:defRPr/>
            </a:pPr>
            <a:fld id="{FFEB06F8-9951-4D40-BC48-DF9787FBF098}" type="slidenum">
              <a:rPr lang="fr-FR"/>
              <a:pPr>
                <a:defRPr/>
              </a:pPr>
              <a:t>‹#›</a:t>
            </a:fld>
            <a:endParaRPr lang="fr-FR"/>
          </a:p>
        </p:txBody>
      </p:sp>
    </p:spTree>
    <p:extLst>
      <p:ext uri="{BB962C8B-B14F-4D97-AF65-F5344CB8AC3E}">
        <p14:creationId xmlns:p14="http://schemas.microsoft.com/office/powerpoint/2010/main" val="3659515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atin typeface="Georgia" pitchFamily="18" charset="0"/>
              </a:defRPr>
            </a:lvl1pPr>
          </a:lstStyle>
          <a:p>
            <a:pPr>
              <a:defRPr/>
            </a:pPr>
            <a:fld id="{35624B83-3CED-4D81-972F-0C37A189B309}"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6" name="Slide Number Placeholder 5"/>
          <p:cNvSpPr>
            <a:spLocks noGrp="1"/>
          </p:cNvSpPr>
          <p:nvPr>
            <p:ph type="sldNum" sz="quarter" idx="12"/>
          </p:nvPr>
        </p:nvSpPr>
        <p:spPr/>
        <p:txBody>
          <a:bodyPr/>
          <a:lstStyle>
            <a:lvl1pPr>
              <a:defRPr>
                <a:latin typeface="Georgia" pitchFamily="18" charset="0"/>
              </a:defRPr>
            </a:lvl1pPr>
          </a:lstStyle>
          <a:p>
            <a:pPr>
              <a:defRPr/>
            </a:pPr>
            <a:fld id="{1C4ED59A-B2AC-48BF-92D2-106326B2F7AA}" type="slidenum">
              <a:rPr lang="fr-FR"/>
              <a:pPr>
                <a:defRPr/>
              </a:pPr>
              <a:t>‹#›</a:t>
            </a:fld>
            <a:endParaRPr lang="fr-FR"/>
          </a:p>
        </p:txBody>
      </p:sp>
    </p:spTree>
    <p:extLst>
      <p:ext uri="{BB962C8B-B14F-4D97-AF65-F5344CB8AC3E}">
        <p14:creationId xmlns:p14="http://schemas.microsoft.com/office/powerpoint/2010/main" val="5993099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fondcouv.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Logo_ENG.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762375" cy="110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4" name="Rectangle 2"/>
          <p:cNvSpPr>
            <a:spLocks noGrp="1" noChangeArrowheads="1"/>
          </p:cNvSpPr>
          <p:nvPr>
            <p:ph type="ctrTitle"/>
          </p:nvPr>
        </p:nvSpPr>
        <p:spPr>
          <a:xfrm>
            <a:off x="3009726" y="1341438"/>
            <a:ext cx="4894263" cy="1470025"/>
          </a:xfrm>
        </p:spPr>
        <p:txBody>
          <a:bodyPr/>
          <a:lstStyle>
            <a:lvl1pPr algn="l">
              <a:defRPr>
                <a:solidFill>
                  <a:srgbClr val="727272"/>
                </a:solidFill>
              </a:defRPr>
            </a:lvl1pPr>
          </a:lstStyle>
          <a:p>
            <a:r>
              <a:rPr lang="en-US" smtClean="0"/>
              <a:t>Click to edit Master title style</a:t>
            </a:r>
            <a:endParaRPr lang="en-GB" dirty="0"/>
          </a:p>
        </p:txBody>
      </p:sp>
      <p:sp>
        <p:nvSpPr>
          <p:cNvPr id="443395" name="Rectangle 3"/>
          <p:cNvSpPr>
            <a:spLocks noGrp="1" noChangeArrowheads="1"/>
          </p:cNvSpPr>
          <p:nvPr>
            <p:ph type="subTitle" idx="1"/>
          </p:nvPr>
        </p:nvSpPr>
        <p:spPr>
          <a:xfrm>
            <a:off x="3008139" y="2924175"/>
            <a:ext cx="4929187" cy="1752600"/>
          </a:xfrm>
        </p:spPr>
        <p:txBody>
          <a:bodyPr/>
          <a:lstStyle>
            <a:lvl1pPr marL="0" indent="0" algn="l">
              <a:buFontTx/>
              <a:buNone/>
              <a:defRPr>
                <a:solidFill>
                  <a:srgbClr val="727272"/>
                </a:solidFill>
              </a:defRPr>
            </a:lvl1pPr>
          </a:lstStyle>
          <a:p>
            <a:r>
              <a:rPr lang="en-US" smtClean="0"/>
              <a:t>Click to edit Master subtitle style</a:t>
            </a:r>
            <a:endParaRPr lang="en-GB" dirty="0"/>
          </a:p>
        </p:txBody>
      </p:sp>
      <p:sp>
        <p:nvSpPr>
          <p:cNvPr id="6" name="Rectangle 4"/>
          <p:cNvSpPr>
            <a:spLocks noGrp="1" noChangeArrowheads="1"/>
          </p:cNvSpPr>
          <p:nvPr>
            <p:ph type="dt" sz="half" idx="10"/>
          </p:nvPr>
        </p:nvSpPr>
        <p:spPr>
          <a:xfrm>
            <a:off x="250825" y="6245225"/>
            <a:ext cx="4043363" cy="476250"/>
          </a:xfrm>
        </p:spPr>
        <p:txBody>
          <a:bodyPr/>
          <a:lstStyle>
            <a:lvl1pPr>
              <a:defRPr/>
            </a:lvl1pPr>
          </a:lstStyle>
          <a:p>
            <a:pPr>
              <a:defRPr/>
            </a:pPr>
            <a:fld id="{FE9736EA-0FA1-414D-A8B7-9E558F155941}" type="datetime1">
              <a:rPr lang="en-US"/>
              <a:pPr>
                <a:defRPr/>
              </a:pPr>
              <a:t>13-Nov-2013</a:t>
            </a:fld>
            <a:endParaRPr lang="fr-FR"/>
          </a:p>
        </p:txBody>
      </p:sp>
      <p:sp>
        <p:nvSpPr>
          <p:cNvPr id="7" name="Rectangle 5"/>
          <p:cNvSpPr>
            <a:spLocks noGrp="1" noChangeArrowheads="1"/>
          </p:cNvSpPr>
          <p:nvPr>
            <p:ph type="ftr" sz="quarter" idx="11"/>
          </p:nvPr>
        </p:nvSpPr>
        <p:spPr/>
        <p:txBody>
          <a:bodyPr/>
          <a:lstStyle>
            <a:lvl1pPr>
              <a:defRPr/>
            </a:lvl1pPr>
          </a:lstStyle>
          <a:p>
            <a:pPr>
              <a:defRPr/>
            </a:pPr>
            <a:endParaRPr lang="fr-FR"/>
          </a:p>
        </p:txBody>
      </p:sp>
      <p:sp>
        <p:nvSpPr>
          <p:cNvPr id="8"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9A747709-E9C2-439E-9FC1-ADDC2B61D1F6}" type="slidenum">
              <a:rPr lang="fr-FR"/>
              <a:pPr>
                <a:defRPr/>
              </a:pPr>
              <a:t>‹#›</a:t>
            </a:fld>
            <a:endParaRPr lang="fr-FR"/>
          </a:p>
        </p:txBody>
      </p:sp>
    </p:spTree>
    <p:extLst>
      <p:ext uri="{BB962C8B-B14F-4D97-AF65-F5344CB8AC3E}">
        <p14:creationId xmlns:p14="http://schemas.microsoft.com/office/powerpoint/2010/main" val="10943563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lvl1pPr>
              <a:defRPr/>
            </a:lvl1pPr>
          </a:lstStyle>
          <a:p>
            <a:pPr>
              <a:defRPr/>
            </a:pPr>
            <a:fld id="{A8E6E44B-255E-4367-BFE7-62E64805B949}"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C021C724-B161-428C-ACE1-6706B2245ECB}" type="slidenum">
              <a:rPr lang="fr-FR"/>
              <a:pPr>
                <a:defRPr/>
              </a:pPr>
              <a:t>‹#›</a:t>
            </a:fld>
            <a:endParaRPr lang="fr-FR"/>
          </a:p>
        </p:txBody>
      </p:sp>
    </p:spTree>
    <p:extLst>
      <p:ext uri="{BB962C8B-B14F-4D97-AF65-F5344CB8AC3E}">
        <p14:creationId xmlns:p14="http://schemas.microsoft.com/office/powerpoint/2010/main" val="10916288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9713EFA-A017-494F-AE30-4D10FBEA8166}"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D73D645C-0005-4A83-A817-F15861D57FD5}" type="slidenum">
              <a:rPr lang="fr-FR"/>
              <a:pPr>
                <a:defRPr/>
              </a:pPr>
              <a:t>‹#›</a:t>
            </a:fld>
            <a:endParaRPr lang="fr-FR"/>
          </a:p>
        </p:txBody>
      </p:sp>
    </p:spTree>
    <p:extLst>
      <p:ext uri="{BB962C8B-B14F-4D97-AF65-F5344CB8AC3E}">
        <p14:creationId xmlns:p14="http://schemas.microsoft.com/office/powerpoint/2010/main" val="1618318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00200"/>
            <a:ext cx="40322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2963" y="1600200"/>
            <a:ext cx="40338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defRPr/>
            </a:pPr>
            <a:fld id="{DEBB8138-C1C0-4A18-8641-7BAB30F25D21}"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vl1pPr>
          </a:lstStyle>
          <a:p>
            <a:pPr>
              <a:defRPr/>
            </a:pPr>
            <a:endParaRPr lang="fr-FR"/>
          </a:p>
        </p:txBody>
      </p:sp>
      <p:sp>
        <p:nvSpPr>
          <p:cNvPr id="7" name="Slide Number Placeholder 6"/>
          <p:cNvSpPr>
            <a:spLocks noGrp="1"/>
          </p:cNvSpPr>
          <p:nvPr>
            <p:ph type="sldNum" sz="quarter" idx="12"/>
          </p:nvPr>
        </p:nvSpPr>
        <p:spPr/>
        <p:txBody>
          <a:bodyPr/>
          <a:lstStyle>
            <a:lvl1pPr>
              <a:defRPr/>
            </a:lvl1pPr>
          </a:lstStyle>
          <a:p>
            <a:pPr>
              <a:defRPr/>
            </a:pPr>
            <a:fld id="{3ACC9414-C806-4B3C-81A9-D1DCCA88AB0F}" type="slidenum">
              <a:rPr lang="fr-FR"/>
              <a:pPr>
                <a:defRPr/>
              </a:pPr>
              <a:t>‹#›</a:t>
            </a:fld>
            <a:endParaRPr lang="fr-FR"/>
          </a:p>
        </p:txBody>
      </p:sp>
    </p:spTree>
    <p:extLst>
      <p:ext uri="{BB962C8B-B14F-4D97-AF65-F5344CB8AC3E}">
        <p14:creationId xmlns:p14="http://schemas.microsoft.com/office/powerpoint/2010/main" val="1814262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fld id="{749E7DD6-E3A8-4DFD-8832-86232BB0C8C0}" type="datetime1">
              <a:rPr lang="en-US"/>
              <a:pPr>
                <a:defRPr/>
              </a:pPr>
              <a:t>13-Nov-2013</a:t>
            </a:fld>
            <a:endParaRPr lang="fr-FR"/>
          </a:p>
        </p:txBody>
      </p:sp>
      <p:sp>
        <p:nvSpPr>
          <p:cNvPr id="8" name="Footer Placeholder 7"/>
          <p:cNvSpPr>
            <a:spLocks noGrp="1"/>
          </p:cNvSpPr>
          <p:nvPr>
            <p:ph type="ftr" sz="quarter" idx="11"/>
          </p:nvPr>
        </p:nvSpPr>
        <p:spPr/>
        <p:txBody>
          <a:bodyPr/>
          <a:lstStyle>
            <a:lvl1pPr>
              <a:defRPr/>
            </a:lvl1pPr>
          </a:lstStyle>
          <a:p>
            <a:pPr>
              <a:defRPr/>
            </a:pPr>
            <a:endParaRPr lang="fr-FR"/>
          </a:p>
        </p:txBody>
      </p:sp>
      <p:sp>
        <p:nvSpPr>
          <p:cNvPr id="9" name="Slide Number Placeholder 8"/>
          <p:cNvSpPr>
            <a:spLocks noGrp="1"/>
          </p:cNvSpPr>
          <p:nvPr>
            <p:ph type="sldNum" sz="quarter" idx="12"/>
          </p:nvPr>
        </p:nvSpPr>
        <p:spPr/>
        <p:txBody>
          <a:bodyPr/>
          <a:lstStyle>
            <a:lvl1pPr>
              <a:defRPr/>
            </a:lvl1pPr>
          </a:lstStyle>
          <a:p>
            <a:pPr>
              <a:defRPr/>
            </a:pPr>
            <a:fld id="{5CE62D5C-0DDF-40B4-915D-B0944EE38B2D}" type="slidenum">
              <a:rPr lang="fr-FR"/>
              <a:pPr>
                <a:defRPr/>
              </a:pPr>
              <a:t>‹#›</a:t>
            </a:fld>
            <a:endParaRPr lang="fr-FR"/>
          </a:p>
        </p:txBody>
      </p:sp>
    </p:spTree>
    <p:extLst>
      <p:ext uri="{BB962C8B-B14F-4D97-AF65-F5344CB8AC3E}">
        <p14:creationId xmlns:p14="http://schemas.microsoft.com/office/powerpoint/2010/main" val="28785059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fld id="{48E9E6C1-E99D-4A90-AEE5-A35C26F98E70}" type="datetime1">
              <a:rPr lang="en-US"/>
              <a:pPr>
                <a:defRPr/>
              </a:pPr>
              <a:t>13-Nov-2013</a:t>
            </a:fld>
            <a:endParaRPr lang="fr-FR"/>
          </a:p>
        </p:txBody>
      </p:sp>
      <p:sp>
        <p:nvSpPr>
          <p:cNvPr id="4" name="Footer Placeholder 3"/>
          <p:cNvSpPr>
            <a:spLocks noGrp="1"/>
          </p:cNvSpPr>
          <p:nvPr>
            <p:ph type="ftr" sz="quarter" idx="11"/>
          </p:nvPr>
        </p:nvSpPr>
        <p:spPr/>
        <p:txBody>
          <a:bodyPr/>
          <a:lstStyle>
            <a:lvl1pPr>
              <a:defRPr/>
            </a:lvl1pPr>
          </a:lstStyle>
          <a:p>
            <a:pPr>
              <a:defRPr/>
            </a:pPr>
            <a:endParaRPr lang="fr-FR"/>
          </a:p>
        </p:txBody>
      </p:sp>
      <p:sp>
        <p:nvSpPr>
          <p:cNvPr id="5" name="Slide Number Placeholder 4"/>
          <p:cNvSpPr>
            <a:spLocks noGrp="1"/>
          </p:cNvSpPr>
          <p:nvPr>
            <p:ph type="sldNum" sz="quarter" idx="12"/>
          </p:nvPr>
        </p:nvSpPr>
        <p:spPr/>
        <p:txBody>
          <a:bodyPr/>
          <a:lstStyle>
            <a:lvl1pPr>
              <a:defRPr/>
            </a:lvl1pPr>
          </a:lstStyle>
          <a:p>
            <a:pPr>
              <a:defRPr/>
            </a:pPr>
            <a:fld id="{BF373659-991B-4B4D-9579-DD48B7628154}" type="slidenum">
              <a:rPr lang="fr-FR"/>
              <a:pPr>
                <a:defRPr/>
              </a:pPr>
              <a:t>‹#›</a:t>
            </a:fld>
            <a:endParaRPr lang="fr-FR"/>
          </a:p>
        </p:txBody>
      </p:sp>
    </p:spTree>
    <p:extLst>
      <p:ext uri="{BB962C8B-B14F-4D97-AF65-F5344CB8AC3E}">
        <p14:creationId xmlns:p14="http://schemas.microsoft.com/office/powerpoint/2010/main" val="16968651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D4033C3-FDC3-42A0-97A3-930B84E7D291}" type="datetime1">
              <a:rPr lang="en-US"/>
              <a:pPr>
                <a:defRPr/>
              </a:pPr>
              <a:t>13-Nov-2013</a:t>
            </a:fld>
            <a:endParaRPr lang="fr-FR"/>
          </a:p>
        </p:txBody>
      </p:sp>
      <p:sp>
        <p:nvSpPr>
          <p:cNvPr id="3" name="Footer Placeholder 2"/>
          <p:cNvSpPr>
            <a:spLocks noGrp="1"/>
          </p:cNvSpPr>
          <p:nvPr>
            <p:ph type="ftr" sz="quarter" idx="11"/>
          </p:nvPr>
        </p:nvSpPr>
        <p:spPr/>
        <p:txBody>
          <a:bodyPr/>
          <a:lstStyle>
            <a:lvl1pPr>
              <a:defRPr/>
            </a:lvl1pPr>
          </a:lstStyle>
          <a:p>
            <a:pPr>
              <a:defRPr/>
            </a:pPr>
            <a:endParaRPr lang="fr-FR"/>
          </a:p>
        </p:txBody>
      </p:sp>
      <p:sp>
        <p:nvSpPr>
          <p:cNvPr id="4" name="Slide Number Placeholder 3"/>
          <p:cNvSpPr>
            <a:spLocks noGrp="1"/>
          </p:cNvSpPr>
          <p:nvPr>
            <p:ph type="sldNum" sz="quarter" idx="12"/>
          </p:nvPr>
        </p:nvSpPr>
        <p:spPr/>
        <p:txBody>
          <a:bodyPr/>
          <a:lstStyle>
            <a:lvl1pPr>
              <a:defRPr/>
            </a:lvl1pPr>
          </a:lstStyle>
          <a:p>
            <a:pPr>
              <a:defRPr/>
            </a:pPr>
            <a:fld id="{5FD818DD-E8C6-4E0A-9FB8-898A82D106E3}" type="slidenum">
              <a:rPr lang="fr-FR"/>
              <a:pPr>
                <a:defRPr/>
              </a:pPr>
              <a:t>‹#›</a:t>
            </a:fld>
            <a:endParaRPr lang="fr-FR"/>
          </a:p>
        </p:txBody>
      </p:sp>
    </p:spTree>
    <p:extLst>
      <p:ext uri="{BB962C8B-B14F-4D97-AF65-F5344CB8AC3E}">
        <p14:creationId xmlns:p14="http://schemas.microsoft.com/office/powerpoint/2010/main" val="1690607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Georgia" pitchFamily="18" charset="0"/>
              </a:defRPr>
            </a:lvl1pPr>
          </a:lstStyle>
          <a:p>
            <a:pPr>
              <a:defRPr/>
            </a:pPr>
            <a:fld id="{32D39906-CC11-4C4F-B160-87560730B02A}"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6" name="Slide Number Placeholder 5"/>
          <p:cNvSpPr>
            <a:spLocks noGrp="1"/>
          </p:cNvSpPr>
          <p:nvPr>
            <p:ph type="sldNum" sz="quarter" idx="12"/>
          </p:nvPr>
        </p:nvSpPr>
        <p:spPr/>
        <p:txBody>
          <a:bodyPr/>
          <a:lstStyle>
            <a:lvl1pPr>
              <a:defRPr>
                <a:latin typeface="Georgia" pitchFamily="18" charset="0"/>
              </a:defRPr>
            </a:lvl1pPr>
          </a:lstStyle>
          <a:p>
            <a:pPr>
              <a:defRPr/>
            </a:pPr>
            <a:fld id="{B2CD9052-0A69-4D3F-B199-FF70755C50CF}" type="slidenum">
              <a:rPr lang="fr-FR"/>
              <a:pPr>
                <a:defRPr/>
              </a:pPr>
              <a:t>‹#›</a:t>
            </a:fld>
            <a:endParaRPr lang="fr-FR"/>
          </a:p>
        </p:txBody>
      </p:sp>
    </p:spTree>
    <p:extLst>
      <p:ext uri="{BB962C8B-B14F-4D97-AF65-F5344CB8AC3E}">
        <p14:creationId xmlns:p14="http://schemas.microsoft.com/office/powerpoint/2010/main" val="17476679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892D3D-372A-496F-A7AF-FB9B4B7A1521}"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vl1pPr>
          </a:lstStyle>
          <a:p>
            <a:pPr>
              <a:defRPr/>
            </a:pPr>
            <a:endParaRPr lang="fr-FR"/>
          </a:p>
        </p:txBody>
      </p:sp>
      <p:sp>
        <p:nvSpPr>
          <p:cNvPr id="7" name="Slide Number Placeholder 6"/>
          <p:cNvSpPr>
            <a:spLocks noGrp="1"/>
          </p:cNvSpPr>
          <p:nvPr>
            <p:ph type="sldNum" sz="quarter" idx="12"/>
          </p:nvPr>
        </p:nvSpPr>
        <p:spPr/>
        <p:txBody>
          <a:bodyPr/>
          <a:lstStyle>
            <a:lvl1pPr>
              <a:defRPr/>
            </a:lvl1pPr>
          </a:lstStyle>
          <a:p>
            <a:pPr>
              <a:defRPr/>
            </a:pPr>
            <a:fld id="{B3A1564E-3FE4-47F1-A283-2411FC60C606}" type="slidenum">
              <a:rPr lang="fr-FR"/>
              <a:pPr>
                <a:defRPr/>
              </a:pPr>
              <a:t>‹#›</a:t>
            </a:fld>
            <a:endParaRPr lang="fr-FR"/>
          </a:p>
        </p:txBody>
      </p:sp>
    </p:spTree>
    <p:extLst>
      <p:ext uri="{BB962C8B-B14F-4D97-AF65-F5344CB8AC3E}">
        <p14:creationId xmlns:p14="http://schemas.microsoft.com/office/powerpoint/2010/main" val="7186370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727272"/>
                </a:solidFill>
              </a:defRPr>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ACFE4608-3DFF-4651-A3BD-17A2E0F3841F}"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vl1pPr>
          </a:lstStyle>
          <a:p>
            <a:pPr>
              <a:defRPr/>
            </a:pPr>
            <a:endParaRPr lang="fr-FR"/>
          </a:p>
        </p:txBody>
      </p:sp>
      <p:sp>
        <p:nvSpPr>
          <p:cNvPr id="7" name="Slide Number Placeholder 6"/>
          <p:cNvSpPr>
            <a:spLocks noGrp="1"/>
          </p:cNvSpPr>
          <p:nvPr>
            <p:ph type="sldNum" sz="quarter" idx="12"/>
          </p:nvPr>
        </p:nvSpPr>
        <p:spPr/>
        <p:txBody>
          <a:bodyPr/>
          <a:lstStyle>
            <a:lvl1pPr>
              <a:defRPr/>
            </a:lvl1pPr>
          </a:lstStyle>
          <a:p>
            <a:pPr>
              <a:defRPr/>
            </a:pPr>
            <a:fld id="{707EB724-224F-47D4-B8C3-0F189C5E2043}" type="slidenum">
              <a:rPr lang="fr-FR"/>
              <a:pPr>
                <a:defRPr/>
              </a:pPr>
              <a:t>‹#›</a:t>
            </a:fld>
            <a:endParaRPr lang="fr-FR"/>
          </a:p>
        </p:txBody>
      </p:sp>
    </p:spTree>
    <p:extLst>
      <p:ext uri="{BB962C8B-B14F-4D97-AF65-F5344CB8AC3E}">
        <p14:creationId xmlns:p14="http://schemas.microsoft.com/office/powerpoint/2010/main" val="8303079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C253F365-1576-439B-8C2B-C761A2A29F1A}"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A592EEB8-AD94-4B12-B476-863FF174AE6D}" type="slidenum">
              <a:rPr lang="fr-FR"/>
              <a:pPr>
                <a:defRPr/>
              </a:pPr>
              <a:t>‹#›</a:t>
            </a:fld>
            <a:endParaRPr lang="fr-FR"/>
          </a:p>
        </p:txBody>
      </p:sp>
    </p:spTree>
    <p:extLst>
      <p:ext uri="{BB962C8B-B14F-4D97-AF65-F5344CB8AC3E}">
        <p14:creationId xmlns:p14="http://schemas.microsoft.com/office/powerpoint/2010/main" val="36351939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7CF85C55-E6D8-49F4-9CF5-BE3489EEF6A3}"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063C7988-5E59-4C20-AEB4-CC5368576E7D}" type="slidenum">
              <a:rPr lang="fr-FR"/>
              <a:pPr>
                <a:defRPr/>
              </a:pPr>
              <a:t>‹#›</a:t>
            </a:fld>
            <a:endParaRPr lang="fr-FR"/>
          </a:p>
        </p:txBody>
      </p:sp>
    </p:spTree>
    <p:extLst>
      <p:ext uri="{BB962C8B-B14F-4D97-AF65-F5344CB8AC3E}">
        <p14:creationId xmlns:p14="http://schemas.microsoft.com/office/powerpoint/2010/main" val="40611243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4" name="Image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688" y="2628900"/>
            <a:ext cx="2627312"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627313" cy="423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1175" y="431800"/>
            <a:ext cx="6921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388" y="6054725"/>
            <a:ext cx="17414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ctrTitle"/>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lang="en-US" smtClean="0"/>
              <a:t>Click to edit Master title style</a:t>
            </a:r>
            <a:endParaRPr lang="en-US" dirty="0"/>
          </a:p>
        </p:txBody>
      </p:sp>
      <p:sp>
        <p:nvSpPr>
          <p:cNvPr id="9" name="Subtitle 8"/>
          <p:cNvSpPr>
            <a:spLocks noGrp="1"/>
          </p:cNvSpPr>
          <p:nvPr>
            <p:ph type="subTitle" idx="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0" name="Date Placeholder 3"/>
          <p:cNvSpPr>
            <a:spLocks noGrp="1"/>
          </p:cNvSpPr>
          <p:nvPr>
            <p:ph type="dt" sz="half" idx="10"/>
          </p:nvPr>
        </p:nvSpPr>
        <p:spPr/>
        <p:txBody>
          <a:bodyPr/>
          <a:lstStyle>
            <a:lvl1pPr>
              <a:defRPr>
                <a:solidFill>
                  <a:srgbClr val="FFFFFF"/>
                </a:solidFill>
              </a:defRPr>
            </a:lvl1pPr>
          </a:lstStyle>
          <a:p>
            <a:pPr>
              <a:defRPr/>
            </a:pPr>
            <a:fld id="{3578ABF2-261E-4AB2-BB44-FC665D814090}" type="datetime1">
              <a:rPr lang="en-GB"/>
              <a:pPr>
                <a:defRPr/>
              </a:pPr>
              <a:t>13/11/2013</a:t>
            </a:fld>
            <a:endParaRPr lang="en-GB"/>
          </a:p>
        </p:txBody>
      </p:sp>
      <p:sp>
        <p:nvSpPr>
          <p:cNvPr id="11" name="Footer Placeholder 4"/>
          <p:cNvSpPr>
            <a:spLocks noGrp="1"/>
          </p:cNvSpPr>
          <p:nvPr>
            <p:ph type="ftr" sz="quarter" idx="11"/>
          </p:nvPr>
        </p:nvSpPr>
        <p:spPr/>
        <p:txBody>
          <a:bodyPr/>
          <a:lstStyle>
            <a:lvl1pPr>
              <a:defRPr>
                <a:solidFill>
                  <a:srgbClr val="FFFFFF"/>
                </a:solidFill>
              </a:defRPr>
            </a:lvl1pPr>
          </a:lstStyle>
          <a:p>
            <a:pPr>
              <a:defRPr/>
            </a:pPr>
            <a:endParaRPr lang="en-GB"/>
          </a:p>
        </p:txBody>
      </p:sp>
    </p:spTree>
    <p:extLst>
      <p:ext uri="{BB962C8B-B14F-4D97-AF65-F5344CB8AC3E}">
        <p14:creationId xmlns:p14="http://schemas.microsoft.com/office/powerpoint/2010/main" val="32038578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Placeholder 1"/>
          <p:cNvSpPr>
            <a:spLocks noGrp="1"/>
          </p:cNvSpPr>
          <p:nvPr>
            <p:ph type="title"/>
          </p:nvPr>
        </p:nvSpPr>
        <p:spPr>
          <a:xfrm>
            <a:off x="755576" y="237600"/>
            <a:ext cx="7740424" cy="1022400"/>
          </a:xfrm>
          <a:prstGeom prst="rect">
            <a:avLst/>
          </a:prstGeom>
        </p:spPr>
        <p:txBody>
          <a:bodyPr rtlCol="0">
            <a:noAutofit/>
          </a:bodyPr>
          <a:lstStyle>
            <a:lvl1pPr>
              <a:defRPr sz="2800" b="1"/>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9FBD7903-1C78-449D-89FC-CF13D211E86B}" type="datetime1">
              <a:rPr lang="en-GB"/>
              <a:pPr>
                <a:defRPr/>
              </a:pPr>
              <a:t>13/11/2013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89E85CF-22FF-4331-98B9-E052F95A0483}" type="slidenum">
              <a:rPr lang="en-GB"/>
              <a:pPr>
                <a:defRPr/>
              </a:pPr>
              <a:t>‹#›</a:t>
            </a:fld>
            <a:endParaRPr lang="en-GB"/>
          </a:p>
        </p:txBody>
      </p:sp>
    </p:spTree>
    <p:extLst>
      <p:ext uri="{BB962C8B-B14F-4D97-AF65-F5344CB8AC3E}">
        <p14:creationId xmlns:p14="http://schemas.microsoft.com/office/powerpoint/2010/main" val="38238553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3" name="Imag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93088" y="5327650"/>
            <a:ext cx="95091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438" y="468313"/>
            <a:ext cx="6921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1260000" y="2928144"/>
            <a:ext cx="6624000" cy="1041311"/>
          </a:xfrm>
        </p:spPr>
        <p:txBody>
          <a:bodyPr>
            <a:spAutoFit/>
          </a:bodyPr>
          <a:lstStyle>
            <a:lvl1pPr algn="ctr">
              <a:lnSpc>
                <a:spcPts val="3700"/>
              </a:lnSpc>
              <a:defRPr sz="3700" b="0" i="0" cap="all" baseline="0">
                <a:solidFill>
                  <a:schemeClr val="bg1"/>
                </a:solidFill>
              </a:defRPr>
            </a:lvl1pPr>
          </a:lstStyle>
          <a:p>
            <a:r>
              <a:rPr lang="en-US" smtClean="0"/>
              <a:t>Click to edit Master title style</a:t>
            </a:r>
            <a:endParaRPr lang="en-US" dirty="0"/>
          </a:p>
        </p:txBody>
      </p:sp>
      <p:sp>
        <p:nvSpPr>
          <p:cNvPr id="5" name="Date Placeholder 3"/>
          <p:cNvSpPr>
            <a:spLocks noGrp="1"/>
          </p:cNvSpPr>
          <p:nvPr>
            <p:ph type="dt" sz="half" idx="10"/>
          </p:nvPr>
        </p:nvSpPr>
        <p:spPr/>
        <p:txBody>
          <a:bodyPr/>
          <a:lstStyle>
            <a:lvl1pPr>
              <a:defRPr>
                <a:solidFill>
                  <a:srgbClr val="FFFFFF"/>
                </a:solidFill>
              </a:defRPr>
            </a:lvl1pPr>
          </a:lstStyle>
          <a:p>
            <a:pPr>
              <a:defRPr/>
            </a:pPr>
            <a:fld id="{BE55E6E2-9C19-4633-BF7B-2B636A88CAFC}" type="datetime1">
              <a:rPr lang="en-GB"/>
              <a:pPr>
                <a:defRPr/>
              </a:pPr>
              <a:t>13/11/2013</a:t>
            </a:fld>
            <a:endParaRPr lang="en-GB"/>
          </a:p>
        </p:txBody>
      </p:sp>
      <p:sp>
        <p:nvSpPr>
          <p:cNvPr id="6" name="Footer Placeholder 4"/>
          <p:cNvSpPr>
            <a:spLocks noGrp="1"/>
          </p:cNvSpPr>
          <p:nvPr>
            <p:ph type="ftr" sz="quarter" idx="11"/>
          </p:nvPr>
        </p:nvSpPr>
        <p:spPr/>
        <p:txBody>
          <a:bodyPr/>
          <a:lstStyle>
            <a:lvl1pPr>
              <a:defRPr>
                <a:solidFill>
                  <a:srgbClr val="FFFFFF"/>
                </a:solidFill>
              </a:defRPr>
            </a:lvl1pPr>
          </a:lstStyle>
          <a:p>
            <a:pPr>
              <a:defRPr/>
            </a:pPr>
            <a:endParaRPr lang="en-GB"/>
          </a:p>
        </p:txBody>
      </p:sp>
      <p:sp>
        <p:nvSpPr>
          <p:cNvPr id="7" name="Slide Number Placeholder 5"/>
          <p:cNvSpPr>
            <a:spLocks noGrp="1"/>
          </p:cNvSpPr>
          <p:nvPr>
            <p:ph type="sldNum" sz="quarter" idx="12"/>
          </p:nvPr>
        </p:nvSpPr>
        <p:spPr/>
        <p:txBody>
          <a:bodyPr/>
          <a:lstStyle>
            <a:lvl1pPr>
              <a:defRPr>
                <a:solidFill>
                  <a:srgbClr val="006299"/>
                </a:solidFill>
              </a:defRPr>
            </a:lvl1pPr>
          </a:lstStyle>
          <a:p>
            <a:pPr>
              <a:defRPr/>
            </a:pPr>
            <a:fld id="{0DFB9FBC-F191-416E-8DED-859812CB29BE}" type="slidenum">
              <a:rPr lang="en-GB"/>
              <a:pPr>
                <a:defRPr/>
              </a:pPr>
              <a:t>‹#›</a:t>
            </a:fld>
            <a:endParaRPr lang="en-GB"/>
          </a:p>
        </p:txBody>
      </p:sp>
    </p:spTree>
    <p:extLst>
      <p:ext uri="{BB962C8B-B14F-4D97-AF65-F5344CB8AC3E}">
        <p14:creationId xmlns:p14="http://schemas.microsoft.com/office/powerpoint/2010/main" val="37043584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Placeholder 1"/>
          <p:cNvSpPr>
            <a:spLocks noGrp="1"/>
          </p:cNvSpPr>
          <p:nvPr>
            <p:ph type="title"/>
          </p:nvPr>
        </p:nvSpPr>
        <p:spPr>
          <a:xfrm>
            <a:off x="1080000" y="237600"/>
            <a:ext cx="7416000" cy="1022400"/>
          </a:xfrm>
          <a:prstGeom prst="rect">
            <a:avLst/>
          </a:prstGeom>
        </p:spPr>
        <p:txBody>
          <a:bodyPr rtlCol="0">
            <a:noAutofit/>
          </a:bodyPr>
          <a:lstStyle>
            <a:lvl1pPr>
              <a:defRPr sz="2800" b="1"/>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14D57478-F7E1-4818-8D71-468DD7DF4756}" type="datetime1">
              <a:rPr lang="en-GB"/>
              <a:pPr>
                <a:defRPr/>
              </a:pPr>
              <a:t>13/11/2013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5EB3E21-86DE-4CE7-8A1B-54EFCB680C14}" type="slidenum">
              <a:rPr lang="en-GB"/>
              <a:pPr>
                <a:defRPr/>
              </a:pPr>
              <a:t>‹#›</a:t>
            </a:fld>
            <a:endParaRPr lang="en-GB"/>
          </a:p>
        </p:txBody>
      </p:sp>
    </p:spTree>
    <p:extLst>
      <p:ext uri="{BB962C8B-B14F-4D97-AF65-F5344CB8AC3E}">
        <p14:creationId xmlns:p14="http://schemas.microsoft.com/office/powerpoint/2010/main" val="25182604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fondcouv.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Logo_ENG.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762375" cy="110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4" name="Rectangle 2"/>
          <p:cNvSpPr>
            <a:spLocks noGrp="1" noChangeArrowheads="1"/>
          </p:cNvSpPr>
          <p:nvPr>
            <p:ph type="ctrTitle"/>
          </p:nvPr>
        </p:nvSpPr>
        <p:spPr>
          <a:xfrm>
            <a:off x="3009726" y="1341438"/>
            <a:ext cx="4894263" cy="1470025"/>
          </a:xfrm>
        </p:spPr>
        <p:txBody>
          <a:bodyPr/>
          <a:lstStyle>
            <a:lvl1pPr algn="l">
              <a:defRPr>
                <a:solidFill>
                  <a:srgbClr val="727272"/>
                </a:solidFill>
              </a:defRPr>
            </a:lvl1pPr>
          </a:lstStyle>
          <a:p>
            <a:r>
              <a:rPr lang="en-US" smtClean="0"/>
              <a:t>Click to edit Master title style</a:t>
            </a:r>
            <a:endParaRPr lang="en-GB" dirty="0"/>
          </a:p>
        </p:txBody>
      </p:sp>
      <p:sp>
        <p:nvSpPr>
          <p:cNvPr id="443395" name="Rectangle 3"/>
          <p:cNvSpPr>
            <a:spLocks noGrp="1" noChangeArrowheads="1"/>
          </p:cNvSpPr>
          <p:nvPr>
            <p:ph type="subTitle" idx="1"/>
          </p:nvPr>
        </p:nvSpPr>
        <p:spPr>
          <a:xfrm>
            <a:off x="3008139" y="2924175"/>
            <a:ext cx="4929187" cy="1752600"/>
          </a:xfrm>
        </p:spPr>
        <p:txBody>
          <a:bodyPr/>
          <a:lstStyle>
            <a:lvl1pPr marL="0" indent="0" algn="l">
              <a:buFontTx/>
              <a:buNone/>
              <a:defRPr>
                <a:solidFill>
                  <a:srgbClr val="727272"/>
                </a:solidFill>
              </a:defRPr>
            </a:lvl1pPr>
          </a:lstStyle>
          <a:p>
            <a:r>
              <a:rPr lang="en-US" smtClean="0"/>
              <a:t>Click to edit Master subtitle style</a:t>
            </a:r>
            <a:endParaRPr lang="en-GB" dirty="0"/>
          </a:p>
        </p:txBody>
      </p:sp>
      <p:sp>
        <p:nvSpPr>
          <p:cNvPr id="6" name="Rectangle 4"/>
          <p:cNvSpPr>
            <a:spLocks noGrp="1" noChangeArrowheads="1"/>
          </p:cNvSpPr>
          <p:nvPr>
            <p:ph type="dt" sz="half" idx="10"/>
          </p:nvPr>
        </p:nvSpPr>
        <p:spPr>
          <a:xfrm>
            <a:off x="250825" y="6245225"/>
            <a:ext cx="4043363" cy="476250"/>
          </a:xfrm>
        </p:spPr>
        <p:txBody>
          <a:bodyPr/>
          <a:lstStyle>
            <a:lvl1pPr>
              <a:defRPr/>
            </a:lvl1pPr>
          </a:lstStyle>
          <a:p>
            <a:pPr>
              <a:defRPr/>
            </a:pPr>
            <a:fld id="{18195848-9EEB-477E-842C-CB32BD8C026A}" type="datetime1">
              <a:rPr lang="en-US"/>
              <a:pPr>
                <a:defRPr/>
              </a:pPr>
              <a:t>13-Nov-2013</a:t>
            </a:fld>
            <a:endParaRPr lang="fr-FR"/>
          </a:p>
        </p:txBody>
      </p:sp>
      <p:sp>
        <p:nvSpPr>
          <p:cNvPr id="7" name="Rectangle 5"/>
          <p:cNvSpPr>
            <a:spLocks noGrp="1" noChangeArrowheads="1"/>
          </p:cNvSpPr>
          <p:nvPr>
            <p:ph type="ftr" sz="quarter" idx="11"/>
          </p:nvPr>
        </p:nvSpPr>
        <p:spPr/>
        <p:txBody>
          <a:bodyPr/>
          <a:lstStyle>
            <a:lvl1pPr>
              <a:defRPr/>
            </a:lvl1pPr>
          </a:lstStyle>
          <a:p>
            <a:pPr>
              <a:defRPr/>
            </a:pPr>
            <a:endParaRPr lang="fr-FR"/>
          </a:p>
        </p:txBody>
      </p:sp>
      <p:sp>
        <p:nvSpPr>
          <p:cNvPr id="8"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1CFC3738-5497-4968-84D3-5CD1CD67F3CB}" type="slidenum">
              <a:rPr lang="fr-FR"/>
              <a:pPr>
                <a:defRPr/>
              </a:pPr>
              <a:t>‹#›</a:t>
            </a:fld>
            <a:endParaRPr lang="fr-FR"/>
          </a:p>
        </p:txBody>
      </p:sp>
    </p:spTree>
    <p:extLst>
      <p:ext uri="{BB962C8B-B14F-4D97-AF65-F5344CB8AC3E}">
        <p14:creationId xmlns:p14="http://schemas.microsoft.com/office/powerpoint/2010/main" val="15445205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lvl1pPr>
              <a:defRPr/>
            </a:lvl1pPr>
          </a:lstStyle>
          <a:p>
            <a:pPr>
              <a:defRPr/>
            </a:pPr>
            <a:fld id="{E3870EA9-A083-4490-86FB-C1289D604437}"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93634B24-51AA-4AEB-8D71-022304220097}" type="slidenum">
              <a:rPr lang="fr-FR"/>
              <a:pPr>
                <a:defRPr/>
              </a:pPr>
              <a:t>‹#›</a:t>
            </a:fld>
            <a:endParaRPr lang="fr-FR"/>
          </a:p>
        </p:txBody>
      </p:sp>
    </p:spTree>
    <p:extLst>
      <p:ext uri="{BB962C8B-B14F-4D97-AF65-F5344CB8AC3E}">
        <p14:creationId xmlns:p14="http://schemas.microsoft.com/office/powerpoint/2010/main" val="3410495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00200"/>
            <a:ext cx="40322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2963" y="1600200"/>
            <a:ext cx="40338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atin typeface="Georgia" pitchFamily="18" charset="0"/>
              </a:defRPr>
            </a:lvl1pPr>
          </a:lstStyle>
          <a:p>
            <a:pPr>
              <a:defRPr/>
            </a:pPr>
            <a:fld id="{F1431935-7543-43B9-A45A-636BB190C11F}"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7" name="Slide Number Placeholder 6"/>
          <p:cNvSpPr>
            <a:spLocks noGrp="1"/>
          </p:cNvSpPr>
          <p:nvPr>
            <p:ph type="sldNum" sz="quarter" idx="12"/>
          </p:nvPr>
        </p:nvSpPr>
        <p:spPr/>
        <p:txBody>
          <a:bodyPr/>
          <a:lstStyle>
            <a:lvl1pPr>
              <a:defRPr>
                <a:latin typeface="Georgia" pitchFamily="18" charset="0"/>
              </a:defRPr>
            </a:lvl1pPr>
          </a:lstStyle>
          <a:p>
            <a:pPr>
              <a:defRPr/>
            </a:pPr>
            <a:fld id="{F4C3B16A-7BDC-4E78-816D-DF19FBBED02E}" type="slidenum">
              <a:rPr lang="fr-FR"/>
              <a:pPr>
                <a:defRPr/>
              </a:pPr>
              <a:t>‹#›</a:t>
            </a:fld>
            <a:endParaRPr lang="fr-FR"/>
          </a:p>
        </p:txBody>
      </p:sp>
    </p:spTree>
    <p:extLst>
      <p:ext uri="{BB962C8B-B14F-4D97-AF65-F5344CB8AC3E}">
        <p14:creationId xmlns:p14="http://schemas.microsoft.com/office/powerpoint/2010/main" val="8970839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46C5586-EE22-474B-886A-A691CC009374}"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1AB916E1-62F9-4796-AFFC-056198B7497B}" type="slidenum">
              <a:rPr lang="fr-FR"/>
              <a:pPr>
                <a:defRPr/>
              </a:pPr>
              <a:t>‹#›</a:t>
            </a:fld>
            <a:endParaRPr lang="fr-FR"/>
          </a:p>
        </p:txBody>
      </p:sp>
    </p:spTree>
    <p:extLst>
      <p:ext uri="{BB962C8B-B14F-4D97-AF65-F5344CB8AC3E}">
        <p14:creationId xmlns:p14="http://schemas.microsoft.com/office/powerpoint/2010/main" val="2228344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00200"/>
            <a:ext cx="40322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2963" y="1600200"/>
            <a:ext cx="40338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defRPr/>
            </a:pPr>
            <a:fld id="{0FFC0BC6-A2AD-40D8-8556-A59B9A488BD8}"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vl1pPr>
          </a:lstStyle>
          <a:p>
            <a:pPr>
              <a:defRPr/>
            </a:pPr>
            <a:endParaRPr lang="fr-FR"/>
          </a:p>
        </p:txBody>
      </p:sp>
      <p:sp>
        <p:nvSpPr>
          <p:cNvPr id="7" name="Slide Number Placeholder 6"/>
          <p:cNvSpPr>
            <a:spLocks noGrp="1"/>
          </p:cNvSpPr>
          <p:nvPr>
            <p:ph type="sldNum" sz="quarter" idx="12"/>
          </p:nvPr>
        </p:nvSpPr>
        <p:spPr/>
        <p:txBody>
          <a:bodyPr/>
          <a:lstStyle>
            <a:lvl1pPr>
              <a:defRPr/>
            </a:lvl1pPr>
          </a:lstStyle>
          <a:p>
            <a:pPr>
              <a:defRPr/>
            </a:pPr>
            <a:fld id="{DF6C9327-B640-47AE-8199-94B0FBB72F4D}" type="slidenum">
              <a:rPr lang="fr-FR"/>
              <a:pPr>
                <a:defRPr/>
              </a:pPr>
              <a:t>‹#›</a:t>
            </a:fld>
            <a:endParaRPr lang="fr-FR"/>
          </a:p>
        </p:txBody>
      </p:sp>
    </p:spTree>
    <p:extLst>
      <p:ext uri="{BB962C8B-B14F-4D97-AF65-F5344CB8AC3E}">
        <p14:creationId xmlns:p14="http://schemas.microsoft.com/office/powerpoint/2010/main" val="8474310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fld id="{BEAC6851-E5BD-4A0B-B018-669439E1D604}" type="datetime1">
              <a:rPr lang="en-US"/>
              <a:pPr>
                <a:defRPr/>
              </a:pPr>
              <a:t>13-Nov-2013</a:t>
            </a:fld>
            <a:endParaRPr lang="fr-FR"/>
          </a:p>
        </p:txBody>
      </p:sp>
      <p:sp>
        <p:nvSpPr>
          <p:cNvPr id="8" name="Footer Placeholder 7"/>
          <p:cNvSpPr>
            <a:spLocks noGrp="1"/>
          </p:cNvSpPr>
          <p:nvPr>
            <p:ph type="ftr" sz="quarter" idx="11"/>
          </p:nvPr>
        </p:nvSpPr>
        <p:spPr/>
        <p:txBody>
          <a:bodyPr/>
          <a:lstStyle>
            <a:lvl1pPr>
              <a:defRPr/>
            </a:lvl1pPr>
          </a:lstStyle>
          <a:p>
            <a:pPr>
              <a:defRPr/>
            </a:pPr>
            <a:endParaRPr lang="fr-FR"/>
          </a:p>
        </p:txBody>
      </p:sp>
      <p:sp>
        <p:nvSpPr>
          <p:cNvPr id="9" name="Slide Number Placeholder 8"/>
          <p:cNvSpPr>
            <a:spLocks noGrp="1"/>
          </p:cNvSpPr>
          <p:nvPr>
            <p:ph type="sldNum" sz="quarter" idx="12"/>
          </p:nvPr>
        </p:nvSpPr>
        <p:spPr/>
        <p:txBody>
          <a:bodyPr/>
          <a:lstStyle>
            <a:lvl1pPr>
              <a:defRPr/>
            </a:lvl1pPr>
          </a:lstStyle>
          <a:p>
            <a:pPr>
              <a:defRPr/>
            </a:pPr>
            <a:fld id="{E27CFBE0-3ADE-44C0-8E1C-71902586295E}" type="slidenum">
              <a:rPr lang="fr-FR"/>
              <a:pPr>
                <a:defRPr/>
              </a:pPr>
              <a:t>‹#›</a:t>
            </a:fld>
            <a:endParaRPr lang="fr-FR"/>
          </a:p>
        </p:txBody>
      </p:sp>
    </p:spTree>
    <p:extLst>
      <p:ext uri="{BB962C8B-B14F-4D97-AF65-F5344CB8AC3E}">
        <p14:creationId xmlns:p14="http://schemas.microsoft.com/office/powerpoint/2010/main" val="39351619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fld id="{E9C56FE5-8583-4B56-A3A5-877B7399D42D}" type="datetime1">
              <a:rPr lang="en-US"/>
              <a:pPr>
                <a:defRPr/>
              </a:pPr>
              <a:t>13-Nov-2013</a:t>
            </a:fld>
            <a:endParaRPr lang="fr-FR"/>
          </a:p>
        </p:txBody>
      </p:sp>
      <p:sp>
        <p:nvSpPr>
          <p:cNvPr id="4" name="Footer Placeholder 3"/>
          <p:cNvSpPr>
            <a:spLocks noGrp="1"/>
          </p:cNvSpPr>
          <p:nvPr>
            <p:ph type="ftr" sz="quarter" idx="11"/>
          </p:nvPr>
        </p:nvSpPr>
        <p:spPr/>
        <p:txBody>
          <a:bodyPr/>
          <a:lstStyle>
            <a:lvl1pPr>
              <a:defRPr/>
            </a:lvl1pPr>
          </a:lstStyle>
          <a:p>
            <a:pPr>
              <a:defRPr/>
            </a:pPr>
            <a:endParaRPr lang="fr-FR"/>
          </a:p>
        </p:txBody>
      </p:sp>
      <p:sp>
        <p:nvSpPr>
          <p:cNvPr id="5" name="Slide Number Placeholder 4"/>
          <p:cNvSpPr>
            <a:spLocks noGrp="1"/>
          </p:cNvSpPr>
          <p:nvPr>
            <p:ph type="sldNum" sz="quarter" idx="12"/>
          </p:nvPr>
        </p:nvSpPr>
        <p:spPr/>
        <p:txBody>
          <a:bodyPr/>
          <a:lstStyle>
            <a:lvl1pPr>
              <a:defRPr/>
            </a:lvl1pPr>
          </a:lstStyle>
          <a:p>
            <a:pPr>
              <a:defRPr/>
            </a:pPr>
            <a:fld id="{04296784-F011-4410-8A70-E3EF769BF6D7}" type="slidenum">
              <a:rPr lang="fr-FR"/>
              <a:pPr>
                <a:defRPr/>
              </a:pPr>
              <a:t>‹#›</a:t>
            </a:fld>
            <a:endParaRPr lang="fr-FR"/>
          </a:p>
        </p:txBody>
      </p:sp>
    </p:spTree>
    <p:extLst>
      <p:ext uri="{BB962C8B-B14F-4D97-AF65-F5344CB8AC3E}">
        <p14:creationId xmlns:p14="http://schemas.microsoft.com/office/powerpoint/2010/main" val="15313020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C434902F-C4A6-43CD-AD81-DEB2DCDEB369}" type="datetime1">
              <a:rPr lang="en-US"/>
              <a:pPr>
                <a:defRPr/>
              </a:pPr>
              <a:t>13-Nov-2013</a:t>
            </a:fld>
            <a:endParaRPr lang="fr-FR"/>
          </a:p>
        </p:txBody>
      </p:sp>
      <p:sp>
        <p:nvSpPr>
          <p:cNvPr id="3" name="Footer Placeholder 2"/>
          <p:cNvSpPr>
            <a:spLocks noGrp="1"/>
          </p:cNvSpPr>
          <p:nvPr>
            <p:ph type="ftr" sz="quarter" idx="11"/>
          </p:nvPr>
        </p:nvSpPr>
        <p:spPr/>
        <p:txBody>
          <a:bodyPr/>
          <a:lstStyle>
            <a:lvl1pPr>
              <a:defRPr/>
            </a:lvl1pPr>
          </a:lstStyle>
          <a:p>
            <a:pPr>
              <a:defRPr/>
            </a:pPr>
            <a:endParaRPr lang="fr-FR"/>
          </a:p>
        </p:txBody>
      </p:sp>
      <p:sp>
        <p:nvSpPr>
          <p:cNvPr id="4" name="Slide Number Placeholder 3"/>
          <p:cNvSpPr>
            <a:spLocks noGrp="1"/>
          </p:cNvSpPr>
          <p:nvPr>
            <p:ph type="sldNum" sz="quarter" idx="12"/>
          </p:nvPr>
        </p:nvSpPr>
        <p:spPr/>
        <p:txBody>
          <a:bodyPr/>
          <a:lstStyle>
            <a:lvl1pPr>
              <a:defRPr/>
            </a:lvl1pPr>
          </a:lstStyle>
          <a:p>
            <a:pPr>
              <a:defRPr/>
            </a:pPr>
            <a:fld id="{44CF2C8F-2B42-4BE8-803B-F2B2F1986F49}" type="slidenum">
              <a:rPr lang="fr-FR"/>
              <a:pPr>
                <a:defRPr/>
              </a:pPr>
              <a:t>‹#›</a:t>
            </a:fld>
            <a:endParaRPr lang="fr-FR"/>
          </a:p>
        </p:txBody>
      </p:sp>
    </p:spTree>
    <p:extLst>
      <p:ext uri="{BB962C8B-B14F-4D97-AF65-F5344CB8AC3E}">
        <p14:creationId xmlns:p14="http://schemas.microsoft.com/office/powerpoint/2010/main" val="32952232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3C11A945-36FB-4ACD-BC94-5BD603F95317}"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vl1pPr>
          </a:lstStyle>
          <a:p>
            <a:pPr>
              <a:defRPr/>
            </a:pPr>
            <a:endParaRPr lang="fr-FR"/>
          </a:p>
        </p:txBody>
      </p:sp>
      <p:sp>
        <p:nvSpPr>
          <p:cNvPr id="7" name="Slide Number Placeholder 6"/>
          <p:cNvSpPr>
            <a:spLocks noGrp="1"/>
          </p:cNvSpPr>
          <p:nvPr>
            <p:ph type="sldNum" sz="quarter" idx="12"/>
          </p:nvPr>
        </p:nvSpPr>
        <p:spPr/>
        <p:txBody>
          <a:bodyPr/>
          <a:lstStyle>
            <a:lvl1pPr>
              <a:defRPr/>
            </a:lvl1pPr>
          </a:lstStyle>
          <a:p>
            <a:pPr>
              <a:defRPr/>
            </a:pPr>
            <a:fld id="{1B894B09-6C4E-46E9-B4A6-26259EF422CA}" type="slidenum">
              <a:rPr lang="fr-FR"/>
              <a:pPr>
                <a:defRPr/>
              </a:pPr>
              <a:t>‹#›</a:t>
            </a:fld>
            <a:endParaRPr lang="fr-FR"/>
          </a:p>
        </p:txBody>
      </p:sp>
    </p:spTree>
    <p:extLst>
      <p:ext uri="{BB962C8B-B14F-4D97-AF65-F5344CB8AC3E}">
        <p14:creationId xmlns:p14="http://schemas.microsoft.com/office/powerpoint/2010/main" val="32514773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727272"/>
                </a:solidFill>
              </a:defRPr>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9EEA9A34-2529-4ACD-AA28-5A5E4682FA6E}"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vl1pPr>
          </a:lstStyle>
          <a:p>
            <a:pPr>
              <a:defRPr/>
            </a:pPr>
            <a:endParaRPr lang="fr-FR"/>
          </a:p>
        </p:txBody>
      </p:sp>
      <p:sp>
        <p:nvSpPr>
          <p:cNvPr id="7" name="Slide Number Placeholder 6"/>
          <p:cNvSpPr>
            <a:spLocks noGrp="1"/>
          </p:cNvSpPr>
          <p:nvPr>
            <p:ph type="sldNum" sz="quarter" idx="12"/>
          </p:nvPr>
        </p:nvSpPr>
        <p:spPr/>
        <p:txBody>
          <a:bodyPr/>
          <a:lstStyle>
            <a:lvl1pPr>
              <a:defRPr/>
            </a:lvl1pPr>
          </a:lstStyle>
          <a:p>
            <a:pPr>
              <a:defRPr/>
            </a:pPr>
            <a:fld id="{8D304371-6B4C-4D46-B2E6-A34BF9A50FE2}" type="slidenum">
              <a:rPr lang="fr-FR"/>
              <a:pPr>
                <a:defRPr/>
              </a:pPr>
              <a:t>‹#›</a:t>
            </a:fld>
            <a:endParaRPr lang="fr-FR"/>
          </a:p>
        </p:txBody>
      </p:sp>
    </p:spTree>
    <p:extLst>
      <p:ext uri="{BB962C8B-B14F-4D97-AF65-F5344CB8AC3E}">
        <p14:creationId xmlns:p14="http://schemas.microsoft.com/office/powerpoint/2010/main" val="30229836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8BC91429-4056-4377-AA73-0FCDF3AEF52A}"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23E45C2B-308A-4632-AF8E-2CEFCBDE4306}" type="slidenum">
              <a:rPr lang="fr-FR"/>
              <a:pPr>
                <a:defRPr/>
              </a:pPr>
              <a:t>‹#›</a:t>
            </a:fld>
            <a:endParaRPr lang="fr-FR"/>
          </a:p>
        </p:txBody>
      </p:sp>
    </p:spTree>
    <p:extLst>
      <p:ext uri="{BB962C8B-B14F-4D97-AF65-F5344CB8AC3E}">
        <p14:creationId xmlns:p14="http://schemas.microsoft.com/office/powerpoint/2010/main" val="5786211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708029F-084B-4FB1-9F61-830F67382CE3}" type="datetime1">
              <a:rPr lang="en-US"/>
              <a:pPr>
                <a:defRPr/>
              </a:pPr>
              <a:t>13-Nov-2013</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2CEC557D-350E-46EB-879A-8CC3A7BB2366}" type="slidenum">
              <a:rPr lang="fr-FR"/>
              <a:pPr>
                <a:defRPr/>
              </a:pPr>
              <a:t>‹#›</a:t>
            </a:fld>
            <a:endParaRPr lang="fr-FR"/>
          </a:p>
        </p:txBody>
      </p:sp>
    </p:spTree>
    <p:extLst>
      <p:ext uri="{BB962C8B-B14F-4D97-AF65-F5344CB8AC3E}">
        <p14:creationId xmlns:p14="http://schemas.microsoft.com/office/powerpoint/2010/main" val="33084402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fondcouv.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Logo_ENG.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762375" cy="110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4" name="Rectangle 2"/>
          <p:cNvSpPr>
            <a:spLocks noGrp="1" noChangeArrowheads="1"/>
          </p:cNvSpPr>
          <p:nvPr>
            <p:ph type="ctrTitle"/>
          </p:nvPr>
        </p:nvSpPr>
        <p:spPr>
          <a:xfrm>
            <a:off x="3009726" y="1341438"/>
            <a:ext cx="4894263" cy="1470025"/>
          </a:xfrm>
        </p:spPr>
        <p:txBody>
          <a:bodyPr/>
          <a:lstStyle>
            <a:lvl1pPr algn="l">
              <a:defRPr>
                <a:solidFill>
                  <a:srgbClr val="727272"/>
                </a:solidFill>
              </a:defRPr>
            </a:lvl1pPr>
          </a:lstStyle>
          <a:p>
            <a:r>
              <a:rPr lang="en-US" smtClean="0"/>
              <a:t>Click to edit Master title style</a:t>
            </a:r>
            <a:endParaRPr lang="en-GB" dirty="0"/>
          </a:p>
        </p:txBody>
      </p:sp>
      <p:sp>
        <p:nvSpPr>
          <p:cNvPr id="443395" name="Rectangle 3"/>
          <p:cNvSpPr>
            <a:spLocks noGrp="1" noChangeArrowheads="1"/>
          </p:cNvSpPr>
          <p:nvPr>
            <p:ph type="subTitle" idx="1"/>
          </p:nvPr>
        </p:nvSpPr>
        <p:spPr>
          <a:xfrm>
            <a:off x="3008139" y="2924175"/>
            <a:ext cx="4929187" cy="1752600"/>
          </a:xfrm>
        </p:spPr>
        <p:txBody>
          <a:bodyPr/>
          <a:lstStyle>
            <a:lvl1pPr marL="0" indent="0" algn="l">
              <a:buFontTx/>
              <a:buNone/>
              <a:defRPr>
                <a:solidFill>
                  <a:srgbClr val="727272"/>
                </a:solidFill>
              </a:defRPr>
            </a:lvl1pPr>
          </a:lstStyle>
          <a:p>
            <a:r>
              <a:rPr lang="en-US" smtClean="0"/>
              <a:t>Click to edit Master subtitle style</a:t>
            </a:r>
            <a:endParaRPr lang="en-GB" dirty="0"/>
          </a:p>
        </p:txBody>
      </p:sp>
      <p:sp>
        <p:nvSpPr>
          <p:cNvPr id="6" name="Rectangle 4"/>
          <p:cNvSpPr>
            <a:spLocks noGrp="1" noChangeArrowheads="1"/>
          </p:cNvSpPr>
          <p:nvPr>
            <p:ph type="dt" sz="half" idx="10"/>
          </p:nvPr>
        </p:nvSpPr>
        <p:spPr>
          <a:xfrm>
            <a:off x="250825" y="6245225"/>
            <a:ext cx="4043363" cy="476250"/>
          </a:xfrm>
        </p:spPr>
        <p:txBody>
          <a:bodyPr/>
          <a:lstStyle>
            <a:lvl1pPr>
              <a:defRPr/>
            </a:lvl1pPr>
          </a:lstStyle>
          <a:p>
            <a:fld id="{362029D5-D173-45AB-9CF7-A87FAD933D06}" type="datetime1">
              <a:rPr lang="en-US"/>
              <a:pPr/>
              <a:t>13-Nov-2013</a:t>
            </a:fld>
            <a:endParaRPr lang="fr-FR"/>
          </a:p>
        </p:txBody>
      </p:sp>
      <p:sp>
        <p:nvSpPr>
          <p:cNvPr id="7" name="Rectangle 5"/>
          <p:cNvSpPr>
            <a:spLocks noGrp="1" noChangeArrowheads="1"/>
          </p:cNvSpPr>
          <p:nvPr>
            <p:ph type="ftr" sz="quarter" idx="11"/>
          </p:nvPr>
        </p:nvSpPr>
        <p:spPr/>
        <p:txBody>
          <a:bodyPr/>
          <a:lstStyle>
            <a:lvl1pPr>
              <a:defRPr/>
            </a:lvl1pPr>
          </a:lstStyle>
          <a:p>
            <a:endParaRPr lang="fr-FR"/>
          </a:p>
        </p:txBody>
      </p:sp>
      <p:sp>
        <p:nvSpPr>
          <p:cNvPr id="8" name="Rectangle 6"/>
          <p:cNvSpPr>
            <a:spLocks noGrp="1" noChangeArrowheads="1"/>
          </p:cNvSpPr>
          <p:nvPr>
            <p:ph type="sldNum" sz="quarter" idx="12"/>
          </p:nvPr>
        </p:nvSpPr>
        <p:spPr>
          <a:xfrm>
            <a:off x="6553200" y="6245225"/>
            <a:ext cx="2133600" cy="476250"/>
          </a:xfrm>
        </p:spPr>
        <p:txBody>
          <a:bodyPr/>
          <a:lstStyle>
            <a:lvl1pPr>
              <a:defRPr/>
            </a:lvl1pPr>
          </a:lstStyle>
          <a:p>
            <a:fld id="{477A57C2-A587-439A-81AA-031D0DDC0333}" type="slidenum">
              <a:rPr lang="fr-FR"/>
              <a:pPr/>
              <a:t>‹#›</a:t>
            </a:fld>
            <a:endParaRPr lang="fr-FR"/>
          </a:p>
        </p:txBody>
      </p:sp>
    </p:spTree>
    <p:extLst>
      <p:ext uri="{BB962C8B-B14F-4D97-AF65-F5344CB8AC3E}">
        <p14:creationId xmlns:p14="http://schemas.microsoft.com/office/powerpoint/2010/main" val="3995760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atin typeface="Georgia" pitchFamily="18" charset="0"/>
              </a:defRPr>
            </a:lvl1pPr>
          </a:lstStyle>
          <a:p>
            <a:pPr>
              <a:defRPr/>
            </a:pPr>
            <a:fld id="{69479110-8901-4860-9E54-AC24C24E454F}" type="datetime1">
              <a:rPr lang="en-US"/>
              <a:pPr>
                <a:defRPr/>
              </a:pPr>
              <a:t>13-Nov-2013</a:t>
            </a:fld>
            <a:endParaRPr lang="fr-FR"/>
          </a:p>
        </p:txBody>
      </p:sp>
      <p:sp>
        <p:nvSpPr>
          <p:cNvPr id="8" name="Footer Placeholder 7"/>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9" name="Slide Number Placeholder 8"/>
          <p:cNvSpPr>
            <a:spLocks noGrp="1"/>
          </p:cNvSpPr>
          <p:nvPr>
            <p:ph type="sldNum" sz="quarter" idx="12"/>
          </p:nvPr>
        </p:nvSpPr>
        <p:spPr/>
        <p:txBody>
          <a:bodyPr/>
          <a:lstStyle>
            <a:lvl1pPr>
              <a:defRPr>
                <a:latin typeface="Georgia" pitchFamily="18" charset="0"/>
              </a:defRPr>
            </a:lvl1pPr>
          </a:lstStyle>
          <a:p>
            <a:pPr>
              <a:defRPr/>
            </a:pPr>
            <a:fld id="{FEE64E3C-44EE-4F50-9190-CF0AD5D6BE42}" type="slidenum">
              <a:rPr lang="fr-FR"/>
              <a:pPr>
                <a:defRPr/>
              </a:pPr>
              <a:t>‹#›</a:t>
            </a:fld>
            <a:endParaRPr lang="fr-FR"/>
          </a:p>
        </p:txBody>
      </p:sp>
    </p:spTree>
    <p:extLst>
      <p:ext uri="{BB962C8B-B14F-4D97-AF65-F5344CB8AC3E}">
        <p14:creationId xmlns:p14="http://schemas.microsoft.com/office/powerpoint/2010/main" val="2099595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lvl1pPr>
              <a:defRPr/>
            </a:lvl1pPr>
          </a:lstStyle>
          <a:p>
            <a:fld id="{BBAA368E-56DA-4692-9DE2-7EE133BAD3FE}" type="datetime1">
              <a:rPr lang="en-US"/>
              <a:pPr/>
              <a:t>13-Nov-2013</a:t>
            </a:fld>
            <a:endParaRPr lang="fr-FR"/>
          </a:p>
        </p:txBody>
      </p:sp>
      <p:sp>
        <p:nvSpPr>
          <p:cNvPr id="5" name="Footer Placeholder 4"/>
          <p:cNvSpPr>
            <a:spLocks noGrp="1"/>
          </p:cNvSpPr>
          <p:nvPr>
            <p:ph type="ftr" sz="quarter" idx="11"/>
          </p:nvPr>
        </p:nvSpPr>
        <p:spPr/>
        <p:txBody>
          <a:bodyPr/>
          <a:lstStyle>
            <a:lvl1pPr>
              <a:defRPr/>
            </a:lvl1pPr>
          </a:lstStyle>
          <a:p>
            <a:endParaRPr lang="fr-FR"/>
          </a:p>
        </p:txBody>
      </p:sp>
      <p:sp>
        <p:nvSpPr>
          <p:cNvPr id="6" name="Slide Number Placeholder 5"/>
          <p:cNvSpPr>
            <a:spLocks noGrp="1"/>
          </p:cNvSpPr>
          <p:nvPr>
            <p:ph type="sldNum" sz="quarter" idx="12"/>
          </p:nvPr>
        </p:nvSpPr>
        <p:spPr/>
        <p:txBody>
          <a:bodyPr/>
          <a:lstStyle>
            <a:lvl1pPr>
              <a:defRPr/>
            </a:lvl1pPr>
          </a:lstStyle>
          <a:p>
            <a:fld id="{5E55C878-1EC2-4450-B55B-45CBFE12CA65}" type="slidenum">
              <a:rPr lang="fr-FR"/>
              <a:pPr/>
              <a:t>‹#›</a:t>
            </a:fld>
            <a:endParaRPr lang="fr-FR"/>
          </a:p>
        </p:txBody>
      </p:sp>
    </p:spTree>
    <p:extLst>
      <p:ext uri="{BB962C8B-B14F-4D97-AF65-F5344CB8AC3E}">
        <p14:creationId xmlns:p14="http://schemas.microsoft.com/office/powerpoint/2010/main" val="25288593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C8FF2067-CCD7-4B41-A171-E7E5B7891C89}" type="datetime1">
              <a:rPr lang="en-US"/>
              <a:pPr/>
              <a:t>13-Nov-2013</a:t>
            </a:fld>
            <a:endParaRPr lang="fr-FR"/>
          </a:p>
        </p:txBody>
      </p:sp>
      <p:sp>
        <p:nvSpPr>
          <p:cNvPr id="5" name="Footer Placeholder 4"/>
          <p:cNvSpPr>
            <a:spLocks noGrp="1"/>
          </p:cNvSpPr>
          <p:nvPr>
            <p:ph type="ftr" sz="quarter" idx="11"/>
          </p:nvPr>
        </p:nvSpPr>
        <p:spPr/>
        <p:txBody>
          <a:bodyPr/>
          <a:lstStyle>
            <a:lvl1pPr>
              <a:defRPr/>
            </a:lvl1pPr>
          </a:lstStyle>
          <a:p>
            <a:endParaRPr lang="fr-FR"/>
          </a:p>
        </p:txBody>
      </p:sp>
      <p:sp>
        <p:nvSpPr>
          <p:cNvPr id="6" name="Slide Number Placeholder 5"/>
          <p:cNvSpPr>
            <a:spLocks noGrp="1"/>
          </p:cNvSpPr>
          <p:nvPr>
            <p:ph type="sldNum" sz="quarter" idx="12"/>
          </p:nvPr>
        </p:nvSpPr>
        <p:spPr/>
        <p:txBody>
          <a:bodyPr/>
          <a:lstStyle>
            <a:lvl1pPr>
              <a:defRPr/>
            </a:lvl1pPr>
          </a:lstStyle>
          <a:p>
            <a:fld id="{33162178-C1BD-4460-9F75-6C0B49B3F51B}" type="slidenum">
              <a:rPr lang="fr-FR"/>
              <a:pPr/>
              <a:t>‹#›</a:t>
            </a:fld>
            <a:endParaRPr lang="fr-FR"/>
          </a:p>
        </p:txBody>
      </p:sp>
    </p:spTree>
    <p:extLst>
      <p:ext uri="{BB962C8B-B14F-4D97-AF65-F5344CB8AC3E}">
        <p14:creationId xmlns:p14="http://schemas.microsoft.com/office/powerpoint/2010/main" val="30136531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600200"/>
            <a:ext cx="40322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2963" y="1600200"/>
            <a:ext cx="40338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fld id="{68B7490A-E998-43EC-8A42-53C2EBB595EC}" type="datetime1">
              <a:rPr lang="en-US"/>
              <a:pPr/>
              <a:t>13-Nov-2013</a:t>
            </a:fld>
            <a:endParaRPr lang="fr-FR"/>
          </a:p>
        </p:txBody>
      </p:sp>
      <p:sp>
        <p:nvSpPr>
          <p:cNvPr id="6" name="Footer Placeholder 5"/>
          <p:cNvSpPr>
            <a:spLocks noGrp="1"/>
          </p:cNvSpPr>
          <p:nvPr>
            <p:ph type="ftr" sz="quarter" idx="11"/>
          </p:nvPr>
        </p:nvSpPr>
        <p:spPr/>
        <p:txBody>
          <a:bodyPr/>
          <a:lstStyle>
            <a:lvl1pPr>
              <a:defRPr/>
            </a:lvl1pPr>
          </a:lstStyle>
          <a:p>
            <a:endParaRPr lang="fr-FR"/>
          </a:p>
        </p:txBody>
      </p:sp>
      <p:sp>
        <p:nvSpPr>
          <p:cNvPr id="7" name="Slide Number Placeholder 6"/>
          <p:cNvSpPr>
            <a:spLocks noGrp="1"/>
          </p:cNvSpPr>
          <p:nvPr>
            <p:ph type="sldNum" sz="quarter" idx="12"/>
          </p:nvPr>
        </p:nvSpPr>
        <p:spPr/>
        <p:txBody>
          <a:bodyPr/>
          <a:lstStyle>
            <a:lvl1pPr>
              <a:defRPr/>
            </a:lvl1pPr>
          </a:lstStyle>
          <a:p>
            <a:fld id="{C20416AE-FC4C-4616-ABCD-2C7145AFA6B4}" type="slidenum">
              <a:rPr lang="fr-FR"/>
              <a:pPr/>
              <a:t>‹#›</a:t>
            </a:fld>
            <a:endParaRPr lang="fr-FR"/>
          </a:p>
        </p:txBody>
      </p:sp>
    </p:spTree>
    <p:extLst>
      <p:ext uri="{BB962C8B-B14F-4D97-AF65-F5344CB8AC3E}">
        <p14:creationId xmlns:p14="http://schemas.microsoft.com/office/powerpoint/2010/main" val="1243903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fld id="{E30E4291-C458-4AAE-B67B-249C5E1C36D6}" type="datetime1">
              <a:rPr lang="en-US"/>
              <a:pPr/>
              <a:t>13-Nov-2013</a:t>
            </a:fld>
            <a:endParaRPr lang="fr-FR"/>
          </a:p>
        </p:txBody>
      </p:sp>
      <p:sp>
        <p:nvSpPr>
          <p:cNvPr id="8" name="Footer Placeholder 7"/>
          <p:cNvSpPr>
            <a:spLocks noGrp="1"/>
          </p:cNvSpPr>
          <p:nvPr>
            <p:ph type="ftr" sz="quarter" idx="11"/>
          </p:nvPr>
        </p:nvSpPr>
        <p:spPr/>
        <p:txBody>
          <a:bodyPr/>
          <a:lstStyle>
            <a:lvl1pPr>
              <a:defRPr/>
            </a:lvl1pPr>
          </a:lstStyle>
          <a:p>
            <a:endParaRPr lang="fr-FR"/>
          </a:p>
        </p:txBody>
      </p:sp>
      <p:sp>
        <p:nvSpPr>
          <p:cNvPr id="9" name="Slide Number Placeholder 8"/>
          <p:cNvSpPr>
            <a:spLocks noGrp="1"/>
          </p:cNvSpPr>
          <p:nvPr>
            <p:ph type="sldNum" sz="quarter" idx="12"/>
          </p:nvPr>
        </p:nvSpPr>
        <p:spPr/>
        <p:txBody>
          <a:bodyPr/>
          <a:lstStyle>
            <a:lvl1pPr>
              <a:defRPr/>
            </a:lvl1pPr>
          </a:lstStyle>
          <a:p>
            <a:fld id="{6A46A15A-F239-4825-BC5F-C273950995D9}" type="slidenum">
              <a:rPr lang="fr-FR"/>
              <a:pPr/>
              <a:t>‹#›</a:t>
            </a:fld>
            <a:endParaRPr lang="fr-FR"/>
          </a:p>
        </p:txBody>
      </p:sp>
    </p:spTree>
    <p:extLst>
      <p:ext uri="{BB962C8B-B14F-4D97-AF65-F5344CB8AC3E}">
        <p14:creationId xmlns:p14="http://schemas.microsoft.com/office/powerpoint/2010/main" val="13664307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fld id="{D86E84A8-68BB-47C4-BFF3-CA6D311F91D5}" type="datetime1">
              <a:rPr lang="en-US"/>
              <a:pPr/>
              <a:t>13-Nov-2013</a:t>
            </a:fld>
            <a:endParaRPr lang="fr-FR"/>
          </a:p>
        </p:txBody>
      </p:sp>
      <p:sp>
        <p:nvSpPr>
          <p:cNvPr id="4" name="Footer Placeholder 3"/>
          <p:cNvSpPr>
            <a:spLocks noGrp="1"/>
          </p:cNvSpPr>
          <p:nvPr>
            <p:ph type="ftr" sz="quarter" idx="11"/>
          </p:nvPr>
        </p:nvSpPr>
        <p:spPr/>
        <p:txBody>
          <a:bodyPr/>
          <a:lstStyle>
            <a:lvl1pPr>
              <a:defRPr/>
            </a:lvl1pPr>
          </a:lstStyle>
          <a:p>
            <a:endParaRPr lang="fr-FR"/>
          </a:p>
        </p:txBody>
      </p:sp>
      <p:sp>
        <p:nvSpPr>
          <p:cNvPr id="5" name="Slide Number Placeholder 4"/>
          <p:cNvSpPr>
            <a:spLocks noGrp="1"/>
          </p:cNvSpPr>
          <p:nvPr>
            <p:ph type="sldNum" sz="quarter" idx="12"/>
          </p:nvPr>
        </p:nvSpPr>
        <p:spPr/>
        <p:txBody>
          <a:bodyPr/>
          <a:lstStyle>
            <a:lvl1pPr>
              <a:defRPr/>
            </a:lvl1pPr>
          </a:lstStyle>
          <a:p>
            <a:fld id="{F449E99E-A06B-4511-BF2B-765AA3C81F90}" type="slidenum">
              <a:rPr lang="fr-FR"/>
              <a:pPr/>
              <a:t>‹#›</a:t>
            </a:fld>
            <a:endParaRPr lang="fr-FR"/>
          </a:p>
        </p:txBody>
      </p:sp>
    </p:spTree>
    <p:extLst>
      <p:ext uri="{BB962C8B-B14F-4D97-AF65-F5344CB8AC3E}">
        <p14:creationId xmlns:p14="http://schemas.microsoft.com/office/powerpoint/2010/main" val="6679646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1E3C6611-E4EC-4731-A6FB-43FF0FD992AE}" type="datetime1">
              <a:rPr lang="en-US"/>
              <a:pPr/>
              <a:t>13-Nov-2013</a:t>
            </a:fld>
            <a:endParaRPr lang="fr-FR"/>
          </a:p>
        </p:txBody>
      </p:sp>
      <p:sp>
        <p:nvSpPr>
          <p:cNvPr id="3" name="Footer Placeholder 2"/>
          <p:cNvSpPr>
            <a:spLocks noGrp="1"/>
          </p:cNvSpPr>
          <p:nvPr>
            <p:ph type="ftr" sz="quarter" idx="11"/>
          </p:nvPr>
        </p:nvSpPr>
        <p:spPr/>
        <p:txBody>
          <a:bodyPr/>
          <a:lstStyle>
            <a:lvl1pPr>
              <a:defRPr/>
            </a:lvl1pPr>
          </a:lstStyle>
          <a:p>
            <a:endParaRPr lang="fr-FR"/>
          </a:p>
        </p:txBody>
      </p:sp>
      <p:sp>
        <p:nvSpPr>
          <p:cNvPr id="4" name="Slide Number Placeholder 3"/>
          <p:cNvSpPr>
            <a:spLocks noGrp="1"/>
          </p:cNvSpPr>
          <p:nvPr>
            <p:ph type="sldNum" sz="quarter" idx="12"/>
          </p:nvPr>
        </p:nvSpPr>
        <p:spPr/>
        <p:txBody>
          <a:bodyPr/>
          <a:lstStyle>
            <a:lvl1pPr>
              <a:defRPr/>
            </a:lvl1pPr>
          </a:lstStyle>
          <a:p>
            <a:fld id="{9DEB8943-00AA-438D-B47C-ED89630AEFBB}" type="slidenum">
              <a:rPr lang="fr-FR"/>
              <a:pPr/>
              <a:t>‹#›</a:t>
            </a:fld>
            <a:endParaRPr lang="fr-FR"/>
          </a:p>
        </p:txBody>
      </p:sp>
    </p:spTree>
    <p:extLst>
      <p:ext uri="{BB962C8B-B14F-4D97-AF65-F5344CB8AC3E}">
        <p14:creationId xmlns:p14="http://schemas.microsoft.com/office/powerpoint/2010/main" val="20375604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EA93B27-4E9B-43A5-866D-98D3C7419565}" type="datetime1">
              <a:rPr lang="en-US"/>
              <a:pPr/>
              <a:t>13-Nov-2013</a:t>
            </a:fld>
            <a:endParaRPr lang="fr-FR"/>
          </a:p>
        </p:txBody>
      </p:sp>
      <p:sp>
        <p:nvSpPr>
          <p:cNvPr id="6" name="Footer Placeholder 5"/>
          <p:cNvSpPr>
            <a:spLocks noGrp="1"/>
          </p:cNvSpPr>
          <p:nvPr>
            <p:ph type="ftr" sz="quarter" idx="11"/>
          </p:nvPr>
        </p:nvSpPr>
        <p:spPr/>
        <p:txBody>
          <a:bodyPr/>
          <a:lstStyle>
            <a:lvl1pPr>
              <a:defRPr/>
            </a:lvl1pPr>
          </a:lstStyle>
          <a:p>
            <a:endParaRPr lang="fr-FR"/>
          </a:p>
        </p:txBody>
      </p:sp>
      <p:sp>
        <p:nvSpPr>
          <p:cNvPr id="7" name="Slide Number Placeholder 6"/>
          <p:cNvSpPr>
            <a:spLocks noGrp="1"/>
          </p:cNvSpPr>
          <p:nvPr>
            <p:ph type="sldNum" sz="quarter" idx="12"/>
          </p:nvPr>
        </p:nvSpPr>
        <p:spPr/>
        <p:txBody>
          <a:bodyPr/>
          <a:lstStyle>
            <a:lvl1pPr>
              <a:defRPr/>
            </a:lvl1pPr>
          </a:lstStyle>
          <a:p>
            <a:fld id="{3895BB22-40B0-4298-A1A0-A80F218BADF5}" type="slidenum">
              <a:rPr lang="fr-FR"/>
              <a:pPr/>
              <a:t>‹#›</a:t>
            </a:fld>
            <a:endParaRPr lang="fr-FR"/>
          </a:p>
        </p:txBody>
      </p:sp>
    </p:spTree>
    <p:extLst>
      <p:ext uri="{BB962C8B-B14F-4D97-AF65-F5344CB8AC3E}">
        <p14:creationId xmlns:p14="http://schemas.microsoft.com/office/powerpoint/2010/main" val="161285312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727272"/>
                </a:solidFill>
              </a:defRPr>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14729512-3F07-448E-A2D8-1FA9FF852696}" type="datetime1">
              <a:rPr lang="en-US"/>
              <a:pPr/>
              <a:t>13-Nov-2013</a:t>
            </a:fld>
            <a:endParaRPr lang="fr-FR"/>
          </a:p>
        </p:txBody>
      </p:sp>
      <p:sp>
        <p:nvSpPr>
          <p:cNvPr id="6" name="Footer Placeholder 5"/>
          <p:cNvSpPr>
            <a:spLocks noGrp="1"/>
          </p:cNvSpPr>
          <p:nvPr>
            <p:ph type="ftr" sz="quarter" idx="11"/>
          </p:nvPr>
        </p:nvSpPr>
        <p:spPr/>
        <p:txBody>
          <a:bodyPr/>
          <a:lstStyle>
            <a:lvl1pPr>
              <a:defRPr/>
            </a:lvl1pPr>
          </a:lstStyle>
          <a:p>
            <a:endParaRPr lang="fr-FR"/>
          </a:p>
        </p:txBody>
      </p:sp>
      <p:sp>
        <p:nvSpPr>
          <p:cNvPr id="7" name="Slide Number Placeholder 6"/>
          <p:cNvSpPr>
            <a:spLocks noGrp="1"/>
          </p:cNvSpPr>
          <p:nvPr>
            <p:ph type="sldNum" sz="quarter" idx="12"/>
          </p:nvPr>
        </p:nvSpPr>
        <p:spPr/>
        <p:txBody>
          <a:bodyPr/>
          <a:lstStyle>
            <a:lvl1pPr>
              <a:defRPr/>
            </a:lvl1pPr>
          </a:lstStyle>
          <a:p>
            <a:fld id="{90227982-87B0-4EC4-9E12-D4B06B84849F}" type="slidenum">
              <a:rPr lang="fr-FR"/>
              <a:pPr/>
              <a:t>‹#›</a:t>
            </a:fld>
            <a:endParaRPr lang="fr-FR"/>
          </a:p>
        </p:txBody>
      </p:sp>
    </p:spTree>
    <p:extLst>
      <p:ext uri="{BB962C8B-B14F-4D97-AF65-F5344CB8AC3E}">
        <p14:creationId xmlns:p14="http://schemas.microsoft.com/office/powerpoint/2010/main" val="31239153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fld id="{47C45464-D5E6-4601-8B66-3DCECEBBB08C}" type="datetime1">
              <a:rPr lang="en-US"/>
              <a:pPr/>
              <a:t>13-Nov-2013</a:t>
            </a:fld>
            <a:endParaRPr lang="fr-FR"/>
          </a:p>
        </p:txBody>
      </p:sp>
      <p:sp>
        <p:nvSpPr>
          <p:cNvPr id="5" name="Footer Placeholder 4"/>
          <p:cNvSpPr>
            <a:spLocks noGrp="1"/>
          </p:cNvSpPr>
          <p:nvPr>
            <p:ph type="ftr" sz="quarter" idx="11"/>
          </p:nvPr>
        </p:nvSpPr>
        <p:spPr/>
        <p:txBody>
          <a:bodyPr/>
          <a:lstStyle>
            <a:lvl1pPr>
              <a:defRPr/>
            </a:lvl1pPr>
          </a:lstStyle>
          <a:p>
            <a:endParaRPr lang="fr-FR"/>
          </a:p>
        </p:txBody>
      </p:sp>
      <p:sp>
        <p:nvSpPr>
          <p:cNvPr id="6" name="Slide Number Placeholder 5"/>
          <p:cNvSpPr>
            <a:spLocks noGrp="1"/>
          </p:cNvSpPr>
          <p:nvPr>
            <p:ph type="sldNum" sz="quarter" idx="12"/>
          </p:nvPr>
        </p:nvSpPr>
        <p:spPr/>
        <p:txBody>
          <a:bodyPr/>
          <a:lstStyle>
            <a:lvl1pPr>
              <a:defRPr/>
            </a:lvl1pPr>
          </a:lstStyle>
          <a:p>
            <a:fld id="{39B4D5EA-935B-4C0C-A1A1-2F2160575EA3}" type="slidenum">
              <a:rPr lang="fr-FR"/>
              <a:pPr/>
              <a:t>‹#›</a:t>
            </a:fld>
            <a:endParaRPr lang="fr-FR"/>
          </a:p>
        </p:txBody>
      </p:sp>
    </p:spTree>
    <p:extLst>
      <p:ext uri="{BB962C8B-B14F-4D97-AF65-F5344CB8AC3E}">
        <p14:creationId xmlns:p14="http://schemas.microsoft.com/office/powerpoint/2010/main" val="12838744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fld id="{0284A518-79C1-4855-AD6A-B54717C638D3}" type="datetime1">
              <a:rPr lang="en-US"/>
              <a:pPr/>
              <a:t>13-Nov-2013</a:t>
            </a:fld>
            <a:endParaRPr lang="fr-FR"/>
          </a:p>
        </p:txBody>
      </p:sp>
      <p:sp>
        <p:nvSpPr>
          <p:cNvPr id="5" name="Footer Placeholder 4"/>
          <p:cNvSpPr>
            <a:spLocks noGrp="1"/>
          </p:cNvSpPr>
          <p:nvPr>
            <p:ph type="ftr" sz="quarter" idx="11"/>
          </p:nvPr>
        </p:nvSpPr>
        <p:spPr/>
        <p:txBody>
          <a:bodyPr/>
          <a:lstStyle>
            <a:lvl1pPr>
              <a:defRPr/>
            </a:lvl1pPr>
          </a:lstStyle>
          <a:p>
            <a:endParaRPr lang="fr-FR"/>
          </a:p>
        </p:txBody>
      </p:sp>
      <p:sp>
        <p:nvSpPr>
          <p:cNvPr id="6" name="Slide Number Placeholder 5"/>
          <p:cNvSpPr>
            <a:spLocks noGrp="1"/>
          </p:cNvSpPr>
          <p:nvPr>
            <p:ph type="sldNum" sz="quarter" idx="12"/>
          </p:nvPr>
        </p:nvSpPr>
        <p:spPr/>
        <p:txBody>
          <a:bodyPr/>
          <a:lstStyle>
            <a:lvl1pPr>
              <a:defRPr/>
            </a:lvl1pPr>
          </a:lstStyle>
          <a:p>
            <a:fld id="{F8ABDAF3-C73F-4115-9502-935DE3DC7FFC}" type="slidenum">
              <a:rPr lang="fr-FR"/>
              <a:pPr/>
              <a:t>‹#›</a:t>
            </a:fld>
            <a:endParaRPr lang="fr-FR"/>
          </a:p>
        </p:txBody>
      </p:sp>
    </p:spTree>
    <p:extLst>
      <p:ext uri="{BB962C8B-B14F-4D97-AF65-F5344CB8AC3E}">
        <p14:creationId xmlns:p14="http://schemas.microsoft.com/office/powerpoint/2010/main" val="3946458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atin typeface="Georgia" pitchFamily="18" charset="0"/>
              </a:defRPr>
            </a:lvl1pPr>
          </a:lstStyle>
          <a:p>
            <a:pPr>
              <a:defRPr/>
            </a:pPr>
            <a:fld id="{A9C85E8F-C89E-42FD-BC96-EB7F3DE98726}" type="datetime1">
              <a:rPr lang="en-US"/>
              <a:pPr>
                <a:defRPr/>
              </a:pPr>
              <a:t>13-Nov-2013</a:t>
            </a:fld>
            <a:endParaRPr lang="fr-FR"/>
          </a:p>
        </p:txBody>
      </p:sp>
      <p:sp>
        <p:nvSpPr>
          <p:cNvPr id="4" name="Footer Placeholder 3"/>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5" name="Slide Number Placeholder 4"/>
          <p:cNvSpPr>
            <a:spLocks noGrp="1"/>
          </p:cNvSpPr>
          <p:nvPr>
            <p:ph type="sldNum" sz="quarter" idx="12"/>
          </p:nvPr>
        </p:nvSpPr>
        <p:spPr/>
        <p:txBody>
          <a:bodyPr/>
          <a:lstStyle>
            <a:lvl1pPr>
              <a:defRPr>
                <a:latin typeface="Georgia" pitchFamily="18" charset="0"/>
              </a:defRPr>
            </a:lvl1pPr>
          </a:lstStyle>
          <a:p>
            <a:pPr>
              <a:defRPr/>
            </a:pPr>
            <a:fld id="{ECA37F3E-6DF2-460A-8DBB-0C256C3732B0}" type="slidenum">
              <a:rPr lang="fr-FR"/>
              <a:pPr>
                <a:defRPr/>
              </a:pPr>
              <a:t>‹#›</a:t>
            </a:fld>
            <a:endParaRPr lang="fr-FR"/>
          </a:p>
        </p:txBody>
      </p:sp>
    </p:spTree>
    <p:extLst>
      <p:ext uri="{BB962C8B-B14F-4D97-AF65-F5344CB8AC3E}">
        <p14:creationId xmlns:p14="http://schemas.microsoft.com/office/powerpoint/2010/main" val="1771489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1F4BCF79-F6EA-4937-846A-C91734B3B858}" type="datetime1">
              <a:rPr lang="en-GB" smtClean="0">
                <a:solidFill>
                  <a:prstClr val="white"/>
                </a:solidFill>
              </a:rPr>
              <a:pPr/>
              <a:t>13/11/2013</a:t>
            </a:fld>
            <a:endParaRPr lang="en-GB">
              <a:solidFill>
                <a:prstClr val="white"/>
              </a:solidFill>
            </a:endParaRPr>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extLst>
      <p:ext uri="{BB962C8B-B14F-4D97-AF65-F5344CB8AC3E}">
        <p14:creationId xmlns:p14="http://schemas.microsoft.com/office/powerpoint/2010/main" val="364772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6DEF49A3-CE0D-4EEA-9576-BC2355DE8222}" type="datetime1">
              <a:rPr lang="en-GB" smtClean="0"/>
              <a:pPr/>
              <a:t>13/11/2013</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6E5D0388-828E-4168-A34B-FD824AA526F8}"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extLst>
      <p:ext uri="{BB962C8B-B14F-4D97-AF65-F5344CB8AC3E}">
        <p14:creationId xmlns:p14="http://schemas.microsoft.com/office/powerpoint/2010/main" val="37298120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EC897D3F-6A3E-4F81-BD5A-4434E265E337}" type="datetime1">
              <a:rPr lang="en-GB" smtClean="0">
                <a:solidFill>
                  <a:prstClr val="white"/>
                </a:solidFill>
              </a:rPr>
              <a:pPr/>
              <a:t>13/11/2013</a:t>
            </a:fld>
            <a:endParaRPr lang="en-GB">
              <a:solidFill>
                <a:prstClr val="white"/>
              </a:solidFill>
            </a:endParaRPr>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6E5D0388-828E-4168-A34B-FD824AA526F8}" type="slidenum">
              <a:rPr lang="en-GB" smtClean="0">
                <a:solidFill>
                  <a:srgbClr val="006299"/>
                </a:solidFill>
              </a:rPr>
              <a:pPr/>
              <a:t>‹#›</a:t>
            </a:fld>
            <a:endParaRPr lang="en-GB">
              <a:solidFill>
                <a:srgbClr val="006299"/>
              </a:solidFill>
            </a:endParaRPr>
          </a:p>
        </p:txBody>
      </p:sp>
    </p:spTree>
    <p:extLst>
      <p:ext uri="{BB962C8B-B14F-4D97-AF65-F5344CB8AC3E}">
        <p14:creationId xmlns:p14="http://schemas.microsoft.com/office/powerpoint/2010/main" val="15696517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fr-FR" dirty="0" smtClean="0"/>
              <a:t>Cliquez pour modifier les styles du texte du masque</a:t>
            </a:r>
            <a:endParaRPr lang="en-US" dirty="0" smtClean="0"/>
          </a:p>
          <a:p>
            <a:pPr lvl="1" eaLnBrk="1" latinLnBrk="0" hangingPunct="1"/>
            <a:r>
              <a:rPr lang="en-US" dirty="0" err="1" smtClean="0"/>
              <a:t>Deuxième</a:t>
            </a:r>
            <a:r>
              <a:rPr lang="en-US" dirty="0" smtClean="0"/>
              <a:t> </a:t>
            </a:r>
            <a:r>
              <a:rPr lang="en-US" dirty="0" err="1" smtClean="0"/>
              <a:t>niveau</a:t>
            </a:r>
            <a:endParaRPr lang="en-US" dirty="0" smtClean="0"/>
          </a:p>
          <a:p>
            <a:pPr lvl="2" eaLnBrk="1" latinLnBrk="0" hangingPunct="1"/>
            <a:r>
              <a:rPr lang="en-US" dirty="0" err="1" smtClean="0"/>
              <a:t>Troisième</a:t>
            </a:r>
            <a:r>
              <a:rPr lang="en-US" dirty="0" smtClean="0"/>
              <a:t> </a:t>
            </a:r>
            <a:r>
              <a:rPr lang="en-US" dirty="0" err="1" smtClean="0"/>
              <a:t>niveau</a:t>
            </a:r>
            <a:endParaRPr lang="en-US" dirty="0" smtClean="0"/>
          </a:p>
          <a:p>
            <a:pPr lvl="3" eaLnBrk="1" latinLnBrk="0" hangingPunct="1"/>
            <a:r>
              <a:rPr lang="en-US" dirty="0" err="1" smtClean="0"/>
              <a:t>Quatrième</a:t>
            </a:r>
            <a:r>
              <a:rPr lang="en-US" dirty="0" smtClean="0"/>
              <a:t> </a:t>
            </a:r>
            <a:r>
              <a:rPr lang="en-US" dirty="0" err="1" smtClean="0"/>
              <a:t>niveau</a:t>
            </a:r>
            <a:endParaRPr lang="en-US" dirty="0" smtClean="0"/>
          </a:p>
          <a:p>
            <a:pPr lvl="4" eaLnBrk="1" latinLnBrk="0" hangingPunct="1"/>
            <a:r>
              <a:rPr lang="en-US" dirty="0" err="1" smtClean="0"/>
              <a:t>Cinquième</a:t>
            </a:r>
            <a:r>
              <a:rPr lang="en-US" dirty="0" smtClean="0"/>
              <a:t> </a:t>
            </a:r>
            <a:r>
              <a:rPr lang="en-US" dirty="0" err="1" smtClean="0"/>
              <a:t>niveau</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78836074-D86B-46BE-A14E-8F8A9643093E}" type="datetime1">
              <a:rPr lang="en-GB" smtClean="0"/>
              <a:pPr/>
              <a:t>13/11/2013</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6E5D0388-828E-4168-A34B-FD824AA526F8}"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p>
            <a:r>
              <a:rPr lang="fr-FR" dirty="0" smtClean="0"/>
              <a:t>Cliquez pour modifier le titre</a:t>
            </a:r>
            <a:br>
              <a:rPr lang="fr-FR" dirty="0" smtClean="0"/>
            </a:br>
            <a:r>
              <a:rPr lang="fr-FR" dirty="0" smtClean="0"/>
              <a:t>Le titre peut-être étendu sur deux lignes</a:t>
            </a:r>
            <a:endParaRPr lang="en-US" dirty="0"/>
          </a:p>
        </p:txBody>
      </p:sp>
    </p:spTree>
    <p:extLst>
      <p:ext uri="{BB962C8B-B14F-4D97-AF65-F5344CB8AC3E}">
        <p14:creationId xmlns:p14="http://schemas.microsoft.com/office/powerpoint/2010/main" val="15083265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1F4BCF79-F6EA-4937-846A-C91734B3B858}" type="datetime1">
              <a:rPr lang="en-GB" smtClean="0">
                <a:solidFill>
                  <a:prstClr val="white"/>
                </a:solidFill>
              </a:rPr>
              <a:pPr/>
              <a:t>13/11/2013</a:t>
            </a:fld>
            <a:endParaRPr lang="en-GB">
              <a:solidFill>
                <a:prstClr val="white"/>
              </a:solidFill>
            </a:endParaRPr>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extLst>
      <p:ext uri="{BB962C8B-B14F-4D97-AF65-F5344CB8AC3E}">
        <p14:creationId xmlns:p14="http://schemas.microsoft.com/office/powerpoint/2010/main" val="22452427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6DEF49A3-CE0D-4EEA-9576-BC2355DE8222}" type="datetime1">
              <a:rPr lang="en-GB" smtClean="0"/>
              <a:pPr/>
              <a:t>13/11/2013</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6E5D0388-828E-4168-A34B-FD824AA526F8}"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extLst>
      <p:ext uri="{BB962C8B-B14F-4D97-AF65-F5344CB8AC3E}">
        <p14:creationId xmlns:p14="http://schemas.microsoft.com/office/powerpoint/2010/main" val="29884739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EC897D3F-6A3E-4F81-BD5A-4434E265E337}" type="datetime1">
              <a:rPr lang="en-GB" smtClean="0">
                <a:solidFill>
                  <a:prstClr val="white"/>
                </a:solidFill>
              </a:rPr>
              <a:pPr/>
              <a:t>13/11/2013</a:t>
            </a:fld>
            <a:endParaRPr lang="en-GB">
              <a:solidFill>
                <a:prstClr val="white"/>
              </a:solidFill>
            </a:endParaRPr>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6E5D0388-828E-4168-A34B-FD824AA526F8}" type="slidenum">
              <a:rPr lang="en-GB" smtClean="0">
                <a:solidFill>
                  <a:srgbClr val="006299"/>
                </a:solidFill>
              </a:rPr>
              <a:pPr/>
              <a:t>‹#›</a:t>
            </a:fld>
            <a:endParaRPr lang="en-GB">
              <a:solidFill>
                <a:srgbClr val="006299"/>
              </a:solidFill>
            </a:endParaRPr>
          </a:p>
        </p:txBody>
      </p:sp>
    </p:spTree>
    <p:extLst>
      <p:ext uri="{BB962C8B-B14F-4D97-AF65-F5344CB8AC3E}">
        <p14:creationId xmlns:p14="http://schemas.microsoft.com/office/powerpoint/2010/main" val="25956766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fr-FR" dirty="0" smtClean="0"/>
              <a:t>Cliquez pour modifier les styles du texte du masque</a:t>
            </a:r>
            <a:endParaRPr lang="en-US" dirty="0" smtClean="0"/>
          </a:p>
          <a:p>
            <a:pPr lvl="1" eaLnBrk="1" latinLnBrk="0" hangingPunct="1"/>
            <a:r>
              <a:rPr lang="en-US" dirty="0" err="1" smtClean="0"/>
              <a:t>Deuxième</a:t>
            </a:r>
            <a:r>
              <a:rPr lang="en-US" dirty="0" smtClean="0"/>
              <a:t> </a:t>
            </a:r>
            <a:r>
              <a:rPr lang="en-US" dirty="0" err="1" smtClean="0"/>
              <a:t>niveau</a:t>
            </a:r>
            <a:endParaRPr lang="en-US" dirty="0" smtClean="0"/>
          </a:p>
          <a:p>
            <a:pPr lvl="2" eaLnBrk="1" latinLnBrk="0" hangingPunct="1"/>
            <a:r>
              <a:rPr lang="en-US" dirty="0" err="1" smtClean="0"/>
              <a:t>Troisième</a:t>
            </a:r>
            <a:r>
              <a:rPr lang="en-US" dirty="0" smtClean="0"/>
              <a:t> </a:t>
            </a:r>
            <a:r>
              <a:rPr lang="en-US" dirty="0" err="1" smtClean="0"/>
              <a:t>niveau</a:t>
            </a:r>
            <a:endParaRPr lang="en-US" dirty="0" smtClean="0"/>
          </a:p>
          <a:p>
            <a:pPr lvl="3" eaLnBrk="1" latinLnBrk="0" hangingPunct="1"/>
            <a:r>
              <a:rPr lang="en-US" dirty="0" err="1" smtClean="0"/>
              <a:t>Quatrième</a:t>
            </a:r>
            <a:r>
              <a:rPr lang="en-US" dirty="0" smtClean="0"/>
              <a:t> </a:t>
            </a:r>
            <a:r>
              <a:rPr lang="en-US" dirty="0" err="1" smtClean="0"/>
              <a:t>niveau</a:t>
            </a:r>
            <a:endParaRPr lang="en-US" dirty="0" smtClean="0"/>
          </a:p>
          <a:p>
            <a:pPr lvl="4" eaLnBrk="1" latinLnBrk="0" hangingPunct="1"/>
            <a:r>
              <a:rPr lang="en-US" dirty="0" err="1" smtClean="0"/>
              <a:t>Cinquième</a:t>
            </a:r>
            <a:r>
              <a:rPr lang="en-US" dirty="0" smtClean="0"/>
              <a:t> </a:t>
            </a:r>
            <a:r>
              <a:rPr lang="en-US" dirty="0" err="1" smtClean="0"/>
              <a:t>niveau</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78836074-D86B-46BE-A14E-8F8A9643093E}" type="datetime1">
              <a:rPr lang="en-GB" smtClean="0"/>
              <a:pPr/>
              <a:t>13/11/2013</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6E5D0388-828E-4168-A34B-FD824AA526F8}"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p>
            <a:r>
              <a:rPr lang="fr-FR" dirty="0" smtClean="0"/>
              <a:t>Cliquez pour modifier le titre</a:t>
            </a:r>
            <a:br>
              <a:rPr lang="fr-FR" dirty="0" smtClean="0"/>
            </a:br>
            <a:r>
              <a:rPr lang="fr-FR" dirty="0" smtClean="0"/>
              <a:t>Le titre peut-être étendu sur deux lignes</a:t>
            </a:r>
            <a:endParaRPr lang="en-US" dirty="0"/>
          </a:p>
        </p:txBody>
      </p:sp>
    </p:spTree>
    <p:extLst>
      <p:ext uri="{BB962C8B-B14F-4D97-AF65-F5344CB8AC3E}">
        <p14:creationId xmlns:p14="http://schemas.microsoft.com/office/powerpoint/2010/main" val="397415308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1F4BCF79-F6EA-4937-846A-C91734B3B858}" type="datetime1">
              <a:rPr lang="en-GB" smtClean="0">
                <a:solidFill>
                  <a:prstClr val="white"/>
                </a:solidFill>
              </a:rPr>
              <a:pPr/>
              <a:t>13/11/2013</a:t>
            </a:fld>
            <a:endParaRPr lang="en-GB">
              <a:solidFill>
                <a:prstClr val="white"/>
              </a:solidFill>
            </a:endParaRPr>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extLst>
      <p:ext uri="{BB962C8B-B14F-4D97-AF65-F5344CB8AC3E}">
        <p14:creationId xmlns:p14="http://schemas.microsoft.com/office/powerpoint/2010/main" val="174596747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6DEF49A3-CE0D-4EEA-9576-BC2355DE8222}" type="datetime1">
              <a:rPr lang="en-GB" smtClean="0"/>
              <a:pPr/>
              <a:t>13/11/2013</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6E5D0388-828E-4168-A34B-FD824AA526F8}"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extLst>
      <p:ext uri="{BB962C8B-B14F-4D97-AF65-F5344CB8AC3E}">
        <p14:creationId xmlns:p14="http://schemas.microsoft.com/office/powerpoint/2010/main" val="3855517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Georgia" pitchFamily="18" charset="0"/>
              </a:defRPr>
            </a:lvl1pPr>
          </a:lstStyle>
          <a:p>
            <a:pPr>
              <a:defRPr/>
            </a:pPr>
            <a:fld id="{DE64707C-E37B-42F8-8C7B-BF7E9A62D732}" type="datetime1">
              <a:rPr lang="en-US"/>
              <a:pPr>
                <a:defRPr/>
              </a:pPr>
              <a:t>13-Nov-2013</a:t>
            </a:fld>
            <a:endParaRPr lang="fr-FR"/>
          </a:p>
        </p:txBody>
      </p:sp>
      <p:sp>
        <p:nvSpPr>
          <p:cNvPr id="3" name="Footer Placeholder 2"/>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4" name="Slide Number Placeholder 3"/>
          <p:cNvSpPr>
            <a:spLocks noGrp="1"/>
          </p:cNvSpPr>
          <p:nvPr>
            <p:ph type="sldNum" sz="quarter" idx="12"/>
          </p:nvPr>
        </p:nvSpPr>
        <p:spPr/>
        <p:txBody>
          <a:bodyPr/>
          <a:lstStyle>
            <a:lvl1pPr>
              <a:defRPr>
                <a:latin typeface="Georgia" pitchFamily="18" charset="0"/>
              </a:defRPr>
            </a:lvl1pPr>
          </a:lstStyle>
          <a:p>
            <a:pPr>
              <a:defRPr/>
            </a:pPr>
            <a:fld id="{64EFAF16-049A-4B5F-AD62-1DF957703E8F}" type="slidenum">
              <a:rPr lang="fr-FR"/>
              <a:pPr>
                <a:defRPr/>
              </a:pPr>
              <a:t>‹#›</a:t>
            </a:fld>
            <a:endParaRPr lang="fr-FR"/>
          </a:p>
        </p:txBody>
      </p:sp>
    </p:spTree>
    <p:extLst>
      <p:ext uri="{BB962C8B-B14F-4D97-AF65-F5344CB8AC3E}">
        <p14:creationId xmlns:p14="http://schemas.microsoft.com/office/powerpoint/2010/main" val="57370269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EC897D3F-6A3E-4F81-BD5A-4434E265E337}" type="datetime1">
              <a:rPr lang="en-GB" smtClean="0">
                <a:solidFill>
                  <a:prstClr val="white"/>
                </a:solidFill>
              </a:rPr>
              <a:pPr/>
              <a:t>13/11/2013</a:t>
            </a:fld>
            <a:endParaRPr lang="en-GB">
              <a:solidFill>
                <a:prstClr val="white"/>
              </a:solidFill>
            </a:endParaRPr>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6E5D0388-828E-4168-A34B-FD824AA526F8}" type="slidenum">
              <a:rPr lang="en-GB" smtClean="0">
                <a:solidFill>
                  <a:srgbClr val="006299"/>
                </a:solidFill>
              </a:rPr>
              <a:pPr/>
              <a:t>‹#›</a:t>
            </a:fld>
            <a:endParaRPr lang="en-GB">
              <a:solidFill>
                <a:srgbClr val="006299"/>
              </a:solidFill>
            </a:endParaRPr>
          </a:p>
        </p:txBody>
      </p:sp>
    </p:spTree>
    <p:extLst>
      <p:ext uri="{BB962C8B-B14F-4D97-AF65-F5344CB8AC3E}">
        <p14:creationId xmlns:p14="http://schemas.microsoft.com/office/powerpoint/2010/main" val="22301076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fr-FR" dirty="0" smtClean="0"/>
              <a:t>Cliquez pour modifier les styles du texte du masque</a:t>
            </a:r>
            <a:endParaRPr lang="en-US" dirty="0" smtClean="0"/>
          </a:p>
          <a:p>
            <a:pPr lvl="1" eaLnBrk="1" latinLnBrk="0" hangingPunct="1"/>
            <a:r>
              <a:rPr lang="en-US" dirty="0" err="1" smtClean="0"/>
              <a:t>Deuxième</a:t>
            </a:r>
            <a:r>
              <a:rPr lang="en-US" dirty="0" smtClean="0"/>
              <a:t> </a:t>
            </a:r>
            <a:r>
              <a:rPr lang="en-US" dirty="0" err="1" smtClean="0"/>
              <a:t>niveau</a:t>
            </a:r>
            <a:endParaRPr lang="en-US" dirty="0" smtClean="0"/>
          </a:p>
          <a:p>
            <a:pPr lvl="2" eaLnBrk="1" latinLnBrk="0" hangingPunct="1"/>
            <a:r>
              <a:rPr lang="en-US" dirty="0" err="1" smtClean="0"/>
              <a:t>Troisième</a:t>
            </a:r>
            <a:r>
              <a:rPr lang="en-US" dirty="0" smtClean="0"/>
              <a:t> </a:t>
            </a:r>
            <a:r>
              <a:rPr lang="en-US" dirty="0" err="1" smtClean="0"/>
              <a:t>niveau</a:t>
            </a:r>
            <a:endParaRPr lang="en-US" dirty="0" smtClean="0"/>
          </a:p>
          <a:p>
            <a:pPr lvl="3" eaLnBrk="1" latinLnBrk="0" hangingPunct="1"/>
            <a:r>
              <a:rPr lang="en-US" dirty="0" err="1" smtClean="0"/>
              <a:t>Quatrième</a:t>
            </a:r>
            <a:r>
              <a:rPr lang="en-US" dirty="0" smtClean="0"/>
              <a:t> </a:t>
            </a:r>
            <a:r>
              <a:rPr lang="en-US" dirty="0" err="1" smtClean="0"/>
              <a:t>niveau</a:t>
            </a:r>
            <a:endParaRPr lang="en-US" dirty="0" smtClean="0"/>
          </a:p>
          <a:p>
            <a:pPr lvl="4" eaLnBrk="1" latinLnBrk="0" hangingPunct="1"/>
            <a:r>
              <a:rPr lang="en-US" dirty="0" err="1" smtClean="0"/>
              <a:t>Cinquième</a:t>
            </a:r>
            <a:r>
              <a:rPr lang="en-US" dirty="0" smtClean="0"/>
              <a:t> </a:t>
            </a:r>
            <a:r>
              <a:rPr lang="en-US" dirty="0" err="1" smtClean="0"/>
              <a:t>niveau</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78836074-D86B-46BE-A14E-8F8A9643093E}" type="datetime1">
              <a:rPr lang="en-GB" smtClean="0"/>
              <a:pPr/>
              <a:t>13/11/2013</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6E5D0388-828E-4168-A34B-FD824AA526F8}"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p>
            <a:r>
              <a:rPr lang="fr-FR" dirty="0" smtClean="0"/>
              <a:t>Cliquez pour modifier le titre</a:t>
            </a:r>
            <a:br>
              <a:rPr lang="fr-FR" dirty="0" smtClean="0"/>
            </a:br>
            <a:r>
              <a:rPr lang="fr-FR" dirty="0" smtClean="0"/>
              <a:t>Le titre peut-être étendu sur deux lignes</a:t>
            </a:r>
            <a:endParaRPr lang="en-US" dirty="0"/>
          </a:p>
        </p:txBody>
      </p:sp>
    </p:spTree>
    <p:extLst>
      <p:ext uri="{BB962C8B-B14F-4D97-AF65-F5344CB8AC3E}">
        <p14:creationId xmlns:p14="http://schemas.microsoft.com/office/powerpoint/2010/main" val="12543513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9" name="Imag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4000" y="6001200"/>
            <a:ext cx="1742400" cy="685680"/>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fr-FR" dirty="0" smtClean="0"/>
              <a:t>CLIQUEZ POUR MODIFIER LE TITRE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Cliquez pour modifier les sous-titres</a:t>
            </a:r>
            <a:endParaRPr kumimoji="0" lang="en-US" dirty="0"/>
          </a:p>
        </p:txBody>
      </p:sp>
      <p:pic>
        <p:nvPicPr>
          <p:cNvPr id="37" name="Image 11"/>
          <p:cNvPicPr>
            <a:picLocks noChangeAspect="1"/>
          </p:cNvPicPr>
          <p:nvPr/>
        </p:nvPicPr>
        <p:blipFill>
          <a:blip r:embed="rId4"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229C8152-AD39-4A31-9B96-E53608FAD643}" type="datetime1">
              <a:rPr lang="en-US" smtClean="0"/>
              <a:pPr/>
              <a:t>13-Nov-2013</a:t>
            </a:fld>
            <a:endParaRPr lang="en-US" smtClean="0"/>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US" smtClean="0"/>
          </a:p>
        </p:txBody>
      </p:sp>
    </p:spTree>
  </p:cSld>
  <p:clrMapOvr>
    <a:masterClrMapping/>
  </p:clrMapOvr>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fr-FR" dirty="0" smtClean="0"/>
              <a:t>Cliquez pour modifier les styles du texte du masque</a:t>
            </a:r>
            <a:endParaRPr lang="en-US" dirty="0" smtClean="0"/>
          </a:p>
          <a:p>
            <a:pPr lvl="1" eaLnBrk="1" latinLnBrk="0" hangingPunct="1"/>
            <a:r>
              <a:rPr lang="en-US" dirty="0" err="1" smtClean="0"/>
              <a:t>Deuxième</a:t>
            </a:r>
            <a:r>
              <a:rPr lang="en-US" dirty="0" smtClean="0"/>
              <a:t> </a:t>
            </a:r>
            <a:r>
              <a:rPr lang="en-US" dirty="0" err="1" smtClean="0"/>
              <a:t>niveau</a:t>
            </a:r>
            <a:endParaRPr lang="en-US" dirty="0" smtClean="0"/>
          </a:p>
          <a:p>
            <a:pPr lvl="2" eaLnBrk="1" latinLnBrk="0" hangingPunct="1"/>
            <a:r>
              <a:rPr lang="en-US" dirty="0" err="1" smtClean="0"/>
              <a:t>Troisième</a:t>
            </a:r>
            <a:r>
              <a:rPr lang="en-US" dirty="0" smtClean="0"/>
              <a:t> </a:t>
            </a:r>
            <a:r>
              <a:rPr lang="en-US" dirty="0" err="1" smtClean="0"/>
              <a:t>niveau</a:t>
            </a:r>
            <a:endParaRPr lang="en-US" dirty="0" smtClean="0"/>
          </a:p>
          <a:p>
            <a:pPr lvl="3" eaLnBrk="1" latinLnBrk="0" hangingPunct="1"/>
            <a:r>
              <a:rPr lang="en-US" dirty="0" err="1" smtClean="0"/>
              <a:t>Quatrième</a:t>
            </a:r>
            <a:r>
              <a:rPr lang="en-US" dirty="0" smtClean="0"/>
              <a:t> </a:t>
            </a:r>
            <a:r>
              <a:rPr lang="en-US" dirty="0" err="1" smtClean="0"/>
              <a:t>niveau</a:t>
            </a:r>
            <a:endParaRPr lang="en-US" dirty="0" smtClean="0"/>
          </a:p>
          <a:p>
            <a:pPr lvl="4" eaLnBrk="1" latinLnBrk="0" hangingPunct="1"/>
            <a:r>
              <a:rPr lang="en-US" dirty="0" err="1" smtClean="0"/>
              <a:t>Cinquième</a:t>
            </a:r>
            <a:r>
              <a:rPr lang="en-US" dirty="0" smtClean="0"/>
              <a:t> </a:t>
            </a:r>
            <a:r>
              <a:rPr lang="en-US" dirty="0" err="1" smtClean="0"/>
              <a:t>niveau</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229C8152-AD39-4A31-9B96-E53608FAD643}" type="datetime1">
              <a:rPr lang="en-US" smtClean="0"/>
              <a:pPr/>
              <a:t>13-Nov-2013</a:t>
            </a:fld>
            <a:endParaRPr lang="en-US" smtClean="0"/>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US" smtClean="0"/>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C23E3984-A0B2-4D6B-B726-84E3ACB0CDF4}" type="slidenum">
              <a:rPr lang="en-US" smtClean="0"/>
              <a:pPr/>
              <a:t>‹#›</a:t>
            </a:fld>
            <a:endParaRPr lang="en-US" smtClean="0"/>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p>
            <a:r>
              <a:rPr lang="fr-FR" dirty="0" smtClean="0"/>
              <a:t>Cliquez pour modifier le titre</a:t>
            </a:r>
            <a:br>
              <a:rPr lang="fr-FR" dirty="0" smtClean="0"/>
            </a:br>
            <a:r>
              <a:rPr lang="fr-FR" dirty="0" smtClean="0"/>
              <a:t>Le titre peut-être étendu sur deux lignes</a:t>
            </a:r>
            <a:endParaRPr lang="en-US" dirty="0"/>
          </a:p>
        </p:txBody>
      </p:sp>
    </p:spTree>
  </p:cSld>
  <p:clrMapOvr>
    <a:masterClrMapping/>
  </p:clrMapOvr>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En-tête de section">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682992"/>
            <a:ext cx="6624000" cy="1531616"/>
          </a:xfrm>
        </p:spPr>
        <p:txBody>
          <a:bodyPr anchor="ctr" anchorCtr="0">
            <a:spAutoFit/>
          </a:bodyPr>
          <a:lstStyle>
            <a:lvl1pPr algn="ctr">
              <a:lnSpc>
                <a:spcPts val="3700"/>
              </a:lnSpc>
              <a:defRPr sz="3700" b="0" i="0" cap="all" baseline="0">
                <a:solidFill>
                  <a:schemeClr val="bg1"/>
                </a:solidFill>
              </a:defRPr>
            </a:lvl1pPr>
          </a:lstStyle>
          <a:p>
            <a:r>
              <a:rPr lang="fr-FR" dirty="0" smtClean="0"/>
              <a:t>Cliquez pour modifier</a:t>
            </a:r>
            <a:br>
              <a:rPr lang="fr-FR" dirty="0" smtClean="0"/>
            </a:br>
            <a:r>
              <a:rPr lang="fr-FR" dirty="0" smtClean="0"/>
              <a:t>le titre de l'en-tête de section</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229C8152-AD39-4A31-9B96-E53608FAD643}" type="datetime1">
              <a:rPr lang="en-US" smtClean="0"/>
              <a:pPr/>
              <a:t>13-Nov-2013</a:t>
            </a:fld>
            <a:endParaRPr lang="en-US" smtClean="0"/>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US" smtClean="0"/>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C23E3984-A0B2-4D6B-B726-84E3ACB0CDF4}" type="slidenum">
              <a:rPr lang="en-US" smtClean="0"/>
              <a:pPr/>
              <a:t>‹#›</a:t>
            </a:fld>
            <a:endParaRPr lang="en-US" smtClean="0"/>
          </a:p>
        </p:txBody>
      </p:sp>
    </p:spTree>
  </p:cSld>
  <p:clrMapOvr>
    <a:masterClrMapping/>
  </p:clrMapOvr>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lvl1pPr>
              <a:defRPr/>
            </a:lvl1pPr>
          </a:lstStyle>
          <a:p>
            <a:fld id="{BBAA368E-56DA-4692-9DE2-7EE133BAD3FE}" type="datetime1">
              <a:rPr lang="en-US"/>
              <a:pPr/>
              <a:t>13-Nov-2013</a:t>
            </a:fld>
            <a:endParaRPr lang="fr-FR"/>
          </a:p>
        </p:txBody>
      </p:sp>
      <p:sp>
        <p:nvSpPr>
          <p:cNvPr id="5" name="Footer Placeholder 4"/>
          <p:cNvSpPr>
            <a:spLocks noGrp="1"/>
          </p:cNvSpPr>
          <p:nvPr>
            <p:ph type="ftr" sz="quarter" idx="11"/>
          </p:nvPr>
        </p:nvSpPr>
        <p:spPr/>
        <p:txBody>
          <a:bodyPr/>
          <a:lstStyle>
            <a:lvl1pPr>
              <a:defRPr/>
            </a:lvl1pPr>
          </a:lstStyle>
          <a:p>
            <a:endParaRPr lang="fr-FR"/>
          </a:p>
        </p:txBody>
      </p:sp>
      <p:sp>
        <p:nvSpPr>
          <p:cNvPr id="6" name="Slide Number Placeholder 5"/>
          <p:cNvSpPr>
            <a:spLocks noGrp="1"/>
          </p:cNvSpPr>
          <p:nvPr>
            <p:ph type="sldNum" sz="quarter" idx="12"/>
          </p:nvPr>
        </p:nvSpPr>
        <p:spPr/>
        <p:txBody>
          <a:bodyPr/>
          <a:lstStyle>
            <a:lvl1pPr>
              <a:defRPr/>
            </a:lvl1pPr>
          </a:lstStyle>
          <a:p>
            <a:fld id="{5E55C878-1EC2-4450-B55B-45CBFE12CA65}" type="slidenum">
              <a:rPr lang="fr-FR"/>
              <a:pPr/>
              <a:t>‹#›</a:t>
            </a:fld>
            <a:endParaRPr lang="fr-FR"/>
          </a:p>
        </p:txBody>
      </p:sp>
    </p:spTree>
    <p:extLst>
      <p:ext uri="{BB962C8B-B14F-4D97-AF65-F5344CB8AC3E}">
        <p14:creationId xmlns:p14="http://schemas.microsoft.com/office/powerpoint/2010/main" val="25288593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1F4BCF79-F6EA-4937-846A-C91734B3B858}" type="datetime1">
              <a:rPr lang="en-GB" smtClean="0">
                <a:solidFill>
                  <a:prstClr val="white"/>
                </a:solidFill>
              </a:rPr>
              <a:pPr/>
              <a:t>13/11/2013</a:t>
            </a:fld>
            <a:endParaRPr lang="en-GB">
              <a:solidFill>
                <a:prstClr val="white"/>
              </a:solidFill>
            </a:endParaRPr>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extLst>
      <p:ext uri="{BB962C8B-B14F-4D97-AF65-F5344CB8AC3E}">
        <p14:creationId xmlns:p14="http://schemas.microsoft.com/office/powerpoint/2010/main" val="195110126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6DEF49A3-CE0D-4EEA-9576-BC2355DE8222}" type="datetime1">
              <a:rPr lang="en-GB" smtClean="0"/>
              <a:pPr/>
              <a:t>13/11/2013</a:t>
            </a:fld>
            <a:endParaRPr lang="en-GB"/>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6E5D0388-828E-4168-A34B-FD824AA526F8}" type="slidenum">
              <a:rPr lang="en-GB" smtClean="0">
                <a:solidFill>
                  <a:prstClr val="white"/>
                </a:solidFill>
              </a:rPr>
              <a:pPr/>
              <a:t>‹#›</a:t>
            </a:fld>
            <a:endParaRPr lang="en-GB">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extLst>
      <p:ext uri="{BB962C8B-B14F-4D97-AF65-F5344CB8AC3E}">
        <p14:creationId xmlns:p14="http://schemas.microsoft.com/office/powerpoint/2010/main" val="244649425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EC897D3F-6A3E-4F81-BD5A-4434E265E337}" type="datetime1">
              <a:rPr lang="en-GB" smtClean="0">
                <a:solidFill>
                  <a:prstClr val="white"/>
                </a:solidFill>
              </a:rPr>
              <a:pPr/>
              <a:t>13/11/2013</a:t>
            </a:fld>
            <a:endParaRPr lang="en-GB">
              <a:solidFill>
                <a:prstClr val="white"/>
              </a:solidFill>
            </a:endParaRPr>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solidFill>
                <a:prstClr val="white"/>
              </a:solidFill>
            </a:endParaRPr>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6E5D0388-828E-4168-A34B-FD824AA526F8}" type="slidenum">
              <a:rPr lang="en-GB" smtClean="0">
                <a:solidFill>
                  <a:srgbClr val="006299"/>
                </a:solidFill>
              </a:rPr>
              <a:pPr/>
              <a:t>‹#›</a:t>
            </a:fld>
            <a:endParaRPr lang="en-GB">
              <a:solidFill>
                <a:srgbClr val="006299"/>
              </a:solidFill>
            </a:endParaRPr>
          </a:p>
        </p:txBody>
      </p:sp>
    </p:spTree>
    <p:extLst>
      <p:ext uri="{BB962C8B-B14F-4D97-AF65-F5344CB8AC3E}">
        <p14:creationId xmlns:p14="http://schemas.microsoft.com/office/powerpoint/2010/main" val="335098850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69510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Georgia" pitchFamily="18" charset="0"/>
              </a:defRPr>
            </a:lvl1pPr>
          </a:lstStyle>
          <a:p>
            <a:pPr>
              <a:defRPr/>
            </a:pPr>
            <a:fld id="{36BE5967-8231-4436-B0F2-705DC492213B}"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7" name="Slide Number Placeholder 6"/>
          <p:cNvSpPr>
            <a:spLocks noGrp="1"/>
          </p:cNvSpPr>
          <p:nvPr>
            <p:ph type="sldNum" sz="quarter" idx="12"/>
          </p:nvPr>
        </p:nvSpPr>
        <p:spPr/>
        <p:txBody>
          <a:bodyPr/>
          <a:lstStyle>
            <a:lvl1pPr>
              <a:defRPr>
                <a:latin typeface="Georgia" pitchFamily="18" charset="0"/>
              </a:defRPr>
            </a:lvl1pPr>
          </a:lstStyle>
          <a:p>
            <a:pPr>
              <a:defRPr/>
            </a:pPr>
            <a:fld id="{375F2D7D-873E-471B-B20D-AB6868B5E14C}" type="slidenum">
              <a:rPr lang="fr-FR"/>
              <a:pPr>
                <a:defRPr/>
              </a:pPr>
              <a:t>‹#›</a:t>
            </a:fld>
            <a:endParaRPr lang="fr-FR"/>
          </a:p>
        </p:txBody>
      </p:sp>
    </p:spTree>
    <p:extLst>
      <p:ext uri="{BB962C8B-B14F-4D97-AF65-F5344CB8AC3E}">
        <p14:creationId xmlns:p14="http://schemas.microsoft.com/office/powerpoint/2010/main" val="31780338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491222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85081112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4921026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4760740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1303439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2253481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4760456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72416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8243865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C6A967-38FF-4E69-95DC-F158E5FB0582}" type="datetimeFigureOut">
              <a:rPr lang="en-GB" smtClean="0">
                <a:solidFill>
                  <a:prstClr val="black">
                    <a:tint val="75000"/>
                  </a:prstClr>
                </a:solidFill>
              </a:rPr>
              <a:pPr/>
              <a:t>13/11/2013</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6F344435-B543-49CD-8CAF-A2798B253BF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082336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727272"/>
                </a:solidFill>
              </a:defRPr>
            </a:lvl1pPr>
          </a:lstStyle>
          <a:p>
            <a:r>
              <a:rPr lang="en-US" smtClean="0"/>
              <a:t>Click to edit Master title style</a:t>
            </a:r>
            <a:endParaRPr lang="en-GB"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Georgia" pitchFamily="18" charset="0"/>
              </a:defRPr>
            </a:lvl1pPr>
          </a:lstStyle>
          <a:p>
            <a:pPr>
              <a:defRPr/>
            </a:pPr>
            <a:fld id="{7354786E-7FC5-4935-949B-FD147CD37976}" type="datetime1">
              <a:rPr lang="en-US"/>
              <a:pPr>
                <a:defRPr/>
              </a:pPr>
              <a:t>13-Nov-2013</a:t>
            </a:fld>
            <a:endParaRPr lang="fr-FR"/>
          </a:p>
        </p:txBody>
      </p:sp>
      <p:sp>
        <p:nvSpPr>
          <p:cNvPr id="6" name="Footer Placeholder 5"/>
          <p:cNvSpPr>
            <a:spLocks noGrp="1"/>
          </p:cNvSpPr>
          <p:nvPr>
            <p:ph type="ftr" sz="quarter" idx="11"/>
          </p:nvPr>
        </p:nvSpPr>
        <p:spPr/>
        <p:txBody>
          <a:bodyPr/>
          <a:lstStyle>
            <a:lvl1pPr>
              <a:defRPr>
                <a:latin typeface="Georgia" pitchFamily="18" charset="0"/>
              </a:defRPr>
            </a:lvl1pPr>
          </a:lstStyle>
          <a:p>
            <a:pPr>
              <a:defRPr/>
            </a:pPr>
            <a:endParaRPr lang="fr-FR"/>
          </a:p>
        </p:txBody>
      </p:sp>
      <p:sp>
        <p:nvSpPr>
          <p:cNvPr id="7" name="Slide Number Placeholder 6"/>
          <p:cNvSpPr>
            <a:spLocks noGrp="1"/>
          </p:cNvSpPr>
          <p:nvPr>
            <p:ph type="sldNum" sz="quarter" idx="12"/>
          </p:nvPr>
        </p:nvSpPr>
        <p:spPr/>
        <p:txBody>
          <a:bodyPr/>
          <a:lstStyle>
            <a:lvl1pPr>
              <a:defRPr>
                <a:latin typeface="Georgia" pitchFamily="18" charset="0"/>
              </a:defRPr>
            </a:lvl1pPr>
          </a:lstStyle>
          <a:p>
            <a:pPr>
              <a:defRPr/>
            </a:pPr>
            <a:fld id="{3804E022-1820-490C-A07B-2B4B681B2503}" type="slidenum">
              <a:rPr lang="fr-FR"/>
              <a:pPr>
                <a:defRPr/>
              </a:pPr>
              <a:t>‹#›</a:t>
            </a:fld>
            <a:endParaRPr lang="fr-FR"/>
          </a:p>
        </p:txBody>
      </p:sp>
    </p:spTree>
    <p:extLst>
      <p:ext uri="{BB962C8B-B14F-4D97-AF65-F5344CB8AC3E}">
        <p14:creationId xmlns:p14="http://schemas.microsoft.com/office/powerpoint/2010/main" val="1448738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74.xml"/><Relationship Id="rId7" Type="http://schemas.openxmlformats.org/officeDocument/2006/relationships/image" Target="../media/image11.emf"/><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75.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image" Target="../media/image11.emf"/><Relationship Id="rId5" Type="http://schemas.openxmlformats.org/officeDocument/2006/relationships/image" Target="../media/image10.pn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12.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8" Type="http://schemas.openxmlformats.org/officeDocument/2006/relationships/hyperlink" Target="http://www.google.com/imgres?imgurl=http://en.g20russia.ru/images/78101/74/781017467.png&amp;imgrefurl=http://en.g20russia.ru/docs/summit/summit_2013.html&amp;usg=__bPp5vFqs3M9gWI5-OM_Z1AhOiaE=&amp;h=428&amp;w=800&amp;sz=132&amp;hl=en&amp;start=10&amp;zoom=1&amp;tbnid=ncgyipghoTOXUM:&amp;tbnh=77&amp;tbnw=143&amp;ei=VWASUd_-H4W5hAfo8IHABA&amp;prev=/images?q=g20+logo&amp;hl=en&amp;sa=X&amp;tbm=isch&amp;itbs=1" TargetMode="External"/><Relationship Id="rId3" Type="http://schemas.openxmlformats.org/officeDocument/2006/relationships/slideLayout" Target="../slideLayouts/slideLayout36.xml"/><Relationship Id="rId7" Type="http://schemas.openxmlformats.org/officeDocument/2006/relationships/image" Target="../media/image11.emf"/><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0.png"/><Relationship Id="rId5" Type="http://schemas.openxmlformats.org/officeDocument/2006/relationships/theme" Target="../theme/theme4.xml"/><Relationship Id="rId4" Type="http://schemas.openxmlformats.org/officeDocument/2006/relationships/slideLayout" Target="../slideLayouts/slideLayout37.xml"/><Relationship Id="rId9" Type="http://schemas.openxmlformats.org/officeDocument/2006/relationships/image" Target="../media/image1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5.pn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5.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6.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62.xml"/><Relationship Id="rId7" Type="http://schemas.openxmlformats.org/officeDocument/2006/relationships/image" Target="../media/image11.emf"/><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image" Target="../media/image10.png"/><Relationship Id="rId5" Type="http://schemas.openxmlformats.org/officeDocument/2006/relationships/theme" Target="../theme/theme7.xml"/><Relationship Id="rId4" Type="http://schemas.openxmlformats.org/officeDocument/2006/relationships/slideLayout" Target="../slideLayouts/slideLayout63.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6.xml"/><Relationship Id="rId7" Type="http://schemas.openxmlformats.org/officeDocument/2006/relationships/image" Target="../media/image11.emf"/><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image" Target="../media/image10.png"/><Relationship Id="rId5" Type="http://schemas.openxmlformats.org/officeDocument/2006/relationships/theme" Target="../theme/theme8.xml"/><Relationship Id="rId4" Type="http://schemas.openxmlformats.org/officeDocument/2006/relationships/slideLayout" Target="../slideLayouts/slideLayout67.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70.xml"/><Relationship Id="rId7" Type="http://schemas.openxmlformats.org/officeDocument/2006/relationships/image" Target="../media/image11.emf"/><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image" Target="../media/image10.png"/><Relationship Id="rId5" Type="http://schemas.openxmlformats.org/officeDocument/2006/relationships/theme" Target="../theme/theme9.xml"/><Relationship Id="rId4"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0" descr="PPT_fondslide.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68313" y="-1588"/>
            <a:ext cx="8218487" cy="64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GB" smtClean="0"/>
          </a:p>
        </p:txBody>
      </p:sp>
      <p:sp>
        <p:nvSpPr>
          <p:cNvPr id="1028" name="Rectangle 3"/>
          <p:cNvSpPr>
            <a:spLocks noGrp="1" noChangeArrowheads="1"/>
          </p:cNvSpPr>
          <p:nvPr>
            <p:ph type="body" idx="1"/>
          </p:nvPr>
        </p:nvSpPr>
        <p:spPr bwMode="auto">
          <a:xfrm>
            <a:off x="468313" y="1600200"/>
            <a:ext cx="82184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39300" name="Rectangle 4"/>
          <p:cNvSpPr>
            <a:spLocks noGrp="1" noChangeArrowheads="1"/>
          </p:cNvSpPr>
          <p:nvPr>
            <p:ph type="dt" sz="half" idx="2"/>
          </p:nvPr>
        </p:nvSpPr>
        <p:spPr bwMode="auto">
          <a:xfrm>
            <a:off x="1717675" y="62372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pPr>
              <a:defRPr/>
            </a:pPr>
            <a:fld id="{7BD44F02-C6CA-4431-8E6D-95350569546C}" type="datetime1">
              <a:rPr lang="en-US"/>
              <a:pPr>
                <a:defRPr/>
              </a:pPr>
              <a:t>13-Nov-2013</a:t>
            </a:fld>
            <a:endParaRPr lang="en-US"/>
          </a:p>
        </p:txBody>
      </p:sp>
      <p:sp>
        <p:nvSpPr>
          <p:cNvPr id="439301" name="Rectangle 5"/>
          <p:cNvSpPr>
            <a:spLocks noGrp="1" noChangeArrowheads="1"/>
          </p:cNvSpPr>
          <p:nvPr>
            <p:ph type="ftr" sz="quarter" idx="3"/>
          </p:nvPr>
        </p:nvSpPr>
        <p:spPr bwMode="auto">
          <a:xfrm>
            <a:off x="4556125"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727272"/>
                </a:solidFill>
              </a:defRPr>
            </a:lvl1pPr>
          </a:lstStyle>
          <a:p>
            <a:pPr>
              <a:defRPr/>
            </a:pPr>
            <a:endParaRPr lang="en-US"/>
          </a:p>
        </p:txBody>
      </p:sp>
      <p:sp>
        <p:nvSpPr>
          <p:cNvPr id="439302" name="Rectangle 6"/>
          <p:cNvSpPr>
            <a:spLocks noGrp="1" noChangeArrowheads="1"/>
          </p:cNvSpPr>
          <p:nvPr>
            <p:ph type="sldNum" sz="quarter" idx="4"/>
          </p:nvPr>
        </p:nvSpPr>
        <p:spPr bwMode="auto">
          <a:xfrm>
            <a:off x="7596188" y="6245225"/>
            <a:ext cx="11144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pPr>
              <a:defRPr/>
            </a:pPr>
            <a:fld id="{CA178271-F349-4411-ACD0-93AD9D15F63C}" type="slidenum">
              <a:rPr lang="en-US"/>
              <a:pPr>
                <a:defRPr/>
              </a:pPr>
              <a:t>‹#›</a:t>
            </a:fld>
            <a:endParaRPr lang="en-US"/>
          </a:p>
        </p:txBody>
      </p:sp>
      <p:pic>
        <p:nvPicPr>
          <p:cNvPr id="1032" name="Picture 10" descr="OECD_10cm.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9900" y="6172200"/>
            <a:ext cx="1208088"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285" r:id="rId1"/>
    <p:sldLayoutId id="2147486286" r:id="rId2"/>
    <p:sldLayoutId id="2147486287" r:id="rId3"/>
    <p:sldLayoutId id="2147486288" r:id="rId4"/>
    <p:sldLayoutId id="2147486289" r:id="rId5"/>
    <p:sldLayoutId id="2147486290" r:id="rId6"/>
    <p:sldLayoutId id="2147486291" r:id="rId7"/>
    <p:sldLayoutId id="2147486292" r:id="rId8"/>
    <p:sldLayoutId id="2147486293" r:id="rId9"/>
    <p:sldLayoutId id="2147486294" r:id="rId10"/>
    <p:sldLayoutId id="2147486295" r:id="rId11"/>
  </p:sldLayoutIdLst>
  <p:hf hdr="0" ftr="0" dt="0"/>
  <p:txStyles>
    <p:titleStyle>
      <a:lvl1pPr algn="ctr" rtl="0" eaLnBrk="0" fontAlgn="base" hangingPunct="0">
        <a:spcBef>
          <a:spcPct val="0"/>
        </a:spcBef>
        <a:spcAft>
          <a:spcPct val="0"/>
        </a:spcAft>
        <a:defRPr sz="4000">
          <a:solidFill>
            <a:srgbClr val="727272"/>
          </a:solidFill>
          <a:latin typeface="+mj-lt"/>
          <a:ea typeface="+mj-ea"/>
          <a:cs typeface="+mj-cs"/>
        </a:defRPr>
      </a:lvl1pPr>
      <a:lvl2pPr algn="ctr" rtl="0" eaLnBrk="0" fontAlgn="base" hangingPunct="0">
        <a:spcBef>
          <a:spcPct val="0"/>
        </a:spcBef>
        <a:spcAft>
          <a:spcPct val="0"/>
        </a:spcAft>
        <a:defRPr sz="4000">
          <a:solidFill>
            <a:srgbClr val="727272"/>
          </a:solidFill>
          <a:latin typeface="Helvetica" pitchFamily="34" charset="0"/>
          <a:cs typeface="Arial" charset="0"/>
        </a:defRPr>
      </a:lvl2pPr>
      <a:lvl3pPr algn="ctr" rtl="0" eaLnBrk="0" fontAlgn="base" hangingPunct="0">
        <a:spcBef>
          <a:spcPct val="0"/>
        </a:spcBef>
        <a:spcAft>
          <a:spcPct val="0"/>
        </a:spcAft>
        <a:defRPr sz="4000">
          <a:solidFill>
            <a:srgbClr val="727272"/>
          </a:solidFill>
          <a:latin typeface="Helvetica" pitchFamily="34" charset="0"/>
          <a:cs typeface="Arial" charset="0"/>
        </a:defRPr>
      </a:lvl3pPr>
      <a:lvl4pPr algn="ctr" rtl="0" eaLnBrk="0" fontAlgn="base" hangingPunct="0">
        <a:spcBef>
          <a:spcPct val="0"/>
        </a:spcBef>
        <a:spcAft>
          <a:spcPct val="0"/>
        </a:spcAft>
        <a:defRPr sz="4000">
          <a:solidFill>
            <a:srgbClr val="727272"/>
          </a:solidFill>
          <a:latin typeface="Helvetica" pitchFamily="34" charset="0"/>
          <a:cs typeface="Arial" charset="0"/>
        </a:defRPr>
      </a:lvl4pPr>
      <a:lvl5pPr algn="ctr" rtl="0" eaLnBrk="0" fontAlgn="base" hangingPunct="0">
        <a:spcBef>
          <a:spcPct val="0"/>
        </a:spcBef>
        <a:spcAft>
          <a:spcPct val="0"/>
        </a:spcAft>
        <a:defRPr sz="4000">
          <a:solidFill>
            <a:srgbClr val="727272"/>
          </a:solidFill>
          <a:latin typeface="Helvetica" pitchFamily="34" charset="0"/>
          <a:cs typeface="Arial" charset="0"/>
        </a:defRPr>
      </a:lvl5pPr>
      <a:lvl6pPr marL="457200" algn="ctr" rtl="0" eaLnBrk="1" fontAlgn="base" hangingPunct="1">
        <a:spcBef>
          <a:spcPct val="0"/>
        </a:spcBef>
        <a:spcAft>
          <a:spcPct val="0"/>
        </a:spcAft>
        <a:defRPr sz="4400">
          <a:solidFill>
            <a:schemeClr val="bg2"/>
          </a:solidFill>
          <a:latin typeface="Helvetica" pitchFamily="34" charset="0"/>
          <a:cs typeface="Arial" charset="0"/>
        </a:defRPr>
      </a:lvl6pPr>
      <a:lvl7pPr marL="914400" algn="ctr" rtl="0" eaLnBrk="1" fontAlgn="base" hangingPunct="1">
        <a:spcBef>
          <a:spcPct val="0"/>
        </a:spcBef>
        <a:spcAft>
          <a:spcPct val="0"/>
        </a:spcAft>
        <a:defRPr sz="4400">
          <a:solidFill>
            <a:schemeClr val="bg2"/>
          </a:solidFill>
          <a:latin typeface="Helvetica" pitchFamily="34" charset="0"/>
          <a:cs typeface="Arial" charset="0"/>
        </a:defRPr>
      </a:lvl7pPr>
      <a:lvl8pPr marL="1371600" algn="ctr" rtl="0" eaLnBrk="1" fontAlgn="base" hangingPunct="1">
        <a:spcBef>
          <a:spcPct val="0"/>
        </a:spcBef>
        <a:spcAft>
          <a:spcPct val="0"/>
        </a:spcAft>
        <a:defRPr sz="4400">
          <a:solidFill>
            <a:schemeClr val="bg2"/>
          </a:solidFill>
          <a:latin typeface="Helvetica" pitchFamily="34" charset="0"/>
          <a:cs typeface="Arial" charset="0"/>
        </a:defRPr>
      </a:lvl8pPr>
      <a:lvl9pPr marL="1828800" algn="ctr" rtl="0" eaLnBrk="1" fontAlgn="base" hangingPunct="1">
        <a:spcBef>
          <a:spcPct val="0"/>
        </a:spcBef>
        <a:spcAft>
          <a:spcPct val="0"/>
        </a:spcAft>
        <a:defRPr sz="4400">
          <a:solidFill>
            <a:schemeClr val="bg2"/>
          </a:solidFill>
          <a:latin typeface="Helvetica" pitchFamily="34" charset="0"/>
          <a:cs typeface="Arial" charset="0"/>
        </a:defRPr>
      </a:lvl9pPr>
    </p:titleStyle>
    <p:bodyStyle>
      <a:lvl1pPr marL="342900" indent="-342900" algn="l" rtl="0" eaLnBrk="0" fontAlgn="base" hangingPunct="0">
        <a:spcBef>
          <a:spcPct val="20000"/>
        </a:spcBef>
        <a:spcAft>
          <a:spcPct val="0"/>
        </a:spcAft>
        <a:buChar char="•"/>
        <a:defRPr sz="3200">
          <a:solidFill>
            <a:srgbClr val="004B78"/>
          </a:solidFill>
          <a:latin typeface="+mn-lt"/>
          <a:ea typeface="+mn-ea"/>
          <a:cs typeface="+mn-cs"/>
        </a:defRPr>
      </a:lvl1pPr>
      <a:lvl2pPr marL="742950" indent="-285750" algn="l" rtl="0" eaLnBrk="0" fontAlgn="base" hangingPunct="0">
        <a:spcBef>
          <a:spcPct val="20000"/>
        </a:spcBef>
        <a:spcAft>
          <a:spcPct val="0"/>
        </a:spcAft>
        <a:buChar char="–"/>
        <a:defRPr sz="2800">
          <a:solidFill>
            <a:srgbClr val="004B78"/>
          </a:solidFill>
          <a:latin typeface="+mn-lt"/>
          <a:cs typeface="+mn-cs"/>
        </a:defRPr>
      </a:lvl2pPr>
      <a:lvl3pPr marL="1143000" indent="-228600" algn="l" rtl="0" eaLnBrk="0" fontAlgn="base" hangingPunct="0">
        <a:spcBef>
          <a:spcPct val="20000"/>
        </a:spcBef>
        <a:spcAft>
          <a:spcPct val="0"/>
        </a:spcAft>
        <a:buChar char="•"/>
        <a:defRPr sz="2400">
          <a:solidFill>
            <a:srgbClr val="004B78"/>
          </a:solidFill>
          <a:latin typeface="+mn-lt"/>
          <a:cs typeface="+mn-cs"/>
        </a:defRPr>
      </a:lvl3pPr>
      <a:lvl4pPr marL="1600200" indent="-228600" algn="l" rtl="0" eaLnBrk="0" fontAlgn="base" hangingPunct="0">
        <a:spcBef>
          <a:spcPct val="20000"/>
        </a:spcBef>
        <a:spcAft>
          <a:spcPct val="0"/>
        </a:spcAft>
        <a:buChar char="–"/>
        <a:defRPr sz="2000">
          <a:solidFill>
            <a:srgbClr val="004B78"/>
          </a:solidFill>
          <a:latin typeface="+mn-lt"/>
          <a:cs typeface="+mn-cs"/>
        </a:defRPr>
      </a:lvl4pPr>
      <a:lvl5pPr marL="2057400" indent="-228600" algn="l" rtl="0" eaLnBrk="0" fontAlgn="base" hangingPunct="0">
        <a:spcBef>
          <a:spcPct val="20000"/>
        </a:spcBef>
        <a:spcAft>
          <a:spcPct val="0"/>
        </a:spcAft>
        <a:buChar char="»"/>
        <a:defRPr sz="2000">
          <a:solidFill>
            <a:srgbClr val="004B78"/>
          </a:solidFill>
          <a:latin typeface="+mn-lt"/>
          <a:cs typeface="+mn-cs"/>
        </a:defRPr>
      </a:lvl5pPr>
      <a:lvl6pPr marL="2514600" indent="-228600" algn="l" rtl="0" eaLnBrk="1" fontAlgn="base" hangingPunct="1">
        <a:spcBef>
          <a:spcPct val="20000"/>
        </a:spcBef>
        <a:spcAft>
          <a:spcPct val="0"/>
        </a:spcAft>
        <a:buChar char="»"/>
        <a:defRPr sz="2000">
          <a:solidFill>
            <a:srgbClr val="0073CF"/>
          </a:solidFill>
          <a:latin typeface="+mn-lt"/>
          <a:cs typeface="+mn-cs"/>
        </a:defRPr>
      </a:lvl6pPr>
      <a:lvl7pPr marL="2971800" indent="-228600" algn="l" rtl="0" eaLnBrk="1" fontAlgn="base" hangingPunct="1">
        <a:spcBef>
          <a:spcPct val="20000"/>
        </a:spcBef>
        <a:spcAft>
          <a:spcPct val="0"/>
        </a:spcAft>
        <a:buChar char="»"/>
        <a:defRPr sz="2000">
          <a:solidFill>
            <a:srgbClr val="0073CF"/>
          </a:solidFill>
          <a:latin typeface="+mn-lt"/>
          <a:cs typeface="+mn-cs"/>
        </a:defRPr>
      </a:lvl7pPr>
      <a:lvl8pPr marL="3429000" indent="-228600" algn="l" rtl="0" eaLnBrk="1" fontAlgn="base" hangingPunct="1">
        <a:spcBef>
          <a:spcPct val="20000"/>
        </a:spcBef>
        <a:spcAft>
          <a:spcPct val="0"/>
        </a:spcAft>
        <a:buChar char="»"/>
        <a:defRPr sz="2000">
          <a:solidFill>
            <a:srgbClr val="0073CF"/>
          </a:solidFill>
          <a:latin typeface="+mn-lt"/>
          <a:cs typeface="+mn-cs"/>
        </a:defRPr>
      </a:lvl8pPr>
      <a:lvl9pPr marL="3886200" indent="-228600" algn="l" rtl="0" eaLnBrk="1" fontAlgn="base" hangingPunct="1">
        <a:spcBef>
          <a:spcPct val="20000"/>
        </a:spcBef>
        <a:spcAft>
          <a:spcPct val="0"/>
        </a:spcAft>
        <a:buChar char="»"/>
        <a:defRPr sz="2000">
          <a:solidFill>
            <a:srgbClr val="0073C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smtClean="0">
              <a:ln>
                <a:noFill/>
              </a:ln>
              <a:solidFill>
                <a:schemeClr val="tx1"/>
              </a:solidFill>
              <a:effectLst/>
              <a:latin typeface="Helvetica 65 Medium" pitchFamily="34" charset="0"/>
            </a:endParaRPr>
          </a:p>
        </p:txBody>
      </p:sp>
      <p:pic>
        <p:nvPicPr>
          <p:cNvPr id="24" name="Image 7"/>
          <p:cNvPicPr>
            <a:picLocks noChangeAspect="1"/>
          </p:cNvPicPr>
          <p:nvPr/>
        </p:nvPicPr>
        <p:blipFill>
          <a:blip r:embed="rId7"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fr-FR" dirty="0" smtClean="0"/>
              <a:t>Cliquez pour modifier les styles du texte du masque</a:t>
            </a:r>
            <a:endParaRPr kumimoji="0" lang="en-US" dirty="0" smtClean="0"/>
          </a:p>
          <a:p>
            <a:pPr lvl="1" eaLnBrk="1" latinLnBrk="0" hangingPunct="1"/>
            <a:r>
              <a:rPr kumimoji="0" lang="en-US" dirty="0" err="1" smtClean="0"/>
              <a:t>Deuxième</a:t>
            </a:r>
            <a:r>
              <a:rPr kumimoji="0" lang="en-US" dirty="0" smtClean="0"/>
              <a:t> </a:t>
            </a:r>
            <a:r>
              <a:rPr kumimoji="0" lang="en-US" dirty="0" err="1" smtClean="0"/>
              <a:t>niveau</a:t>
            </a:r>
            <a:endParaRPr kumimoji="0" lang="en-US" dirty="0" smtClean="0"/>
          </a:p>
          <a:p>
            <a:pPr lvl="2" eaLnBrk="1" latinLnBrk="0" hangingPunct="1"/>
            <a:r>
              <a:rPr kumimoji="0" lang="en-US" dirty="0" err="1" smtClean="0"/>
              <a:t>Troisième</a:t>
            </a:r>
            <a:r>
              <a:rPr kumimoji="0" lang="en-US" dirty="0" smtClean="0"/>
              <a:t> </a:t>
            </a:r>
            <a:r>
              <a:rPr kumimoji="0" lang="en-US" dirty="0" err="1" smtClean="0"/>
              <a:t>niveau</a:t>
            </a:r>
            <a:endParaRPr kumimoji="0" lang="en-US" dirty="0" smtClean="0"/>
          </a:p>
          <a:p>
            <a:pPr lvl="3" eaLnBrk="1" latinLnBrk="0" hangingPunct="1"/>
            <a:r>
              <a:rPr kumimoji="0" lang="en-US" dirty="0" err="1" smtClean="0"/>
              <a:t>Quatrième</a:t>
            </a:r>
            <a:r>
              <a:rPr kumimoji="0" lang="en-US" dirty="0" smtClean="0"/>
              <a:t> </a:t>
            </a:r>
            <a:r>
              <a:rPr kumimoji="0" lang="en-US" dirty="0" err="1" smtClean="0"/>
              <a:t>niveau</a:t>
            </a:r>
            <a:endParaRPr kumimoji="0" lang="en-US" dirty="0" smtClean="0"/>
          </a:p>
          <a:p>
            <a:pPr lvl="4" eaLnBrk="1" latinLnBrk="0" hangingPunct="1"/>
            <a:r>
              <a:rPr kumimoji="0" lang="en-US" dirty="0" err="1" smtClean="0"/>
              <a:t>Cinquième</a:t>
            </a:r>
            <a:r>
              <a:rPr kumimoji="0" lang="en-US" dirty="0" smtClean="0"/>
              <a:t> </a:t>
            </a:r>
            <a:r>
              <a:rPr kumimoji="0" lang="en-US" dirty="0" err="1" smtClean="0"/>
              <a:t>niveau</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fr-FR" dirty="0" smtClean="0"/>
              <a:t>Cliquez pour modifier le titre</a:t>
            </a:r>
            <a:br>
              <a:rPr lang="fr-FR" dirty="0" smtClean="0"/>
            </a:br>
            <a:r>
              <a:rPr lang="fr-FR" dirty="0" smtClean="0"/>
              <a:t>Le titre peut-être étendu sur deux lignes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pPr>
              <a:defRPr/>
            </a:pPr>
            <a:fld id="{7BD44F02-C6CA-4431-8E6D-95350569546C}" type="datetime1">
              <a:rPr lang="en-US" smtClean="0"/>
              <a:pPr>
                <a:defRPr/>
              </a:pPr>
              <a:t>13-Nov-2013</a:t>
            </a:fld>
            <a:endParaRPr lang="en-US"/>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pPr>
              <a:defRPr/>
            </a:pPr>
            <a:endParaRPr lang="en-US"/>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pPr>
              <a:defRPr/>
            </a:pPr>
            <a:fld id="{CA178271-F349-4411-ACD0-93AD9D15F63C}"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6359" r:id="rId1"/>
    <p:sldLayoutId id="2147486360" r:id="rId2"/>
    <p:sldLayoutId id="2147486361" r:id="rId3"/>
    <p:sldLayoutId id="2147486362" r:id="rId4"/>
  </p:sldLayoutIdLst>
  <p:hf hdr="0" ftr="0" dt="0"/>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eaLnBrk="0" hangingPunct="0"/>
            <a:endParaRPr lang="fr-FR" sz="2000" smtClean="0">
              <a:solidFill>
                <a:srgbClr val="727272"/>
              </a:solidFill>
              <a:latin typeface="Helvetica 65 Medium" pitchFamily="34" charset="0"/>
            </a:endParaRPr>
          </a:p>
        </p:txBody>
      </p:sp>
      <p:pic>
        <p:nvPicPr>
          <p:cNvPr id="24" name="Image 7"/>
          <p:cNvPicPr>
            <a:picLocks noChangeAspect="1"/>
          </p:cNvPicPr>
          <p:nvPr/>
        </p:nvPicPr>
        <p:blipFill>
          <a:blip r:embed="rId6"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pPr fontAlgn="auto">
              <a:spcBef>
                <a:spcPts val="0"/>
              </a:spcBef>
              <a:spcAft>
                <a:spcPts val="0"/>
              </a:spcAft>
            </a:pPr>
            <a:fld id="{A076696F-D939-42C2-8A05-981D894478BE}" type="datetime1">
              <a:rPr lang="en-GB" smtClean="0"/>
              <a:pPr fontAlgn="auto">
                <a:spcBef>
                  <a:spcPts val="0"/>
                </a:spcBef>
                <a:spcAft>
                  <a:spcPts val="0"/>
                </a:spcAft>
              </a:pPr>
              <a:t>13/11/2013</a:t>
            </a:fld>
            <a:endParaRPr lang="en-GB"/>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pPr fontAlgn="auto">
              <a:spcBef>
                <a:spcPts val="0"/>
              </a:spcBef>
              <a:spcAft>
                <a:spcPts val="0"/>
              </a:spcAft>
            </a:pPr>
            <a:endParaRPr lang="en-GB"/>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pPr fontAlgn="auto">
              <a:spcBef>
                <a:spcPts val="0"/>
              </a:spcBef>
              <a:spcAft>
                <a:spcPts val="0"/>
              </a:spcAft>
            </a:pPr>
            <a:fld id="{6E5D0388-828E-4168-A34B-FD824AA526F8}" type="slidenum">
              <a:rPr lang="en-GB" smtClean="0">
                <a:solidFill>
                  <a:prstClr val="white"/>
                </a:solidFill>
              </a:rPr>
              <a:pPr fontAlgn="auto">
                <a:spcBef>
                  <a:spcPts val="0"/>
                </a:spcBef>
                <a:spcAft>
                  <a:spcPts val="0"/>
                </a:spcAft>
              </a:pPr>
              <a:t>‹#›</a:t>
            </a:fld>
            <a:endParaRPr lang="en-GB">
              <a:solidFill>
                <a:prstClr val="white"/>
              </a:solidFill>
            </a:endParaRPr>
          </a:p>
        </p:txBody>
      </p:sp>
    </p:spTree>
    <p:extLst>
      <p:ext uri="{BB962C8B-B14F-4D97-AF65-F5344CB8AC3E}">
        <p14:creationId xmlns:p14="http://schemas.microsoft.com/office/powerpoint/2010/main" val="385838601"/>
      </p:ext>
    </p:extLst>
  </p:cSld>
  <p:clrMap bg1="lt1" tx1="dk1" bg2="lt2" tx2="dk2" accent1="accent1" accent2="accent2" accent3="accent3" accent4="accent4" accent5="accent5" accent6="accent6" hlink="hlink" folHlink="folHlink"/>
  <p:sldLayoutIdLst>
    <p:sldLayoutId id="2147486365" r:id="rId1"/>
    <p:sldLayoutId id="2147486366" r:id="rId2"/>
    <p:sldLayoutId id="2147486367" r:id="rId3"/>
  </p:sldLayoutIdLst>
  <p:hf hdr="0" ftr="0" dt="0"/>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EDC6A967-38FF-4E69-95DC-F158E5FB0582}" type="datetimeFigureOut">
              <a:rPr lang="en-GB" smtClean="0">
                <a:solidFill>
                  <a:prstClr val="black">
                    <a:tint val="75000"/>
                  </a:prstClr>
                </a:solidFill>
                <a:latin typeface="Calibri"/>
              </a:rPr>
              <a:pPr fontAlgn="auto">
                <a:spcBef>
                  <a:spcPts val="0"/>
                </a:spcBef>
                <a:spcAft>
                  <a:spcPts val="0"/>
                </a:spcAft>
              </a:pPr>
              <a:t>13/11/2013</a:t>
            </a:fld>
            <a:endParaRPr lang="en-GB">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GB">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6F344435-B543-49CD-8CAF-A2798B253BF7}" type="slidenum">
              <a:rPr lang="en-GB" smtClean="0">
                <a:solidFill>
                  <a:prstClr val="black">
                    <a:tint val="75000"/>
                  </a:prstClr>
                </a:solidFill>
                <a:latin typeface="Calibri"/>
              </a:rPr>
              <a:pPr fontAlgn="auto">
                <a:spcBef>
                  <a:spcPts val="0"/>
                </a:spcBef>
                <a:spcAft>
                  <a:spcPts val="0"/>
                </a:spcAft>
              </a:pPr>
              <a:t>‹#›</a:t>
            </a:fld>
            <a:endParaRPr lang="en-GB">
              <a:solidFill>
                <a:prstClr val="black">
                  <a:tint val="75000"/>
                </a:prstClr>
              </a:solidFill>
              <a:latin typeface="Calibri"/>
            </a:endParaRPr>
          </a:p>
        </p:txBody>
      </p:sp>
    </p:spTree>
    <p:extLst>
      <p:ext uri="{BB962C8B-B14F-4D97-AF65-F5344CB8AC3E}">
        <p14:creationId xmlns:p14="http://schemas.microsoft.com/office/powerpoint/2010/main" val="1896310520"/>
      </p:ext>
    </p:extLst>
  </p:cSld>
  <p:clrMap bg1="lt1" tx1="dk1" bg2="lt2" tx2="dk2" accent1="accent1" accent2="accent2" accent3="accent3" accent4="accent4" accent5="accent5" accent6="accent6" hlink="hlink" folHlink="folHlink"/>
  <p:sldLayoutIdLst>
    <p:sldLayoutId id="2147486369" r:id="rId1"/>
    <p:sldLayoutId id="2147486370" r:id="rId2"/>
    <p:sldLayoutId id="2147486371" r:id="rId3"/>
    <p:sldLayoutId id="2147486372" r:id="rId4"/>
    <p:sldLayoutId id="2147486373" r:id="rId5"/>
    <p:sldLayoutId id="2147486374" r:id="rId6"/>
    <p:sldLayoutId id="2147486375" r:id="rId7"/>
    <p:sldLayoutId id="2147486376" r:id="rId8"/>
    <p:sldLayoutId id="2147486377" r:id="rId9"/>
    <p:sldLayoutId id="2147486378" r:id="rId10"/>
    <p:sldLayoutId id="21474863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10" descr="PPT_fondslide.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468313" y="-1588"/>
            <a:ext cx="8218487" cy="64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GB" smtClean="0"/>
          </a:p>
        </p:txBody>
      </p:sp>
      <p:sp>
        <p:nvSpPr>
          <p:cNvPr id="2052" name="Rectangle 3"/>
          <p:cNvSpPr>
            <a:spLocks noGrp="1" noChangeArrowheads="1"/>
          </p:cNvSpPr>
          <p:nvPr>
            <p:ph type="body" idx="1"/>
          </p:nvPr>
        </p:nvSpPr>
        <p:spPr bwMode="auto">
          <a:xfrm>
            <a:off x="468313" y="1600200"/>
            <a:ext cx="82184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39300" name="Rectangle 4"/>
          <p:cNvSpPr>
            <a:spLocks noGrp="1" noChangeArrowheads="1"/>
          </p:cNvSpPr>
          <p:nvPr>
            <p:ph type="dt" sz="half" idx="2"/>
          </p:nvPr>
        </p:nvSpPr>
        <p:spPr bwMode="auto">
          <a:xfrm>
            <a:off x="1717675" y="62372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pPr>
              <a:defRPr/>
            </a:pPr>
            <a:fld id="{28BFEFC1-2DFF-403F-A229-CBD6765008E9}" type="datetime1">
              <a:rPr lang="en-US"/>
              <a:pPr>
                <a:defRPr/>
              </a:pPr>
              <a:t>13-Nov-2013</a:t>
            </a:fld>
            <a:endParaRPr lang="en-US"/>
          </a:p>
        </p:txBody>
      </p:sp>
      <p:sp>
        <p:nvSpPr>
          <p:cNvPr id="439301" name="Rectangle 5"/>
          <p:cNvSpPr>
            <a:spLocks noGrp="1" noChangeArrowheads="1"/>
          </p:cNvSpPr>
          <p:nvPr>
            <p:ph type="ftr" sz="quarter" idx="3"/>
          </p:nvPr>
        </p:nvSpPr>
        <p:spPr bwMode="auto">
          <a:xfrm>
            <a:off x="4556125"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727272"/>
                </a:solidFill>
              </a:defRPr>
            </a:lvl1pPr>
          </a:lstStyle>
          <a:p>
            <a:pPr>
              <a:defRPr/>
            </a:pPr>
            <a:endParaRPr lang="en-US"/>
          </a:p>
        </p:txBody>
      </p:sp>
      <p:sp>
        <p:nvSpPr>
          <p:cNvPr id="439302" name="Rectangle 6"/>
          <p:cNvSpPr>
            <a:spLocks noGrp="1" noChangeArrowheads="1"/>
          </p:cNvSpPr>
          <p:nvPr>
            <p:ph type="sldNum" sz="quarter" idx="4"/>
          </p:nvPr>
        </p:nvSpPr>
        <p:spPr bwMode="auto">
          <a:xfrm>
            <a:off x="7596188" y="6245225"/>
            <a:ext cx="11144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pPr>
              <a:defRPr/>
            </a:pPr>
            <a:fld id="{F160D682-C275-47F6-8860-B80089B39BD8}" type="slidenum">
              <a:rPr lang="en-US"/>
              <a:pPr>
                <a:defRPr/>
              </a:pPr>
              <a:t>‹#›</a:t>
            </a:fld>
            <a:endParaRPr lang="en-US"/>
          </a:p>
        </p:txBody>
      </p:sp>
      <p:pic>
        <p:nvPicPr>
          <p:cNvPr id="2056" name="Picture 10" descr="OECD_10cm.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9900" y="6172200"/>
            <a:ext cx="1208088"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296" r:id="rId1"/>
    <p:sldLayoutId id="2147486297" r:id="rId2"/>
    <p:sldLayoutId id="2147486298" r:id="rId3"/>
    <p:sldLayoutId id="2147486299" r:id="rId4"/>
    <p:sldLayoutId id="2147486300" r:id="rId5"/>
    <p:sldLayoutId id="2147486301" r:id="rId6"/>
    <p:sldLayoutId id="2147486302" r:id="rId7"/>
    <p:sldLayoutId id="2147486303" r:id="rId8"/>
    <p:sldLayoutId id="2147486304" r:id="rId9"/>
    <p:sldLayoutId id="2147486305" r:id="rId10"/>
    <p:sldLayoutId id="2147486306" r:id="rId11"/>
  </p:sldLayoutIdLst>
  <p:hf hdr="0" ftr="0" dt="0"/>
  <p:txStyles>
    <p:titleStyle>
      <a:lvl1pPr algn="ctr" rtl="0" eaLnBrk="0" fontAlgn="base" hangingPunct="0">
        <a:spcBef>
          <a:spcPct val="0"/>
        </a:spcBef>
        <a:spcAft>
          <a:spcPct val="0"/>
        </a:spcAft>
        <a:defRPr sz="4000">
          <a:solidFill>
            <a:srgbClr val="727272"/>
          </a:solidFill>
          <a:latin typeface="+mj-lt"/>
          <a:ea typeface="+mj-ea"/>
          <a:cs typeface="+mj-cs"/>
        </a:defRPr>
      </a:lvl1pPr>
      <a:lvl2pPr algn="ctr" rtl="0" eaLnBrk="0" fontAlgn="base" hangingPunct="0">
        <a:spcBef>
          <a:spcPct val="0"/>
        </a:spcBef>
        <a:spcAft>
          <a:spcPct val="0"/>
        </a:spcAft>
        <a:defRPr sz="4000">
          <a:solidFill>
            <a:srgbClr val="727272"/>
          </a:solidFill>
          <a:latin typeface="Helvetica" pitchFamily="34" charset="0"/>
          <a:cs typeface="Arial" charset="0"/>
        </a:defRPr>
      </a:lvl2pPr>
      <a:lvl3pPr algn="ctr" rtl="0" eaLnBrk="0" fontAlgn="base" hangingPunct="0">
        <a:spcBef>
          <a:spcPct val="0"/>
        </a:spcBef>
        <a:spcAft>
          <a:spcPct val="0"/>
        </a:spcAft>
        <a:defRPr sz="4000">
          <a:solidFill>
            <a:srgbClr val="727272"/>
          </a:solidFill>
          <a:latin typeface="Helvetica" pitchFamily="34" charset="0"/>
          <a:cs typeface="Arial" charset="0"/>
        </a:defRPr>
      </a:lvl3pPr>
      <a:lvl4pPr algn="ctr" rtl="0" eaLnBrk="0" fontAlgn="base" hangingPunct="0">
        <a:spcBef>
          <a:spcPct val="0"/>
        </a:spcBef>
        <a:spcAft>
          <a:spcPct val="0"/>
        </a:spcAft>
        <a:defRPr sz="4000">
          <a:solidFill>
            <a:srgbClr val="727272"/>
          </a:solidFill>
          <a:latin typeface="Helvetica" pitchFamily="34" charset="0"/>
          <a:cs typeface="Arial" charset="0"/>
        </a:defRPr>
      </a:lvl4pPr>
      <a:lvl5pPr algn="ctr" rtl="0" eaLnBrk="0" fontAlgn="base" hangingPunct="0">
        <a:spcBef>
          <a:spcPct val="0"/>
        </a:spcBef>
        <a:spcAft>
          <a:spcPct val="0"/>
        </a:spcAft>
        <a:defRPr sz="4000">
          <a:solidFill>
            <a:srgbClr val="727272"/>
          </a:solidFill>
          <a:latin typeface="Helvetica" pitchFamily="34" charset="0"/>
          <a:cs typeface="Arial" charset="0"/>
        </a:defRPr>
      </a:lvl5pPr>
      <a:lvl6pPr marL="457200" algn="ctr" rtl="0" eaLnBrk="1" fontAlgn="base" hangingPunct="1">
        <a:spcBef>
          <a:spcPct val="0"/>
        </a:spcBef>
        <a:spcAft>
          <a:spcPct val="0"/>
        </a:spcAft>
        <a:defRPr sz="4400">
          <a:solidFill>
            <a:schemeClr val="bg2"/>
          </a:solidFill>
          <a:latin typeface="Helvetica" pitchFamily="34" charset="0"/>
          <a:cs typeface="Arial" charset="0"/>
        </a:defRPr>
      </a:lvl6pPr>
      <a:lvl7pPr marL="914400" algn="ctr" rtl="0" eaLnBrk="1" fontAlgn="base" hangingPunct="1">
        <a:spcBef>
          <a:spcPct val="0"/>
        </a:spcBef>
        <a:spcAft>
          <a:spcPct val="0"/>
        </a:spcAft>
        <a:defRPr sz="4400">
          <a:solidFill>
            <a:schemeClr val="bg2"/>
          </a:solidFill>
          <a:latin typeface="Helvetica" pitchFamily="34" charset="0"/>
          <a:cs typeface="Arial" charset="0"/>
        </a:defRPr>
      </a:lvl7pPr>
      <a:lvl8pPr marL="1371600" algn="ctr" rtl="0" eaLnBrk="1" fontAlgn="base" hangingPunct="1">
        <a:spcBef>
          <a:spcPct val="0"/>
        </a:spcBef>
        <a:spcAft>
          <a:spcPct val="0"/>
        </a:spcAft>
        <a:defRPr sz="4400">
          <a:solidFill>
            <a:schemeClr val="bg2"/>
          </a:solidFill>
          <a:latin typeface="Helvetica" pitchFamily="34" charset="0"/>
          <a:cs typeface="Arial" charset="0"/>
        </a:defRPr>
      </a:lvl8pPr>
      <a:lvl9pPr marL="1828800" algn="ctr" rtl="0" eaLnBrk="1" fontAlgn="base" hangingPunct="1">
        <a:spcBef>
          <a:spcPct val="0"/>
        </a:spcBef>
        <a:spcAft>
          <a:spcPct val="0"/>
        </a:spcAft>
        <a:defRPr sz="4400">
          <a:solidFill>
            <a:schemeClr val="bg2"/>
          </a:solidFill>
          <a:latin typeface="Helvetica" pitchFamily="34" charset="0"/>
          <a:cs typeface="Arial" charset="0"/>
        </a:defRPr>
      </a:lvl9pPr>
    </p:titleStyle>
    <p:bodyStyle>
      <a:lvl1pPr marL="342900" indent="-342900" algn="l" rtl="0" eaLnBrk="0" fontAlgn="base" hangingPunct="0">
        <a:spcBef>
          <a:spcPct val="20000"/>
        </a:spcBef>
        <a:spcAft>
          <a:spcPct val="0"/>
        </a:spcAft>
        <a:buChar char="•"/>
        <a:defRPr sz="3200">
          <a:solidFill>
            <a:srgbClr val="004B78"/>
          </a:solidFill>
          <a:latin typeface="+mn-lt"/>
          <a:ea typeface="+mn-ea"/>
          <a:cs typeface="+mn-cs"/>
        </a:defRPr>
      </a:lvl1pPr>
      <a:lvl2pPr marL="742950" indent="-285750" algn="l" rtl="0" eaLnBrk="0" fontAlgn="base" hangingPunct="0">
        <a:spcBef>
          <a:spcPct val="20000"/>
        </a:spcBef>
        <a:spcAft>
          <a:spcPct val="0"/>
        </a:spcAft>
        <a:buChar char="–"/>
        <a:defRPr sz="2800">
          <a:solidFill>
            <a:srgbClr val="004B78"/>
          </a:solidFill>
          <a:latin typeface="+mn-lt"/>
          <a:cs typeface="+mn-cs"/>
        </a:defRPr>
      </a:lvl2pPr>
      <a:lvl3pPr marL="1143000" indent="-228600" algn="l" rtl="0" eaLnBrk="0" fontAlgn="base" hangingPunct="0">
        <a:spcBef>
          <a:spcPct val="20000"/>
        </a:spcBef>
        <a:spcAft>
          <a:spcPct val="0"/>
        </a:spcAft>
        <a:buChar char="•"/>
        <a:defRPr sz="2400">
          <a:solidFill>
            <a:srgbClr val="004B78"/>
          </a:solidFill>
          <a:latin typeface="+mn-lt"/>
          <a:cs typeface="+mn-cs"/>
        </a:defRPr>
      </a:lvl3pPr>
      <a:lvl4pPr marL="1600200" indent="-228600" algn="l" rtl="0" eaLnBrk="0" fontAlgn="base" hangingPunct="0">
        <a:spcBef>
          <a:spcPct val="20000"/>
        </a:spcBef>
        <a:spcAft>
          <a:spcPct val="0"/>
        </a:spcAft>
        <a:buChar char="–"/>
        <a:defRPr sz="2000">
          <a:solidFill>
            <a:srgbClr val="004B78"/>
          </a:solidFill>
          <a:latin typeface="+mn-lt"/>
          <a:cs typeface="+mn-cs"/>
        </a:defRPr>
      </a:lvl4pPr>
      <a:lvl5pPr marL="2057400" indent="-228600" algn="l" rtl="0" eaLnBrk="0" fontAlgn="base" hangingPunct="0">
        <a:spcBef>
          <a:spcPct val="20000"/>
        </a:spcBef>
        <a:spcAft>
          <a:spcPct val="0"/>
        </a:spcAft>
        <a:buChar char="»"/>
        <a:defRPr sz="2000">
          <a:solidFill>
            <a:srgbClr val="004B78"/>
          </a:solidFill>
          <a:latin typeface="+mn-lt"/>
          <a:cs typeface="+mn-cs"/>
        </a:defRPr>
      </a:lvl5pPr>
      <a:lvl6pPr marL="2514600" indent="-228600" algn="l" rtl="0" eaLnBrk="1" fontAlgn="base" hangingPunct="1">
        <a:spcBef>
          <a:spcPct val="20000"/>
        </a:spcBef>
        <a:spcAft>
          <a:spcPct val="0"/>
        </a:spcAft>
        <a:buChar char="»"/>
        <a:defRPr sz="2000">
          <a:solidFill>
            <a:srgbClr val="0073CF"/>
          </a:solidFill>
          <a:latin typeface="+mn-lt"/>
          <a:cs typeface="+mn-cs"/>
        </a:defRPr>
      </a:lvl6pPr>
      <a:lvl7pPr marL="2971800" indent="-228600" algn="l" rtl="0" eaLnBrk="1" fontAlgn="base" hangingPunct="1">
        <a:spcBef>
          <a:spcPct val="20000"/>
        </a:spcBef>
        <a:spcAft>
          <a:spcPct val="0"/>
        </a:spcAft>
        <a:buChar char="»"/>
        <a:defRPr sz="2000">
          <a:solidFill>
            <a:srgbClr val="0073CF"/>
          </a:solidFill>
          <a:latin typeface="+mn-lt"/>
          <a:cs typeface="+mn-cs"/>
        </a:defRPr>
      </a:lvl7pPr>
      <a:lvl8pPr marL="3429000" indent="-228600" algn="l" rtl="0" eaLnBrk="1" fontAlgn="base" hangingPunct="1">
        <a:spcBef>
          <a:spcPct val="20000"/>
        </a:spcBef>
        <a:spcAft>
          <a:spcPct val="0"/>
        </a:spcAft>
        <a:buChar char="»"/>
        <a:defRPr sz="2000">
          <a:solidFill>
            <a:srgbClr val="0073CF"/>
          </a:solidFill>
          <a:latin typeface="+mn-lt"/>
          <a:cs typeface="+mn-cs"/>
        </a:defRPr>
      </a:lvl8pPr>
      <a:lvl9pPr marL="3886200" indent="-228600" algn="l" rtl="0" eaLnBrk="1" fontAlgn="base" hangingPunct="1">
        <a:spcBef>
          <a:spcPct val="20000"/>
        </a:spcBef>
        <a:spcAft>
          <a:spcPct val="0"/>
        </a:spcAft>
        <a:buChar char="»"/>
        <a:defRPr sz="2000">
          <a:solidFill>
            <a:srgbClr val="0073C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10" descr="PPT_fondslide.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Grp="1" noChangeArrowheads="1"/>
          </p:cNvSpPr>
          <p:nvPr>
            <p:ph type="title"/>
          </p:nvPr>
        </p:nvSpPr>
        <p:spPr bwMode="auto">
          <a:xfrm>
            <a:off x="468313" y="-1588"/>
            <a:ext cx="8218487" cy="64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GB" smtClean="0"/>
          </a:p>
        </p:txBody>
      </p:sp>
      <p:sp>
        <p:nvSpPr>
          <p:cNvPr id="3076" name="Rectangle 3"/>
          <p:cNvSpPr>
            <a:spLocks noGrp="1" noChangeArrowheads="1"/>
          </p:cNvSpPr>
          <p:nvPr>
            <p:ph type="body" idx="1"/>
          </p:nvPr>
        </p:nvSpPr>
        <p:spPr bwMode="auto">
          <a:xfrm>
            <a:off x="468313" y="1600200"/>
            <a:ext cx="82184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39300" name="Rectangle 4"/>
          <p:cNvSpPr>
            <a:spLocks noGrp="1" noChangeArrowheads="1"/>
          </p:cNvSpPr>
          <p:nvPr>
            <p:ph type="dt" sz="half" idx="2"/>
          </p:nvPr>
        </p:nvSpPr>
        <p:spPr bwMode="auto">
          <a:xfrm>
            <a:off x="1717675" y="62372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pPr>
              <a:defRPr/>
            </a:pPr>
            <a:fld id="{850B6DF8-0813-4D09-B5B6-80B0E3A58243}" type="datetime1">
              <a:rPr lang="en-US"/>
              <a:pPr>
                <a:defRPr/>
              </a:pPr>
              <a:t>13-Nov-2013</a:t>
            </a:fld>
            <a:endParaRPr lang="en-US"/>
          </a:p>
        </p:txBody>
      </p:sp>
      <p:sp>
        <p:nvSpPr>
          <p:cNvPr id="439301" name="Rectangle 5"/>
          <p:cNvSpPr>
            <a:spLocks noGrp="1" noChangeArrowheads="1"/>
          </p:cNvSpPr>
          <p:nvPr>
            <p:ph type="ftr" sz="quarter" idx="3"/>
          </p:nvPr>
        </p:nvSpPr>
        <p:spPr bwMode="auto">
          <a:xfrm>
            <a:off x="4556125"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727272"/>
                </a:solidFill>
              </a:defRPr>
            </a:lvl1pPr>
          </a:lstStyle>
          <a:p>
            <a:pPr>
              <a:defRPr/>
            </a:pPr>
            <a:endParaRPr lang="en-US"/>
          </a:p>
        </p:txBody>
      </p:sp>
      <p:sp>
        <p:nvSpPr>
          <p:cNvPr id="439302" name="Rectangle 6"/>
          <p:cNvSpPr>
            <a:spLocks noGrp="1" noChangeArrowheads="1"/>
          </p:cNvSpPr>
          <p:nvPr>
            <p:ph type="sldNum" sz="quarter" idx="4"/>
          </p:nvPr>
        </p:nvSpPr>
        <p:spPr bwMode="auto">
          <a:xfrm>
            <a:off x="7596188" y="6245225"/>
            <a:ext cx="11144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pPr>
              <a:defRPr/>
            </a:pPr>
            <a:fld id="{75ABE947-9C8C-483D-A832-19BAB8DB39F1}" type="slidenum">
              <a:rPr lang="en-US"/>
              <a:pPr>
                <a:defRPr/>
              </a:pPr>
              <a:t>‹#›</a:t>
            </a:fld>
            <a:endParaRPr lang="en-US"/>
          </a:p>
        </p:txBody>
      </p:sp>
      <p:pic>
        <p:nvPicPr>
          <p:cNvPr id="3080" name="Picture 11" descr="OECD_10cm.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8313" y="6172200"/>
            <a:ext cx="582612"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307" r:id="rId1"/>
    <p:sldLayoutId id="2147486308" r:id="rId2"/>
    <p:sldLayoutId id="2147486309" r:id="rId3"/>
    <p:sldLayoutId id="2147486310" r:id="rId4"/>
    <p:sldLayoutId id="2147486311" r:id="rId5"/>
    <p:sldLayoutId id="2147486312" r:id="rId6"/>
    <p:sldLayoutId id="2147486313" r:id="rId7"/>
    <p:sldLayoutId id="2147486314" r:id="rId8"/>
    <p:sldLayoutId id="2147486315" r:id="rId9"/>
    <p:sldLayoutId id="2147486316" r:id="rId10"/>
    <p:sldLayoutId id="2147486317" r:id="rId11"/>
  </p:sldLayoutIdLst>
  <p:hf hdr="0" ftr="0" dt="0"/>
  <p:txStyles>
    <p:titleStyle>
      <a:lvl1pPr algn="ctr" rtl="0" eaLnBrk="0" fontAlgn="base" hangingPunct="0">
        <a:spcBef>
          <a:spcPct val="0"/>
        </a:spcBef>
        <a:spcAft>
          <a:spcPct val="0"/>
        </a:spcAft>
        <a:defRPr sz="4000">
          <a:solidFill>
            <a:srgbClr val="727272"/>
          </a:solidFill>
          <a:latin typeface="+mj-lt"/>
          <a:ea typeface="+mj-ea"/>
          <a:cs typeface="+mj-cs"/>
        </a:defRPr>
      </a:lvl1pPr>
      <a:lvl2pPr algn="ctr" rtl="0" eaLnBrk="0" fontAlgn="base" hangingPunct="0">
        <a:spcBef>
          <a:spcPct val="0"/>
        </a:spcBef>
        <a:spcAft>
          <a:spcPct val="0"/>
        </a:spcAft>
        <a:defRPr sz="4000">
          <a:solidFill>
            <a:srgbClr val="727272"/>
          </a:solidFill>
          <a:latin typeface="Helvetica" pitchFamily="34" charset="0"/>
          <a:cs typeface="Arial" charset="0"/>
        </a:defRPr>
      </a:lvl2pPr>
      <a:lvl3pPr algn="ctr" rtl="0" eaLnBrk="0" fontAlgn="base" hangingPunct="0">
        <a:spcBef>
          <a:spcPct val="0"/>
        </a:spcBef>
        <a:spcAft>
          <a:spcPct val="0"/>
        </a:spcAft>
        <a:defRPr sz="4000">
          <a:solidFill>
            <a:srgbClr val="727272"/>
          </a:solidFill>
          <a:latin typeface="Helvetica" pitchFamily="34" charset="0"/>
          <a:cs typeface="Arial" charset="0"/>
        </a:defRPr>
      </a:lvl3pPr>
      <a:lvl4pPr algn="ctr" rtl="0" eaLnBrk="0" fontAlgn="base" hangingPunct="0">
        <a:spcBef>
          <a:spcPct val="0"/>
        </a:spcBef>
        <a:spcAft>
          <a:spcPct val="0"/>
        </a:spcAft>
        <a:defRPr sz="4000">
          <a:solidFill>
            <a:srgbClr val="727272"/>
          </a:solidFill>
          <a:latin typeface="Helvetica" pitchFamily="34" charset="0"/>
          <a:cs typeface="Arial" charset="0"/>
        </a:defRPr>
      </a:lvl4pPr>
      <a:lvl5pPr algn="ctr" rtl="0" eaLnBrk="0" fontAlgn="base" hangingPunct="0">
        <a:spcBef>
          <a:spcPct val="0"/>
        </a:spcBef>
        <a:spcAft>
          <a:spcPct val="0"/>
        </a:spcAft>
        <a:defRPr sz="4000">
          <a:solidFill>
            <a:srgbClr val="727272"/>
          </a:solidFill>
          <a:latin typeface="Helvetica" pitchFamily="34" charset="0"/>
          <a:cs typeface="Arial" charset="0"/>
        </a:defRPr>
      </a:lvl5pPr>
      <a:lvl6pPr marL="457200" algn="ctr" rtl="0" eaLnBrk="1" fontAlgn="base" hangingPunct="1">
        <a:spcBef>
          <a:spcPct val="0"/>
        </a:spcBef>
        <a:spcAft>
          <a:spcPct val="0"/>
        </a:spcAft>
        <a:defRPr sz="4400">
          <a:solidFill>
            <a:schemeClr val="bg2"/>
          </a:solidFill>
          <a:latin typeface="Helvetica" pitchFamily="34" charset="0"/>
          <a:cs typeface="Arial" charset="0"/>
        </a:defRPr>
      </a:lvl6pPr>
      <a:lvl7pPr marL="914400" algn="ctr" rtl="0" eaLnBrk="1" fontAlgn="base" hangingPunct="1">
        <a:spcBef>
          <a:spcPct val="0"/>
        </a:spcBef>
        <a:spcAft>
          <a:spcPct val="0"/>
        </a:spcAft>
        <a:defRPr sz="4400">
          <a:solidFill>
            <a:schemeClr val="bg2"/>
          </a:solidFill>
          <a:latin typeface="Helvetica" pitchFamily="34" charset="0"/>
          <a:cs typeface="Arial" charset="0"/>
        </a:defRPr>
      </a:lvl7pPr>
      <a:lvl8pPr marL="1371600" algn="ctr" rtl="0" eaLnBrk="1" fontAlgn="base" hangingPunct="1">
        <a:spcBef>
          <a:spcPct val="0"/>
        </a:spcBef>
        <a:spcAft>
          <a:spcPct val="0"/>
        </a:spcAft>
        <a:defRPr sz="4400">
          <a:solidFill>
            <a:schemeClr val="bg2"/>
          </a:solidFill>
          <a:latin typeface="Helvetica" pitchFamily="34" charset="0"/>
          <a:cs typeface="Arial" charset="0"/>
        </a:defRPr>
      </a:lvl8pPr>
      <a:lvl9pPr marL="1828800" algn="ctr" rtl="0" eaLnBrk="1" fontAlgn="base" hangingPunct="1">
        <a:spcBef>
          <a:spcPct val="0"/>
        </a:spcBef>
        <a:spcAft>
          <a:spcPct val="0"/>
        </a:spcAft>
        <a:defRPr sz="4400">
          <a:solidFill>
            <a:schemeClr val="bg2"/>
          </a:solidFill>
          <a:latin typeface="Helvetica" pitchFamily="34" charset="0"/>
          <a:cs typeface="Arial" charset="0"/>
        </a:defRPr>
      </a:lvl9pPr>
    </p:titleStyle>
    <p:bodyStyle>
      <a:lvl1pPr marL="342900" indent="-342900" algn="l" rtl="0" eaLnBrk="0" fontAlgn="base" hangingPunct="0">
        <a:spcBef>
          <a:spcPct val="20000"/>
        </a:spcBef>
        <a:spcAft>
          <a:spcPct val="0"/>
        </a:spcAft>
        <a:buChar char="•"/>
        <a:defRPr sz="3200">
          <a:solidFill>
            <a:srgbClr val="004B78"/>
          </a:solidFill>
          <a:latin typeface="+mn-lt"/>
          <a:ea typeface="+mn-ea"/>
          <a:cs typeface="+mn-cs"/>
        </a:defRPr>
      </a:lvl1pPr>
      <a:lvl2pPr marL="742950" indent="-285750" algn="l" rtl="0" eaLnBrk="0" fontAlgn="base" hangingPunct="0">
        <a:spcBef>
          <a:spcPct val="20000"/>
        </a:spcBef>
        <a:spcAft>
          <a:spcPct val="0"/>
        </a:spcAft>
        <a:buChar char="–"/>
        <a:defRPr sz="2800">
          <a:solidFill>
            <a:srgbClr val="004B78"/>
          </a:solidFill>
          <a:latin typeface="+mn-lt"/>
          <a:cs typeface="+mn-cs"/>
        </a:defRPr>
      </a:lvl2pPr>
      <a:lvl3pPr marL="1143000" indent="-228600" algn="l" rtl="0" eaLnBrk="0" fontAlgn="base" hangingPunct="0">
        <a:spcBef>
          <a:spcPct val="20000"/>
        </a:spcBef>
        <a:spcAft>
          <a:spcPct val="0"/>
        </a:spcAft>
        <a:buChar char="•"/>
        <a:defRPr sz="2400">
          <a:solidFill>
            <a:srgbClr val="004B78"/>
          </a:solidFill>
          <a:latin typeface="+mn-lt"/>
          <a:cs typeface="+mn-cs"/>
        </a:defRPr>
      </a:lvl3pPr>
      <a:lvl4pPr marL="1600200" indent="-228600" algn="l" rtl="0" eaLnBrk="0" fontAlgn="base" hangingPunct="0">
        <a:spcBef>
          <a:spcPct val="20000"/>
        </a:spcBef>
        <a:spcAft>
          <a:spcPct val="0"/>
        </a:spcAft>
        <a:buChar char="–"/>
        <a:defRPr sz="2000">
          <a:solidFill>
            <a:srgbClr val="004B78"/>
          </a:solidFill>
          <a:latin typeface="+mn-lt"/>
          <a:cs typeface="+mn-cs"/>
        </a:defRPr>
      </a:lvl4pPr>
      <a:lvl5pPr marL="2057400" indent="-228600" algn="l" rtl="0" eaLnBrk="0" fontAlgn="base" hangingPunct="0">
        <a:spcBef>
          <a:spcPct val="20000"/>
        </a:spcBef>
        <a:spcAft>
          <a:spcPct val="0"/>
        </a:spcAft>
        <a:buChar char="»"/>
        <a:defRPr sz="2000">
          <a:solidFill>
            <a:srgbClr val="004B78"/>
          </a:solidFill>
          <a:latin typeface="+mn-lt"/>
          <a:cs typeface="+mn-cs"/>
        </a:defRPr>
      </a:lvl5pPr>
      <a:lvl6pPr marL="2514600" indent="-228600" algn="l" rtl="0" eaLnBrk="1" fontAlgn="base" hangingPunct="1">
        <a:spcBef>
          <a:spcPct val="20000"/>
        </a:spcBef>
        <a:spcAft>
          <a:spcPct val="0"/>
        </a:spcAft>
        <a:buChar char="»"/>
        <a:defRPr sz="2000">
          <a:solidFill>
            <a:srgbClr val="0073CF"/>
          </a:solidFill>
          <a:latin typeface="+mn-lt"/>
          <a:cs typeface="+mn-cs"/>
        </a:defRPr>
      </a:lvl6pPr>
      <a:lvl7pPr marL="2971800" indent="-228600" algn="l" rtl="0" eaLnBrk="1" fontAlgn="base" hangingPunct="1">
        <a:spcBef>
          <a:spcPct val="20000"/>
        </a:spcBef>
        <a:spcAft>
          <a:spcPct val="0"/>
        </a:spcAft>
        <a:buChar char="»"/>
        <a:defRPr sz="2000">
          <a:solidFill>
            <a:srgbClr val="0073CF"/>
          </a:solidFill>
          <a:latin typeface="+mn-lt"/>
          <a:cs typeface="+mn-cs"/>
        </a:defRPr>
      </a:lvl7pPr>
      <a:lvl8pPr marL="3429000" indent="-228600" algn="l" rtl="0" eaLnBrk="1" fontAlgn="base" hangingPunct="1">
        <a:spcBef>
          <a:spcPct val="20000"/>
        </a:spcBef>
        <a:spcAft>
          <a:spcPct val="0"/>
        </a:spcAft>
        <a:buChar char="»"/>
        <a:defRPr sz="2000">
          <a:solidFill>
            <a:srgbClr val="0073CF"/>
          </a:solidFill>
          <a:latin typeface="+mn-lt"/>
          <a:cs typeface="+mn-cs"/>
        </a:defRPr>
      </a:lvl8pPr>
      <a:lvl9pPr marL="3886200" indent="-228600" algn="l" rtl="0" eaLnBrk="1" fontAlgn="base" hangingPunct="1">
        <a:spcBef>
          <a:spcPct val="20000"/>
        </a:spcBef>
        <a:spcAft>
          <a:spcPct val="0"/>
        </a:spcAft>
        <a:buChar char="»"/>
        <a:defRPr sz="2000">
          <a:solidFill>
            <a:srgbClr val="0073C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098" name="Image 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93088" y="5327650"/>
            <a:ext cx="95091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0"/>
          <p:cNvSpPr>
            <a:spLocks noChangeArrowheads="1"/>
          </p:cNvSpPr>
          <p:nvPr/>
        </p:nvSpPr>
        <p:spPr bwMode="auto">
          <a:xfrm>
            <a:off x="503238" y="1306513"/>
            <a:ext cx="8154987" cy="0"/>
          </a:xfrm>
          <a:prstGeom prst="rect">
            <a:avLst/>
          </a:prstGeom>
          <a:noFill/>
          <a:ln w="6350" algn="ctr">
            <a:solidFill>
              <a:srgbClr val="727272"/>
            </a:solidFill>
            <a:miter lim="800000"/>
            <a:headEnd/>
            <a:tailEnd/>
          </a:ln>
          <a:extLst>
            <a:ext uri="{909E8E84-426E-40DD-AFC4-6F175D3DCCD1}">
              <a14:hiddenFill xmlns:a14="http://schemas.microsoft.com/office/drawing/2010/main">
                <a:solidFill>
                  <a:srgbClr val="FFFFFF"/>
                </a:solidFill>
              </a14:hiddenFill>
            </a:ext>
          </a:extLst>
        </p:spPr>
        <p:txBody>
          <a:bodyPr wrap="none"/>
          <a:lstStyle/>
          <a:p>
            <a:pPr algn="ctr" eaLnBrk="0" hangingPunct="0"/>
            <a:endParaRPr lang="fr-FR" sz="2000">
              <a:solidFill>
                <a:srgbClr val="727272"/>
              </a:solidFill>
              <a:latin typeface="Helvetica 65 Medium"/>
            </a:endParaRPr>
          </a:p>
        </p:txBody>
      </p:sp>
      <p:pic>
        <p:nvPicPr>
          <p:cNvPr id="4100" name="Image 7"/>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0825" y="287338"/>
            <a:ext cx="4587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Text Placeholder 12"/>
          <p:cNvSpPr>
            <a:spLocks noGrp="1"/>
          </p:cNvSpPr>
          <p:nvPr>
            <p:ph type="body" idx="1"/>
          </p:nvPr>
        </p:nvSpPr>
        <p:spPr bwMode="auto">
          <a:xfrm>
            <a:off x="468313" y="1601788"/>
            <a:ext cx="8218487"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Title Placeholder 1"/>
          <p:cNvSpPr>
            <a:spLocks noGrp="1"/>
          </p:cNvSpPr>
          <p:nvPr>
            <p:ph type="title"/>
          </p:nvPr>
        </p:nvSpPr>
        <p:spPr bwMode="auto">
          <a:xfrm>
            <a:off x="827088" y="238125"/>
            <a:ext cx="76692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Slide title</a:t>
            </a:r>
            <a:br>
              <a:rPr lang="en-US" smtClean="0"/>
            </a:br>
            <a:r>
              <a:rPr lang="en-US" smtClean="0"/>
              <a:t>Slide title can be extended to two lines</a:t>
            </a:r>
          </a:p>
        </p:txBody>
      </p:sp>
      <p:sp>
        <p:nvSpPr>
          <p:cNvPr id="26" name="Date Placeholder 3"/>
          <p:cNvSpPr>
            <a:spLocks noGrp="1"/>
          </p:cNvSpPr>
          <p:nvPr>
            <p:ph type="dt" sz="half" idx="2"/>
          </p:nvPr>
        </p:nvSpPr>
        <p:spPr>
          <a:xfrm>
            <a:off x="403225" y="6411913"/>
            <a:ext cx="900113" cy="244475"/>
          </a:xfrm>
          <a:prstGeom prst="rect">
            <a:avLst/>
          </a:prstGeom>
        </p:spPr>
        <p:txBody>
          <a:bodyPr vert="horz" wrap="square" lIns="91440" tIns="45720" rIns="91440" bIns="45720" numCol="1" anchor="t" anchorCtr="0" compatLnSpc="1">
            <a:prstTxWarp prst="textNoShape">
              <a:avLst/>
            </a:prstTxWarp>
          </a:bodyPr>
          <a:lstStyle>
            <a:lvl1pPr>
              <a:defRPr sz="1000">
                <a:solidFill>
                  <a:srgbClr val="727272"/>
                </a:solidFill>
              </a:defRPr>
            </a:lvl1pPr>
          </a:lstStyle>
          <a:p>
            <a:pPr>
              <a:defRPr/>
            </a:pPr>
            <a:fld id="{3ADA2CF3-0027-40A3-8B4F-E4C76533576D}" type="datetime1">
              <a:rPr lang="en-GB"/>
              <a:pPr>
                <a:defRPr/>
              </a:pPr>
              <a:t>13/11/2013</a:t>
            </a:fld>
            <a:endParaRPr lang="en-GB"/>
          </a:p>
        </p:txBody>
      </p:sp>
      <p:sp>
        <p:nvSpPr>
          <p:cNvPr id="27" name="Footer Placeholder 4"/>
          <p:cNvSpPr>
            <a:spLocks noGrp="1"/>
          </p:cNvSpPr>
          <p:nvPr>
            <p:ph type="ftr" sz="quarter" idx="3"/>
          </p:nvPr>
        </p:nvSpPr>
        <p:spPr>
          <a:xfrm>
            <a:off x="1368425" y="6411913"/>
            <a:ext cx="4679950" cy="244475"/>
          </a:xfrm>
          <a:prstGeom prst="rect">
            <a:avLst/>
          </a:prstGeom>
        </p:spPr>
        <p:txBody>
          <a:bodyPr vert="horz" wrap="square" lIns="91440" tIns="45720" rIns="91440" bIns="45720" numCol="1" anchor="t" anchorCtr="0" compatLnSpc="1">
            <a:prstTxWarp prst="textNoShape">
              <a:avLst/>
            </a:prstTxWarp>
          </a:bodyPr>
          <a:lstStyle>
            <a:lvl1pPr>
              <a:defRPr sz="1000">
                <a:solidFill>
                  <a:srgbClr val="727272"/>
                </a:solidFill>
              </a:defRPr>
            </a:lvl1pPr>
          </a:lstStyle>
          <a:p>
            <a:pPr>
              <a:defRPr/>
            </a:pPr>
            <a:endParaRPr lang="en-GB"/>
          </a:p>
        </p:txBody>
      </p:sp>
      <p:sp>
        <p:nvSpPr>
          <p:cNvPr id="41" name="Slide Number Placeholder 5"/>
          <p:cNvSpPr>
            <a:spLocks noGrp="1"/>
          </p:cNvSpPr>
          <p:nvPr>
            <p:ph type="sldNum" sz="quarter" idx="4"/>
          </p:nvPr>
        </p:nvSpPr>
        <p:spPr>
          <a:xfrm>
            <a:off x="8640763" y="6411913"/>
            <a:ext cx="341312" cy="244475"/>
          </a:xfrm>
          <a:prstGeom prst="rect">
            <a:avLst/>
          </a:prstGeom>
        </p:spPr>
        <p:txBody>
          <a:bodyPr vert="horz" wrap="none" lIns="91440" tIns="45720" rIns="91440" bIns="45720" numCol="1" anchor="t" anchorCtr="0" compatLnSpc="1">
            <a:prstTxWarp prst="textNoShape">
              <a:avLst/>
            </a:prstTxWarp>
          </a:bodyPr>
          <a:lstStyle>
            <a:lvl1pPr algn="r">
              <a:defRPr sz="1000">
                <a:solidFill>
                  <a:srgbClr val="FFFFFF"/>
                </a:solidFill>
              </a:defRPr>
            </a:lvl1pPr>
          </a:lstStyle>
          <a:p>
            <a:pPr>
              <a:defRPr/>
            </a:pPr>
            <a:fld id="{E833595B-C8AC-42E0-AE0C-6DF73D42D3C3}" type="slidenum">
              <a:rPr lang="en-GB"/>
              <a:pPr>
                <a:defRPr/>
              </a:pPr>
              <a:t>‹#›</a:t>
            </a:fld>
            <a:endParaRPr lang="en-GB"/>
          </a:p>
        </p:txBody>
      </p:sp>
      <p:pic>
        <p:nvPicPr>
          <p:cNvPr id="4106" name="Picture 2" descr="http://t2.gstatic.com/images?q=tbn:ANd9GcSOKK3mLSj6_7y-eHKbkMNV-9ozmootaprdheV4gMW0Am-aQEEUv0-2wE0">
            <a:hlinkClick r:id="rId8"/>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243888" y="476250"/>
            <a:ext cx="8636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318" r:id="rId1"/>
    <p:sldLayoutId id="2147486283" r:id="rId2"/>
    <p:sldLayoutId id="2147486319" r:id="rId3"/>
    <p:sldLayoutId id="2147486284" r:id="rId4"/>
  </p:sldLayoutIdLst>
  <p:hf hdr="0" ftr="0" dt="0"/>
  <p:txStyles>
    <p:titleStyle>
      <a:lvl1pPr algn="l" rtl="0" eaLnBrk="0" fontAlgn="base" hangingPunct="0">
        <a:spcBef>
          <a:spcPct val="0"/>
        </a:spcBef>
        <a:spcAft>
          <a:spcPct val="0"/>
        </a:spcAft>
        <a:defRPr sz="2800" b="1" kern="1200">
          <a:solidFill>
            <a:schemeClr val="tx1"/>
          </a:solidFill>
          <a:latin typeface="+mj-lt"/>
          <a:ea typeface="+mj-ea"/>
          <a:cs typeface="+mj-cs"/>
        </a:defRPr>
      </a:lvl1pPr>
      <a:lvl2pPr algn="l" rtl="0" eaLnBrk="0" fontAlgn="base" hangingPunct="0">
        <a:spcBef>
          <a:spcPct val="0"/>
        </a:spcBef>
        <a:spcAft>
          <a:spcPct val="0"/>
        </a:spcAft>
        <a:defRPr sz="2800" b="1">
          <a:solidFill>
            <a:schemeClr val="tx1"/>
          </a:solidFill>
          <a:latin typeface="Arial" pitchFamily="34" charset="0"/>
        </a:defRPr>
      </a:lvl2pPr>
      <a:lvl3pPr algn="l" rtl="0" eaLnBrk="0" fontAlgn="base" hangingPunct="0">
        <a:spcBef>
          <a:spcPct val="0"/>
        </a:spcBef>
        <a:spcAft>
          <a:spcPct val="0"/>
        </a:spcAft>
        <a:defRPr sz="2800" b="1">
          <a:solidFill>
            <a:schemeClr val="tx1"/>
          </a:solidFill>
          <a:latin typeface="Arial" pitchFamily="34" charset="0"/>
        </a:defRPr>
      </a:lvl3pPr>
      <a:lvl4pPr algn="l" rtl="0" eaLnBrk="0" fontAlgn="base" hangingPunct="0">
        <a:spcBef>
          <a:spcPct val="0"/>
        </a:spcBef>
        <a:spcAft>
          <a:spcPct val="0"/>
        </a:spcAft>
        <a:defRPr sz="2800" b="1">
          <a:solidFill>
            <a:schemeClr val="tx1"/>
          </a:solidFill>
          <a:latin typeface="Arial" pitchFamily="34" charset="0"/>
        </a:defRPr>
      </a:lvl4pPr>
      <a:lvl5pPr algn="l" rtl="0" eaLnBrk="0" fontAlgn="base" hangingPunct="0">
        <a:spcBef>
          <a:spcPct val="0"/>
        </a:spcBef>
        <a:spcAft>
          <a:spcPct val="0"/>
        </a:spcAft>
        <a:defRPr sz="2800" b="1">
          <a:solidFill>
            <a:schemeClr val="tx1"/>
          </a:solidFill>
          <a:latin typeface="Arial" pitchFamily="34" charset="0"/>
        </a:defRPr>
      </a:lvl5pPr>
      <a:lvl6pPr marL="457200" algn="l" rtl="0" fontAlgn="base">
        <a:spcBef>
          <a:spcPct val="0"/>
        </a:spcBef>
        <a:spcAft>
          <a:spcPct val="0"/>
        </a:spcAft>
        <a:defRPr sz="2800" b="1">
          <a:solidFill>
            <a:schemeClr val="tx1"/>
          </a:solidFill>
          <a:latin typeface="Arial" pitchFamily="34" charset="0"/>
        </a:defRPr>
      </a:lvl6pPr>
      <a:lvl7pPr marL="914400" algn="l" rtl="0" fontAlgn="base">
        <a:spcBef>
          <a:spcPct val="0"/>
        </a:spcBef>
        <a:spcAft>
          <a:spcPct val="0"/>
        </a:spcAft>
        <a:defRPr sz="2800" b="1">
          <a:solidFill>
            <a:schemeClr val="tx1"/>
          </a:solidFill>
          <a:latin typeface="Arial" pitchFamily="34" charset="0"/>
        </a:defRPr>
      </a:lvl7pPr>
      <a:lvl8pPr marL="1371600" algn="l" rtl="0" fontAlgn="base">
        <a:spcBef>
          <a:spcPct val="0"/>
        </a:spcBef>
        <a:spcAft>
          <a:spcPct val="0"/>
        </a:spcAft>
        <a:defRPr sz="2800" b="1">
          <a:solidFill>
            <a:schemeClr val="tx1"/>
          </a:solidFill>
          <a:latin typeface="Arial" pitchFamily="34" charset="0"/>
        </a:defRPr>
      </a:lvl8pPr>
      <a:lvl9pPr marL="1828800" algn="l" rtl="0" fontAlgn="base">
        <a:spcBef>
          <a:spcPct val="0"/>
        </a:spcBef>
        <a:spcAft>
          <a:spcPct val="0"/>
        </a:spcAft>
        <a:defRPr sz="2800" b="1">
          <a:solidFill>
            <a:schemeClr val="tx1"/>
          </a:solidFill>
          <a:latin typeface="Arial" pitchFamily="34" charset="0"/>
        </a:defRPr>
      </a:lvl9pPr>
    </p:titleStyle>
    <p:bodyStyle>
      <a:lvl1pPr marL="341313" indent="-341313" algn="l" rtl="0" eaLnBrk="0" fontAlgn="base" hangingPunct="0">
        <a:spcBef>
          <a:spcPts val="763"/>
        </a:spcBef>
        <a:spcAft>
          <a:spcPct val="0"/>
        </a:spcAft>
        <a:buClr>
          <a:schemeClr val="tx1"/>
        </a:buClr>
        <a:buFont typeface="Arial" pitchFamily="34" charset="0"/>
        <a:buChar char="•"/>
        <a:defRPr sz="3200" kern="1200">
          <a:solidFill>
            <a:schemeClr val="tx1"/>
          </a:solidFill>
          <a:latin typeface="+mn-lt"/>
          <a:ea typeface="+mn-ea"/>
          <a:cs typeface="+mn-cs"/>
        </a:defRPr>
      </a:lvl1pPr>
      <a:lvl2pPr marL="741363" indent="-284163" algn="l" rtl="0" eaLnBrk="0" fontAlgn="base" hangingPunct="0">
        <a:spcBef>
          <a:spcPts val="675"/>
        </a:spcBef>
        <a:spcAft>
          <a:spcPct val="0"/>
        </a:spcAft>
        <a:buClr>
          <a:schemeClr val="tx1"/>
        </a:buClr>
        <a:buFont typeface="Arial" pitchFamily="34" charset="0"/>
        <a:buChar char="–"/>
        <a:defRPr sz="2800" kern="1200">
          <a:solidFill>
            <a:schemeClr val="tx1"/>
          </a:solidFill>
          <a:latin typeface="+mn-lt"/>
          <a:ea typeface="+mn-ea"/>
          <a:cs typeface="+mn-cs"/>
        </a:defRPr>
      </a:lvl2pPr>
      <a:lvl3pPr marL="1144588" indent="-230188" algn="l" rtl="0" eaLnBrk="0" fontAlgn="base" hangingPunct="0">
        <a:spcBef>
          <a:spcPts val="575"/>
        </a:spcBef>
        <a:spcAft>
          <a:spcPct val="0"/>
        </a:spcAft>
        <a:buClr>
          <a:schemeClr val="tx1"/>
        </a:buClr>
        <a:buFont typeface="Arial" pitchFamily="34" charset="0"/>
        <a:buChar char="•"/>
        <a:defRPr sz="2400" kern="1200">
          <a:solidFill>
            <a:schemeClr val="tx1"/>
          </a:solidFill>
          <a:latin typeface="+mn-lt"/>
          <a:ea typeface="+mn-ea"/>
          <a:cs typeface="+mn-cs"/>
        </a:defRPr>
      </a:lvl3pPr>
      <a:lvl4pPr marL="1601788" indent="-230188" algn="l" rtl="0" eaLnBrk="0" fontAlgn="base" hangingPunct="0">
        <a:spcBef>
          <a:spcPts val="475"/>
        </a:spcBef>
        <a:spcAft>
          <a:spcPct val="0"/>
        </a:spcAft>
        <a:buClr>
          <a:schemeClr val="tx1"/>
        </a:buClr>
        <a:buFont typeface="Arial" pitchFamily="34" charset="0"/>
        <a:buChar char="–"/>
        <a:defRPr sz="2000" kern="1200">
          <a:solidFill>
            <a:schemeClr val="tx1"/>
          </a:solidFill>
          <a:latin typeface="+mn-lt"/>
          <a:ea typeface="+mn-ea"/>
          <a:cs typeface="+mn-cs"/>
        </a:defRPr>
      </a:lvl4pPr>
      <a:lvl5pPr marL="2058988" indent="-230188" algn="l" rtl="0" eaLnBrk="0" fontAlgn="base" hangingPunct="0">
        <a:spcBef>
          <a:spcPts val="475"/>
        </a:spcBef>
        <a:spcAft>
          <a:spcPct val="0"/>
        </a:spcAft>
        <a:buClr>
          <a:schemeClr val="tx1"/>
        </a:buClr>
        <a:buFont typeface="Arial" pitchFamily="34"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10" descr="PPT_fondslide.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
          <p:cNvSpPr>
            <a:spLocks noGrp="1" noChangeArrowheads="1"/>
          </p:cNvSpPr>
          <p:nvPr>
            <p:ph type="title"/>
          </p:nvPr>
        </p:nvSpPr>
        <p:spPr bwMode="auto">
          <a:xfrm>
            <a:off x="468313" y="-1588"/>
            <a:ext cx="8218487" cy="64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GB" smtClean="0"/>
          </a:p>
        </p:txBody>
      </p:sp>
      <p:sp>
        <p:nvSpPr>
          <p:cNvPr id="5124" name="Rectangle 3"/>
          <p:cNvSpPr>
            <a:spLocks noGrp="1" noChangeArrowheads="1"/>
          </p:cNvSpPr>
          <p:nvPr>
            <p:ph type="body" idx="1"/>
          </p:nvPr>
        </p:nvSpPr>
        <p:spPr bwMode="auto">
          <a:xfrm>
            <a:off x="468313" y="1600200"/>
            <a:ext cx="82184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39300" name="Rectangle 4"/>
          <p:cNvSpPr>
            <a:spLocks noGrp="1" noChangeArrowheads="1"/>
          </p:cNvSpPr>
          <p:nvPr>
            <p:ph type="dt" sz="half" idx="2"/>
          </p:nvPr>
        </p:nvSpPr>
        <p:spPr bwMode="auto">
          <a:xfrm>
            <a:off x="1717675" y="62372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pPr>
              <a:defRPr/>
            </a:pPr>
            <a:fld id="{FA9D2947-697F-456E-8310-6E7B45372797}" type="datetime1">
              <a:rPr lang="en-US"/>
              <a:pPr>
                <a:defRPr/>
              </a:pPr>
              <a:t>13-Nov-2013</a:t>
            </a:fld>
            <a:endParaRPr lang="en-US"/>
          </a:p>
        </p:txBody>
      </p:sp>
      <p:sp>
        <p:nvSpPr>
          <p:cNvPr id="439301" name="Rectangle 5"/>
          <p:cNvSpPr>
            <a:spLocks noGrp="1" noChangeArrowheads="1"/>
          </p:cNvSpPr>
          <p:nvPr>
            <p:ph type="ftr" sz="quarter" idx="3"/>
          </p:nvPr>
        </p:nvSpPr>
        <p:spPr bwMode="auto">
          <a:xfrm>
            <a:off x="4556125"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727272"/>
                </a:solidFill>
              </a:defRPr>
            </a:lvl1pPr>
          </a:lstStyle>
          <a:p>
            <a:pPr>
              <a:defRPr/>
            </a:pPr>
            <a:endParaRPr lang="en-US"/>
          </a:p>
        </p:txBody>
      </p:sp>
      <p:sp>
        <p:nvSpPr>
          <p:cNvPr id="439302" name="Rectangle 6"/>
          <p:cNvSpPr>
            <a:spLocks noGrp="1" noChangeArrowheads="1"/>
          </p:cNvSpPr>
          <p:nvPr>
            <p:ph type="sldNum" sz="quarter" idx="4"/>
          </p:nvPr>
        </p:nvSpPr>
        <p:spPr bwMode="auto">
          <a:xfrm>
            <a:off x="7596188" y="6245225"/>
            <a:ext cx="11144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pPr>
              <a:defRPr/>
            </a:pPr>
            <a:fld id="{7B2A7D5B-7320-4407-BBEF-D514F002FAC9}" type="slidenum">
              <a:rPr lang="en-US"/>
              <a:pPr>
                <a:defRPr/>
              </a:pPr>
              <a:t>‹#›</a:t>
            </a:fld>
            <a:endParaRPr lang="en-US"/>
          </a:p>
        </p:txBody>
      </p:sp>
      <p:pic>
        <p:nvPicPr>
          <p:cNvPr id="5128" name="Picture 11" descr="OECD_10cm.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8313" y="6172200"/>
            <a:ext cx="582612"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320" r:id="rId1"/>
    <p:sldLayoutId id="2147486321" r:id="rId2"/>
    <p:sldLayoutId id="2147486322" r:id="rId3"/>
    <p:sldLayoutId id="2147486323" r:id="rId4"/>
    <p:sldLayoutId id="2147486324" r:id="rId5"/>
    <p:sldLayoutId id="2147486325" r:id="rId6"/>
    <p:sldLayoutId id="2147486326" r:id="rId7"/>
    <p:sldLayoutId id="2147486327" r:id="rId8"/>
    <p:sldLayoutId id="2147486328" r:id="rId9"/>
    <p:sldLayoutId id="2147486329" r:id="rId10"/>
    <p:sldLayoutId id="2147486330" r:id="rId11"/>
  </p:sldLayoutIdLst>
  <p:hf hdr="0" ftr="0" dt="0"/>
  <p:txStyles>
    <p:titleStyle>
      <a:lvl1pPr algn="ctr" rtl="0" eaLnBrk="0" fontAlgn="base" hangingPunct="0">
        <a:spcBef>
          <a:spcPct val="0"/>
        </a:spcBef>
        <a:spcAft>
          <a:spcPct val="0"/>
        </a:spcAft>
        <a:defRPr sz="4000">
          <a:solidFill>
            <a:srgbClr val="727272"/>
          </a:solidFill>
          <a:latin typeface="+mj-lt"/>
          <a:ea typeface="+mj-ea"/>
          <a:cs typeface="+mj-cs"/>
        </a:defRPr>
      </a:lvl1pPr>
      <a:lvl2pPr algn="ctr" rtl="0" eaLnBrk="0" fontAlgn="base" hangingPunct="0">
        <a:spcBef>
          <a:spcPct val="0"/>
        </a:spcBef>
        <a:spcAft>
          <a:spcPct val="0"/>
        </a:spcAft>
        <a:defRPr sz="4000">
          <a:solidFill>
            <a:srgbClr val="727272"/>
          </a:solidFill>
          <a:latin typeface="Helvetica" pitchFamily="34" charset="0"/>
          <a:cs typeface="Arial" charset="0"/>
        </a:defRPr>
      </a:lvl2pPr>
      <a:lvl3pPr algn="ctr" rtl="0" eaLnBrk="0" fontAlgn="base" hangingPunct="0">
        <a:spcBef>
          <a:spcPct val="0"/>
        </a:spcBef>
        <a:spcAft>
          <a:spcPct val="0"/>
        </a:spcAft>
        <a:defRPr sz="4000">
          <a:solidFill>
            <a:srgbClr val="727272"/>
          </a:solidFill>
          <a:latin typeface="Helvetica" pitchFamily="34" charset="0"/>
          <a:cs typeface="Arial" charset="0"/>
        </a:defRPr>
      </a:lvl3pPr>
      <a:lvl4pPr algn="ctr" rtl="0" eaLnBrk="0" fontAlgn="base" hangingPunct="0">
        <a:spcBef>
          <a:spcPct val="0"/>
        </a:spcBef>
        <a:spcAft>
          <a:spcPct val="0"/>
        </a:spcAft>
        <a:defRPr sz="4000">
          <a:solidFill>
            <a:srgbClr val="727272"/>
          </a:solidFill>
          <a:latin typeface="Helvetica" pitchFamily="34" charset="0"/>
          <a:cs typeface="Arial" charset="0"/>
        </a:defRPr>
      </a:lvl4pPr>
      <a:lvl5pPr algn="ctr" rtl="0" eaLnBrk="0" fontAlgn="base" hangingPunct="0">
        <a:spcBef>
          <a:spcPct val="0"/>
        </a:spcBef>
        <a:spcAft>
          <a:spcPct val="0"/>
        </a:spcAft>
        <a:defRPr sz="4000">
          <a:solidFill>
            <a:srgbClr val="727272"/>
          </a:solidFill>
          <a:latin typeface="Helvetica" pitchFamily="34" charset="0"/>
          <a:cs typeface="Arial" charset="0"/>
        </a:defRPr>
      </a:lvl5pPr>
      <a:lvl6pPr marL="457200" algn="ctr" rtl="0" eaLnBrk="1" fontAlgn="base" hangingPunct="1">
        <a:spcBef>
          <a:spcPct val="0"/>
        </a:spcBef>
        <a:spcAft>
          <a:spcPct val="0"/>
        </a:spcAft>
        <a:defRPr sz="4400">
          <a:solidFill>
            <a:schemeClr val="bg2"/>
          </a:solidFill>
          <a:latin typeface="Helvetica" pitchFamily="34" charset="0"/>
          <a:cs typeface="Arial" charset="0"/>
        </a:defRPr>
      </a:lvl6pPr>
      <a:lvl7pPr marL="914400" algn="ctr" rtl="0" eaLnBrk="1" fontAlgn="base" hangingPunct="1">
        <a:spcBef>
          <a:spcPct val="0"/>
        </a:spcBef>
        <a:spcAft>
          <a:spcPct val="0"/>
        </a:spcAft>
        <a:defRPr sz="4400">
          <a:solidFill>
            <a:schemeClr val="bg2"/>
          </a:solidFill>
          <a:latin typeface="Helvetica" pitchFamily="34" charset="0"/>
          <a:cs typeface="Arial" charset="0"/>
        </a:defRPr>
      </a:lvl7pPr>
      <a:lvl8pPr marL="1371600" algn="ctr" rtl="0" eaLnBrk="1" fontAlgn="base" hangingPunct="1">
        <a:spcBef>
          <a:spcPct val="0"/>
        </a:spcBef>
        <a:spcAft>
          <a:spcPct val="0"/>
        </a:spcAft>
        <a:defRPr sz="4400">
          <a:solidFill>
            <a:schemeClr val="bg2"/>
          </a:solidFill>
          <a:latin typeface="Helvetica" pitchFamily="34" charset="0"/>
          <a:cs typeface="Arial" charset="0"/>
        </a:defRPr>
      </a:lvl8pPr>
      <a:lvl9pPr marL="1828800" algn="ctr" rtl="0" eaLnBrk="1" fontAlgn="base" hangingPunct="1">
        <a:spcBef>
          <a:spcPct val="0"/>
        </a:spcBef>
        <a:spcAft>
          <a:spcPct val="0"/>
        </a:spcAft>
        <a:defRPr sz="4400">
          <a:solidFill>
            <a:schemeClr val="bg2"/>
          </a:solidFill>
          <a:latin typeface="Helvetica" pitchFamily="34" charset="0"/>
          <a:cs typeface="Arial" charset="0"/>
        </a:defRPr>
      </a:lvl9pPr>
    </p:titleStyle>
    <p:bodyStyle>
      <a:lvl1pPr marL="342900" indent="-342900" algn="l" rtl="0" eaLnBrk="0" fontAlgn="base" hangingPunct="0">
        <a:spcBef>
          <a:spcPct val="20000"/>
        </a:spcBef>
        <a:spcAft>
          <a:spcPct val="0"/>
        </a:spcAft>
        <a:buChar char="•"/>
        <a:defRPr sz="3200">
          <a:solidFill>
            <a:srgbClr val="004B78"/>
          </a:solidFill>
          <a:latin typeface="+mn-lt"/>
          <a:ea typeface="+mn-ea"/>
          <a:cs typeface="+mn-cs"/>
        </a:defRPr>
      </a:lvl1pPr>
      <a:lvl2pPr marL="742950" indent="-285750" algn="l" rtl="0" eaLnBrk="0" fontAlgn="base" hangingPunct="0">
        <a:spcBef>
          <a:spcPct val="20000"/>
        </a:spcBef>
        <a:spcAft>
          <a:spcPct val="0"/>
        </a:spcAft>
        <a:buChar char="–"/>
        <a:defRPr sz="2800">
          <a:solidFill>
            <a:srgbClr val="004B78"/>
          </a:solidFill>
          <a:latin typeface="+mn-lt"/>
          <a:cs typeface="+mn-cs"/>
        </a:defRPr>
      </a:lvl2pPr>
      <a:lvl3pPr marL="1143000" indent="-228600" algn="l" rtl="0" eaLnBrk="0" fontAlgn="base" hangingPunct="0">
        <a:spcBef>
          <a:spcPct val="20000"/>
        </a:spcBef>
        <a:spcAft>
          <a:spcPct val="0"/>
        </a:spcAft>
        <a:buChar char="•"/>
        <a:defRPr sz="2400">
          <a:solidFill>
            <a:srgbClr val="004B78"/>
          </a:solidFill>
          <a:latin typeface="+mn-lt"/>
          <a:cs typeface="+mn-cs"/>
        </a:defRPr>
      </a:lvl3pPr>
      <a:lvl4pPr marL="1600200" indent="-228600" algn="l" rtl="0" eaLnBrk="0" fontAlgn="base" hangingPunct="0">
        <a:spcBef>
          <a:spcPct val="20000"/>
        </a:spcBef>
        <a:spcAft>
          <a:spcPct val="0"/>
        </a:spcAft>
        <a:buChar char="–"/>
        <a:defRPr sz="2000">
          <a:solidFill>
            <a:srgbClr val="004B78"/>
          </a:solidFill>
          <a:latin typeface="+mn-lt"/>
          <a:cs typeface="+mn-cs"/>
        </a:defRPr>
      </a:lvl4pPr>
      <a:lvl5pPr marL="2057400" indent="-228600" algn="l" rtl="0" eaLnBrk="0" fontAlgn="base" hangingPunct="0">
        <a:spcBef>
          <a:spcPct val="20000"/>
        </a:spcBef>
        <a:spcAft>
          <a:spcPct val="0"/>
        </a:spcAft>
        <a:buChar char="»"/>
        <a:defRPr sz="2000">
          <a:solidFill>
            <a:srgbClr val="004B78"/>
          </a:solidFill>
          <a:latin typeface="+mn-lt"/>
          <a:cs typeface="+mn-cs"/>
        </a:defRPr>
      </a:lvl5pPr>
      <a:lvl6pPr marL="2514600" indent="-228600" algn="l" rtl="0" eaLnBrk="1" fontAlgn="base" hangingPunct="1">
        <a:spcBef>
          <a:spcPct val="20000"/>
        </a:spcBef>
        <a:spcAft>
          <a:spcPct val="0"/>
        </a:spcAft>
        <a:buChar char="»"/>
        <a:defRPr sz="2000">
          <a:solidFill>
            <a:srgbClr val="0073CF"/>
          </a:solidFill>
          <a:latin typeface="+mn-lt"/>
          <a:cs typeface="+mn-cs"/>
        </a:defRPr>
      </a:lvl6pPr>
      <a:lvl7pPr marL="2971800" indent="-228600" algn="l" rtl="0" eaLnBrk="1" fontAlgn="base" hangingPunct="1">
        <a:spcBef>
          <a:spcPct val="20000"/>
        </a:spcBef>
        <a:spcAft>
          <a:spcPct val="0"/>
        </a:spcAft>
        <a:buChar char="»"/>
        <a:defRPr sz="2000">
          <a:solidFill>
            <a:srgbClr val="0073CF"/>
          </a:solidFill>
          <a:latin typeface="+mn-lt"/>
          <a:cs typeface="+mn-cs"/>
        </a:defRPr>
      </a:lvl7pPr>
      <a:lvl8pPr marL="3429000" indent="-228600" algn="l" rtl="0" eaLnBrk="1" fontAlgn="base" hangingPunct="1">
        <a:spcBef>
          <a:spcPct val="20000"/>
        </a:spcBef>
        <a:spcAft>
          <a:spcPct val="0"/>
        </a:spcAft>
        <a:buChar char="»"/>
        <a:defRPr sz="2000">
          <a:solidFill>
            <a:srgbClr val="0073CF"/>
          </a:solidFill>
          <a:latin typeface="+mn-lt"/>
          <a:cs typeface="+mn-cs"/>
        </a:defRPr>
      </a:lvl8pPr>
      <a:lvl9pPr marL="3886200" indent="-228600" algn="l" rtl="0" eaLnBrk="1" fontAlgn="base" hangingPunct="1">
        <a:spcBef>
          <a:spcPct val="20000"/>
        </a:spcBef>
        <a:spcAft>
          <a:spcPct val="0"/>
        </a:spcAft>
        <a:buChar char="»"/>
        <a:defRPr sz="2000">
          <a:solidFill>
            <a:srgbClr val="0073C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10" descr="PPT_fondslide.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
          <p:cNvSpPr>
            <a:spLocks noGrp="1" noChangeArrowheads="1"/>
          </p:cNvSpPr>
          <p:nvPr>
            <p:ph type="title"/>
          </p:nvPr>
        </p:nvSpPr>
        <p:spPr bwMode="auto">
          <a:xfrm>
            <a:off x="468313" y="-1588"/>
            <a:ext cx="8218487" cy="64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GB" smtClean="0"/>
          </a:p>
        </p:txBody>
      </p:sp>
      <p:sp>
        <p:nvSpPr>
          <p:cNvPr id="5124" name="Rectangle 3"/>
          <p:cNvSpPr>
            <a:spLocks noGrp="1" noChangeArrowheads="1"/>
          </p:cNvSpPr>
          <p:nvPr>
            <p:ph type="body" idx="1"/>
          </p:nvPr>
        </p:nvSpPr>
        <p:spPr bwMode="auto">
          <a:xfrm>
            <a:off x="468313" y="1600200"/>
            <a:ext cx="82184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39300" name="Rectangle 4"/>
          <p:cNvSpPr>
            <a:spLocks noGrp="1" noChangeArrowheads="1"/>
          </p:cNvSpPr>
          <p:nvPr>
            <p:ph type="dt" sz="half" idx="2"/>
          </p:nvPr>
        </p:nvSpPr>
        <p:spPr bwMode="auto">
          <a:xfrm>
            <a:off x="1717675" y="62372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fld id="{229C8152-AD39-4A31-9B96-E53608FAD643}" type="datetime1">
              <a:rPr lang="en-US" smtClean="0"/>
              <a:pPr/>
              <a:t>13-Nov-2013</a:t>
            </a:fld>
            <a:endParaRPr lang="en-US" smtClean="0"/>
          </a:p>
        </p:txBody>
      </p:sp>
      <p:sp>
        <p:nvSpPr>
          <p:cNvPr id="439301" name="Rectangle 5"/>
          <p:cNvSpPr>
            <a:spLocks noGrp="1" noChangeArrowheads="1"/>
          </p:cNvSpPr>
          <p:nvPr>
            <p:ph type="ftr" sz="quarter" idx="3"/>
          </p:nvPr>
        </p:nvSpPr>
        <p:spPr bwMode="auto">
          <a:xfrm>
            <a:off x="4556125"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727272"/>
                </a:solidFill>
              </a:defRPr>
            </a:lvl1pPr>
          </a:lstStyle>
          <a:p>
            <a:endParaRPr lang="en-US" smtClean="0"/>
          </a:p>
        </p:txBody>
      </p:sp>
      <p:sp>
        <p:nvSpPr>
          <p:cNvPr id="439302" name="Rectangle 6"/>
          <p:cNvSpPr>
            <a:spLocks noGrp="1" noChangeArrowheads="1"/>
          </p:cNvSpPr>
          <p:nvPr>
            <p:ph type="sldNum" sz="quarter" idx="4"/>
          </p:nvPr>
        </p:nvSpPr>
        <p:spPr bwMode="auto">
          <a:xfrm>
            <a:off x="7596188" y="6245225"/>
            <a:ext cx="11144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727272"/>
                </a:solidFill>
              </a:defRPr>
            </a:lvl1pPr>
          </a:lstStyle>
          <a:p>
            <a:fld id="{C23E3984-A0B2-4D6B-B726-84E3ACB0CDF4}" type="slidenum">
              <a:rPr lang="en-US" smtClean="0"/>
              <a:pPr/>
              <a:t>‹#›</a:t>
            </a:fld>
            <a:endParaRPr lang="en-US" smtClean="0"/>
          </a:p>
        </p:txBody>
      </p:sp>
      <p:pic>
        <p:nvPicPr>
          <p:cNvPr id="5128" name="Picture 11" descr="OECD_10cm.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8313" y="6172200"/>
            <a:ext cx="582612"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2956826"/>
      </p:ext>
    </p:extLst>
  </p:cSld>
  <p:clrMap bg1="lt1" tx1="dk1" bg2="lt2" tx2="dk2" accent1="accent1" accent2="accent2" accent3="accent3" accent4="accent4" accent5="accent5" accent6="accent6" hlink="hlink" folHlink="folHlink"/>
  <p:sldLayoutIdLst>
    <p:sldLayoutId id="2147486332" r:id="rId1"/>
    <p:sldLayoutId id="2147486333" r:id="rId2"/>
    <p:sldLayoutId id="2147486334" r:id="rId3"/>
    <p:sldLayoutId id="2147486335" r:id="rId4"/>
    <p:sldLayoutId id="2147486336" r:id="rId5"/>
    <p:sldLayoutId id="2147486337" r:id="rId6"/>
    <p:sldLayoutId id="2147486338" r:id="rId7"/>
    <p:sldLayoutId id="2147486339" r:id="rId8"/>
    <p:sldLayoutId id="2147486340" r:id="rId9"/>
    <p:sldLayoutId id="2147486341" r:id="rId10"/>
    <p:sldLayoutId id="2147486342" r:id="rId11"/>
  </p:sldLayoutIdLst>
  <p:hf hdr="0" ftr="0" dt="0"/>
  <p:txStyles>
    <p:titleStyle>
      <a:lvl1pPr algn="ctr" rtl="0" eaLnBrk="0" fontAlgn="base" hangingPunct="0">
        <a:spcBef>
          <a:spcPct val="0"/>
        </a:spcBef>
        <a:spcAft>
          <a:spcPct val="0"/>
        </a:spcAft>
        <a:defRPr sz="4000">
          <a:solidFill>
            <a:srgbClr val="727272"/>
          </a:solidFill>
          <a:latin typeface="+mj-lt"/>
          <a:ea typeface="+mj-ea"/>
          <a:cs typeface="+mj-cs"/>
        </a:defRPr>
      </a:lvl1pPr>
      <a:lvl2pPr algn="ctr" rtl="0" eaLnBrk="0" fontAlgn="base" hangingPunct="0">
        <a:spcBef>
          <a:spcPct val="0"/>
        </a:spcBef>
        <a:spcAft>
          <a:spcPct val="0"/>
        </a:spcAft>
        <a:defRPr sz="4000">
          <a:solidFill>
            <a:srgbClr val="727272"/>
          </a:solidFill>
          <a:latin typeface="Helvetica" pitchFamily="34" charset="0"/>
          <a:cs typeface="Arial" charset="0"/>
        </a:defRPr>
      </a:lvl2pPr>
      <a:lvl3pPr algn="ctr" rtl="0" eaLnBrk="0" fontAlgn="base" hangingPunct="0">
        <a:spcBef>
          <a:spcPct val="0"/>
        </a:spcBef>
        <a:spcAft>
          <a:spcPct val="0"/>
        </a:spcAft>
        <a:defRPr sz="4000">
          <a:solidFill>
            <a:srgbClr val="727272"/>
          </a:solidFill>
          <a:latin typeface="Helvetica" pitchFamily="34" charset="0"/>
          <a:cs typeface="Arial" charset="0"/>
        </a:defRPr>
      </a:lvl3pPr>
      <a:lvl4pPr algn="ctr" rtl="0" eaLnBrk="0" fontAlgn="base" hangingPunct="0">
        <a:spcBef>
          <a:spcPct val="0"/>
        </a:spcBef>
        <a:spcAft>
          <a:spcPct val="0"/>
        </a:spcAft>
        <a:defRPr sz="4000">
          <a:solidFill>
            <a:srgbClr val="727272"/>
          </a:solidFill>
          <a:latin typeface="Helvetica" pitchFamily="34" charset="0"/>
          <a:cs typeface="Arial" charset="0"/>
        </a:defRPr>
      </a:lvl4pPr>
      <a:lvl5pPr algn="ctr" rtl="0" eaLnBrk="0" fontAlgn="base" hangingPunct="0">
        <a:spcBef>
          <a:spcPct val="0"/>
        </a:spcBef>
        <a:spcAft>
          <a:spcPct val="0"/>
        </a:spcAft>
        <a:defRPr sz="4000">
          <a:solidFill>
            <a:srgbClr val="727272"/>
          </a:solidFill>
          <a:latin typeface="Helvetica" pitchFamily="34" charset="0"/>
          <a:cs typeface="Arial" charset="0"/>
        </a:defRPr>
      </a:lvl5pPr>
      <a:lvl6pPr marL="457200" algn="ctr" rtl="0" eaLnBrk="1" fontAlgn="base" hangingPunct="1">
        <a:spcBef>
          <a:spcPct val="0"/>
        </a:spcBef>
        <a:spcAft>
          <a:spcPct val="0"/>
        </a:spcAft>
        <a:defRPr sz="4400">
          <a:solidFill>
            <a:schemeClr val="bg2"/>
          </a:solidFill>
          <a:latin typeface="Helvetica" pitchFamily="34" charset="0"/>
          <a:cs typeface="Arial" charset="0"/>
        </a:defRPr>
      </a:lvl6pPr>
      <a:lvl7pPr marL="914400" algn="ctr" rtl="0" eaLnBrk="1" fontAlgn="base" hangingPunct="1">
        <a:spcBef>
          <a:spcPct val="0"/>
        </a:spcBef>
        <a:spcAft>
          <a:spcPct val="0"/>
        </a:spcAft>
        <a:defRPr sz="4400">
          <a:solidFill>
            <a:schemeClr val="bg2"/>
          </a:solidFill>
          <a:latin typeface="Helvetica" pitchFamily="34" charset="0"/>
          <a:cs typeface="Arial" charset="0"/>
        </a:defRPr>
      </a:lvl7pPr>
      <a:lvl8pPr marL="1371600" algn="ctr" rtl="0" eaLnBrk="1" fontAlgn="base" hangingPunct="1">
        <a:spcBef>
          <a:spcPct val="0"/>
        </a:spcBef>
        <a:spcAft>
          <a:spcPct val="0"/>
        </a:spcAft>
        <a:defRPr sz="4400">
          <a:solidFill>
            <a:schemeClr val="bg2"/>
          </a:solidFill>
          <a:latin typeface="Helvetica" pitchFamily="34" charset="0"/>
          <a:cs typeface="Arial" charset="0"/>
        </a:defRPr>
      </a:lvl8pPr>
      <a:lvl9pPr marL="1828800" algn="ctr" rtl="0" eaLnBrk="1" fontAlgn="base" hangingPunct="1">
        <a:spcBef>
          <a:spcPct val="0"/>
        </a:spcBef>
        <a:spcAft>
          <a:spcPct val="0"/>
        </a:spcAft>
        <a:defRPr sz="4400">
          <a:solidFill>
            <a:schemeClr val="bg2"/>
          </a:solidFill>
          <a:latin typeface="Helvetica" pitchFamily="34" charset="0"/>
          <a:cs typeface="Arial" charset="0"/>
        </a:defRPr>
      </a:lvl9pPr>
    </p:titleStyle>
    <p:bodyStyle>
      <a:lvl1pPr marL="342900" indent="-342900" algn="l" rtl="0" eaLnBrk="0" fontAlgn="base" hangingPunct="0">
        <a:spcBef>
          <a:spcPct val="20000"/>
        </a:spcBef>
        <a:spcAft>
          <a:spcPct val="0"/>
        </a:spcAft>
        <a:buChar char="•"/>
        <a:defRPr sz="3200">
          <a:solidFill>
            <a:srgbClr val="004B78"/>
          </a:solidFill>
          <a:latin typeface="+mn-lt"/>
          <a:ea typeface="+mn-ea"/>
          <a:cs typeface="+mn-cs"/>
        </a:defRPr>
      </a:lvl1pPr>
      <a:lvl2pPr marL="742950" indent="-285750" algn="l" rtl="0" eaLnBrk="0" fontAlgn="base" hangingPunct="0">
        <a:spcBef>
          <a:spcPct val="20000"/>
        </a:spcBef>
        <a:spcAft>
          <a:spcPct val="0"/>
        </a:spcAft>
        <a:buChar char="–"/>
        <a:defRPr sz="2800">
          <a:solidFill>
            <a:srgbClr val="004B78"/>
          </a:solidFill>
          <a:latin typeface="+mn-lt"/>
          <a:cs typeface="+mn-cs"/>
        </a:defRPr>
      </a:lvl2pPr>
      <a:lvl3pPr marL="1143000" indent="-228600" algn="l" rtl="0" eaLnBrk="0" fontAlgn="base" hangingPunct="0">
        <a:spcBef>
          <a:spcPct val="20000"/>
        </a:spcBef>
        <a:spcAft>
          <a:spcPct val="0"/>
        </a:spcAft>
        <a:buChar char="•"/>
        <a:defRPr sz="2400">
          <a:solidFill>
            <a:srgbClr val="004B78"/>
          </a:solidFill>
          <a:latin typeface="+mn-lt"/>
          <a:cs typeface="+mn-cs"/>
        </a:defRPr>
      </a:lvl3pPr>
      <a:lvl4pPr marL="1600200" indent="-228600" algn="l" rtl="0" eaLnBrk="0" fontAlgn="base" hangingPunct="0">
        <a:spcBef>
          <a:spcPct val="20000"/>
        </a:spcBef>
        <a:spcAft>
          <a:spcPct val="0"/>
        </a:spcAft>
        <a:buChar char="–"/>
        <a:defRPr sz="2000">
          <a:solidFill>
            <a:srgbClr val="004B78"/>
          </a:solidFill>
          <a:latin typeface="+mn-lt"/>
          <a:cs typeface="+mn-cs"/>
        </a:defRPr>
      </a:lvl4pPr>
      <a:lvl5pPr marL="2057400" indent="-228600" algn="l" rtl="0" eaLnBrk="0" fontAlgn="base" hangingPunct="0">
        <a:spcBef>
          <a:spcPct val="20000"/>
        </a:spcBef>
        <a:spcAft>
          <a:spcPct val="0"/>
        </a:spcAft>
        <a:buChar char="»"/>
        <a:defRPr sz="2000">
          <a:solidFill>
            <a:srgbClr val="004B78"/>
          </a:solidFill>
          <a:latin typeface="+mn-lt"/>
          <a:cs typeface="+mn-cs"/>
        </a:defRPr>
      </a:lvl5pPr>
      <a:lvl6pPr marL="2514600" indent="-228600" algn="l" rtl="0" eaLnBrk="1" fontAlgn="base" hangingPunct="1">
        <a:spcBef>
          <a:spcPct val="20000"/>
        </a:spcBef>
        <a:spcAft>
          <a:spcPct val="0"/>
        </a:spcAft>
        <a:buChar char="»"/>
        <a:defRPr sz="2000">
          <a:solidFill>
            <a:srgbClr val="0073CF"/>
          </a:solidFill>
          <a:latin typeface="+mn-lt"/>
          <a:cs typeface="+mn-cs"/>
        </a:defRPr>
      </a:lvl6pPr>
      <a:lvl7pPr marL="2971800" indent="-228600" algn="l" rtl="0" eaLnBrk="1" fontAlgn="base" hangingPunct="1">
        <a:spcBef>
          <a:spcPct val="20000"/>
        </a:spcBef>
        <a:spcAft>
          <a:spcPct val="0"/>
        </a:spcAft>
        <a:buChar char="»"/>
        <a:defRPr sz="2000">
          <a:solidFill>
            <a:srgbClr val="0073CF"/>
          </a:solidFill>
          <a:latin typeface="+mn-lt"/>
          <a:cs typeface="+mn-cs"/>
        </a:defRPr>
      </a:lvl7pPr>
      <a:lvl8pPr marL="3429000" indent="-228600" algn="l" rtl="0" eaLnBrk="1" fontAlgn="base" hangingPunct="1">
        <a:spcBef>
          <a:spcPct val="20000"/>
        </a:spcBef>
        <a:spcAft>
          <a:spcPct val="0"/>
        </a:spcAft>
        <a:buChar char="»"/>
        <a:defRPr sz="2000">
          <a:solidFill>
            <a:srgbClr val="0073CF"/>
          </a:solidFill>
          <a:latin typeface="+mn-lt"/>
          <a:cs typeface="+mn-cs"/>
        </a:defRPr>
      </a:lvl8pPr>
      <a:lvl9pPr marL="3886200" indent="-228600" algn="l" rtl="0" eaLnBrk="1" fontAlgn="base" hangingPunct="1">
        <a:spcBef>
          <a:spcPct val="20000"/>
        </a:spcBef>
        <a:spcAft>
          <a:spcPct val="0"/>
        </a:spcAft>
        <a:buChar char="»"/>
        <a:defRPr sz="2000">
          <a:solidFill>
            <a:srgbClr val="0073C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eaLnBrk="0" hangingPunct="0"/>
            <a:endParaRPr lang="fr-FR" sz="2000" smtClean="0">
              <a:solidFill>
                <a:srgbClr val="727272"/>
              </a:solidFill>
              <a:latin typeface="Helvetica 65 Medium" pitchFamily="34" charset="0"/>
              <a:cs typeface="+mn-cs"/>
            </a:endParaRPr>
          </a:p>
        </p:txBody>
      </p:sp>
      <p:pic>
        <p:nvPicPr>
          <p:cNvPr id="24" name="Image 7"/>
          <p:cNvPicPr>
            <a:picLocks noChangeAspect="1"/>
          </p:cNvPicPr>
          <p:nvPr/>
        </p:nvPicPr>
        <p:blipFill>
          <a:blip r:embed="rId7"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pPr fontAlgn="auto">
              <a:spcBef>
                <a:spcPts val="0"/>
              </a:spcBef>
              <a:spcAft>
                <a:spcPts val="0"/>
              </a:spcAft>
            </a:pPr>
            <a:fld id="{A076696F-D939-42C2-8A05-981D894478BE}" type="datetime1">
              <a:rPr lang="en-GB" smtClean="0">
                <a:cs typeface="+mn-cs"/>
              </a:rPr>
              <a:pPr fontAlgn="auto">
                <a:spcBef>
                  <a:spcPts val="0"/>
                </a:spcBef>
                <a:spcAft>
                  <a:spcPts val="0"/>
                </a:spcAft>
              </a:pPr>
              <a:t>13/11/2013</a:t>
            </a:fld>
            <a:endParaRPr lang="en-GB">
              <a:cs typeface="+mn-cs"/>
            </a:endParaRPr>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pPr fontAlgn="auto">
              <a:spcBef>
                <a:spcPts val="0"/>
              </a:spcBef>
              <a:spcAft>
                <a:spcPts val="0"/>
              </a:spcAft>
            </a:pPr>
            <a:endParaRPr lang="en-GB">
              <a:cs typeface="+mn-cs"/>
            </a:endParaRPr>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pPr fontAlgn="auto">
              <a:spcBef>
                <a:spcPts val="0"/>
              </a:spcBef>
              <a:spcAft>
                <a:spcPts val="0"/>
              </a:spcAft>
            </a:pPr>
            <a:fld id="{6E5D0388-828E-4168-A34B-FD824AA526F8}" type="slidenum">
              <a:rPr lang="en-GB" smtClean="0">
                <a:solidFill>
                  <a:prstClr val="white"/>
                </a:solidFill>
                <a:cs typeface="+mn-cs"/>
              </a:rPr>
              <a:pPr fontAlgn="auto">
                <a:spcBef>
                  <a:spcPts val="0"/>
                </a:spcBef>
                <a:spcAft>
                  <a:spcPts val="0"/>
                </a:spcAft>
              </a:pPr>
              <a:t>‹#›</a:t>
            </a:fld>
            <a:endParaRPr lang="en-GB">
              <a:solidFill>
                <a:prstClr val="white"/>
              </a:solidFill>
              <a:cs typeface="+mn-cs"/>
            </a:endParaRPr>
          </a:p>
        </p:txBody>
      </p:sp>
    </p:spTree>
    <p:extLst>
      <p:ext uri="{BB962C8B-B14F-4D97-AF65-F5344CB8AC3E}">
        <p14:creationId xmlns:p14="http://schemas.microsoft.com/office/powerpoint/2010/main" val="491845262"/>
      </p:ext>
    </p:extLst>
  </p:cSld>
  <p:clrMap bg1="lt1" tx1="dk1" bg2="lt2" tx2="dk2" accent1="accent1" accent2="accent2" accent3="accent3" accent4="accent4" accent5="accent5" accent6="accent6" hlink="hlink" folHlink="folHlink"/>
  <p:sldLayoutIdLst>
    <p:sldLayoutId id="2147486344" r:id="rId1"/>
    <p:sldLayoutId id="2147486345" r:id="rId2"/>
    <p:sldLayoutId id="2147486346" r:id="rId3"/>
    <p:sldLayoutId id="2147486347" r:id="rId4"/>
  </p:sldLayoutIdLst>
  <p:hf hdr="0" ftr="0" dt="0"/>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eaLnBrk="0" hangingPunct="0"/>
            <a:endParaRPr lang="fr-FR" sz="2000" smtClean="0">
              <a:solidFill>
                <a:srgbClr val="727272"/>
              </a:solidFill>
              <a:latin typeface="Helvetica 65 Medium" pitchFamily="34" charset="0"/>
            </a:endParaRPr>
          </a:p>
        </p:txBody>
      </p:sp>
      <p:pic>
        <p:nvPicPr>
          <p:cNvPr id="24" name="Image 7"/>
          <p:cNvPicPr>
            <a:picLocks noChangeAspect="1"/>
          </p:cNvPicPr>
          <p:nvPr/>
        </p:nvPicPr>
        <p:blipFill>
          <a:blip r:embed="rId7"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pPr fontAlgn="auto">
              <a:spcBef>
                <a:spcPts val="0"/>
              </a:spcBef>
              <a:spcAft>
                <a:spcPts val="0"/>
              </a:spcAft>
            </a:pPr>
            <a:fld id="{A076696F-D939-42C2-8A05-981D894478BE}" type="datetime1">
              <a:rPr lang="en-GB" smtClean="0"/>
              <a:pPr fontAlgn="auto">
                <a:spcBef>
                  <a:spcPts val="0"/>
                </a:spcBef>
                <a:spcAft>
                  <a:spcPts val="0"/>
                </a:spcAft>
              </a:pPr>
              <a:t>13/11/2013</a:t>
            </a:fld>
            <a:endParaRPr lang="en-GB"/>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pPr fontAlgn="auto">
              <a:spcBef>
                <a:spcPts val="0"/>
              </a:spcBef>
              <a:spcAft>
                <a:spcPts val="0"/>
              </a:spcAft>
            </a:pPr>
            <a:endParaRPr lang="en-GB"/>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pPr fontAlgn="auto">
              <a:spcBef>
                <a:spcPts val="0"/>
              </a:spcBef>
              <a:spcAft>
                <a:spcPts val="0"/>
              </a:spcAft>
            </a:pPr>
            <a:fld id="{6E5D0388-828E-4168-A34B-FD824AA526F8}" type="slidenum">
              <a:rPr lang="en-GB" smtClean="0">
                <a:solidFill>
                  <a:prstClr val="white"/>
                </a:solidFill>
              </a:rPr>
              <a:pPr fontAlgn="auto">
                <a:spcBef>
                  <a:spcPts val="0"/>
                </a:spcBef>
                <a:spcAft>
                  <a:spcPts val="0"/>
                </a:spcAft>
              </a:pPr>
              <a:t>‹#›</a:t>
            </a:fld>
            <a:endParaRPr lang="en-GB">
              <a:solidFill>
                <a:prstClr val="white"/>
              </a:solidFill>
            </a:endParaRPr>
          </a:p>
        </p:txBody>
      </p:sp>
    </p:spTree>
    <p:extLst>
      <p:ext uri="{BB962C8B-B14F-4D97-AF65-F5344CB8AC3E}">
        <p14:creationId xmlns:p14="http://schemas.microsoft.com/office/powerpoint/2010/main" val="2448678705"/>
      </p:ext>
    </p:extLst>
  </p:cSld>
  <p:clrMap bg1="lt1" tx1="dk1" bg2="lt2" tx2="dk2" accent1="accent1" accent2="accent2" accent3="accent3" accent4="accent4" accent5="accent5" accent6="accent6" hlink="hlink" folHlink="folHlink"/>
  <p:sldLayoutIdLst>
    <p:sldLayoutId id="2147486349" r:id="rId1"/>
    <p:sldLayoutId id="2147486350" r:id="rId2"/>
    <p:sldLayoutId id="2147486351" r:id="rId3"/>
    <p:sldLayoutId id="2147486352" r:id="rId4"/>
  </p:sldLayoutIdLst>
  <p:hf hdr="0" ftr="0" dt="0"/>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eaLnBrk="0" hangingPunct="0"/>
            <a:endParaRPr lang="fr-FR" sz="2000" smtClean="0">
              <a:solidFill>
                <a:srgbClr val="727272"/>
              </a:solidFill>
              <a:latin typeface="Helvetica 65 Medium" pitchFamily="34" charset="0"/>
              <a:cs typeface="+mn-cs"/>
            </a:endParaRPr>
          </a:p>
        </p:txBody>
      </p:sp>
      <p:pic>
        <p:nvPicPr>
          <p:cNvPr id="24" name="Image 7"/>
          <p:cNvPicPr>
            <a:picLocks noChangeAspect="1"/>
          </p:cNvPicPr>
          <p:nvPr/>
        </p:nvPicPr>
        <p:blipFill>
          <a:blip r:embed="rId7"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pPr fontAlgn="auto">
              <a:spcBef>
                <a:spcPts val="0"/>
              </a:spcBef>
              <a:spcAft>
                <a:spcPts val="0"/>
              </a:spcAft>
            </a:pPr>
            <a:fld id="{A076696F-D939-42C2-8A05-981D894478BE}" type="datetime1">
              <a:rPr lang="en-GB" smtClean="0">
                <a:cs typeface="+mn-cs"/>
              </a:rPr>
              <a:pPr fontAlgn="auto">
                <a:spcBef>
                  <a:spcPts val="0"/>
                </a:spcBef>
                <a:spcAft>
                  <a:spcPts val="0"/>
                </a:spcAft>
              </a:pPr>
              <a:t>13/11/2013</a:t>
            </a:fld>
            <a:endParaRPr lang="en-GB">
              <a:cs typeface="+mn-cs"/>
            </a:endParaRPr>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pPr fontAlgn="auto">
              <a:spcBef>
                <a:spcPts val="0"/>
              </a:spcBef>
              <a:spcAft>
                <a:spcPts val="0"/>
              </a:spcAft>
            </a:pPr>
            <a:endParaRPr lang="en-GB">
              <a:cs typeface="+mn-cs"/>
            </a:endParaRPr>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pPr fontAlgn="auto">
              <a:spcBef>
                <a:spcPts val="0"/>
              </a:spcBef>
              <a:spcAft>
                <a:spcPts val="0"/>
              </a:spcAft>
            </a:pPr>
            <a:fld id="{6E5D0388-828E-4168-A34B-FD824AA526F8}" type="slidenum">
              <a:rPr lang="en-GB" smtClean="0">
                <a:solidFill>
                  <a:prstClr val="white"/>
                </a:solidFill>
                <a:cs typeface="+mn-cs"/>
              </a:rPr>
              <a:pPr fontAlgn="auto">
                <a:spcBef>
                  <a:spcPts val="0"/>
                </a:spcBef>
                <a:spcAft>
                  <a:spcPts val="0"/>
                </a:spcAft>
              </a:pPr>
              <a:t>‹#›</a:t>
            </a:fld>
            <a:endParaRPr lang="en-GB">
              <a:solidFill>
                <a:prstClr val="white"/>
              </a:solidFill>
              <a:cs typeface="+mn-cs"/>
            </a:endParaRPr>
          </a:p>
        </p:txBody>
      </p:sp>
    </p:spTree>
    <p:extLst>
      <p:ext uri="{BB962C8B-B14F-4D97-AF65-F5344CB8AC3E}">
        <p14:creationId xmlns:p14="http://schemas.microsoft.com/office/powerpoint/2010/main" val="3053945240"/>
      </p:ext>
    </p:extLst>
  </p:cSld>
  <p:clrMap bg1="lt1" tx1="dk1" bg2="lt2" tx2="dk2" accent1="accent1" accent2="accent2" accent3="accent3" accent4="accent4" accent5="accent5" accent6="accent6" hlink="hlink" folHlink="folHlink"/>
  <p:sldLayoutIdLst>
    <p:sldLayoutId id="2147486354" r:id="rId1"/>
    <p:sldLayoutId id="2147486355" r:id="rId2"/>
    <p:sldLayoutId id="2147486356" r:id="rId3"/>
    <p:sldLayoutId id="2147486357" r:id="rId4"/>
  </p:sldLayoutIdLst>
  <p:hf hdr="0" ftr="0" dt="0"/>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6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7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5.xml"/><Relationship Id="rId1" Type="http://schemas.openxmlformats.org/officeDocument/2006/relationships/tags" Target="../tags/tag7.xml"/><Relationship Id="rId4" Type="http://schemas.openxmlformats.org/officeDocument/2006/relationships/image" Target="../media/image34.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5.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2.xml"/><Relationship Id="rId4" Type="http://schemas.openxmlformats.org/officeDocument/2006/relationships/slideLayout" Target="../slideLayouts/slideLayout7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5.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6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7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1.xml"/></Relationships>
</file>

<file path=ppt/slides/_rels/slide24.xml.rels><?xml version="1.0" encoding="UTF-8" standalone="yes"?>
<Relationships xmlns="http://schemas.openxmlformats.org/package/2006/relationships"><Relationship Id="rId3" Type="http://schemas.openxmlformats.org/officeDocument/2006/relationships/hyperlink" Target="http://www.oecd.org/finance/lti" TargetMode="External"/><Relationship Id="rId2" Type="http://schemas.openxmlformats.org/officeDocument/2006/relationships/notesSlide" Target="../notesSlides/notesSlide14.xml"/><Relationship Id="rId1" Type="http://schemas.openxmlformats.org/officeDocument/2006/relationships/slideLayout" Target="../slideLayouts/slideLayout6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5.xml"/><Relationship Id="rId1" Type="http://schemas.openxmlformats.org/officeDocument/2006/relationships/tags" Target="../tags/tag4.xml"/><Relationship Id="rId4" Type="http://schemas.openxmlformats.org/officeDocument/2006/relationships/image" Target="../media/image19.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5.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8.xml.rels><?xml version="1.0" encoding="UTF-8" standalone="yes"?>
<Relationships xmlns="http://schemas.openxmlformats.org/package/2006/relationships"><Relationship Id="rId3" Type="http://schemas.openxmlformats.org/officeDocument/2006/relationships/image" Target="../media/image22.emf"/><Relationship Id="rId7" Type="http://schemas.openxmlformats.org/officeDocument/2006/relationships/image" Target="../media/image26.emf"/><Relationship Id="rId2" Type="http://schemas.openxmlformats.org/officeDocument/2006/relationships/image" Target="../media/image21.emf"/><Relationship Id="rId1" Type="http://schemas.openxmlformats.org/officeDocument/2006/relationships/slideLayout" Target="../slideLayouts/slideLayout77.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5.xml"/><Relationship Id="rId1" Type="http://schemas.openxmlformats.org/officeDocument/2006/relationships/tags" Target="../tags/tag6.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19672" y="837174"/>
            <a:ext cx="7705725" cy="1823576"/>
          </a:xfrm>
        </p:spPr>
        <p:txBody>
          <a:bodyPr rtlCol="0"/>
          <a:lstStyle/>
          <a:p>
            <a:pPr algn="ctr" eaLnBrk="1" fontAlgn="auto" hangingPunct="1">
              <a:spcAft>
                <a:spcPts val="0"/>
              </a:spcAft>
              <a:defRPr/>
            </a:pPr>
            <a:r>
              <a:rPr lang="en-US" sz="3000" dirty="0" smtClean="0">
                <a:cs typeface="Arial" pitchFamily="34" charset="0"/>
              </a:rPr>
              <a:t>Long Term Investment FINANCING AND INSTITUTIONAL INVESTORS</a:t>
            </a:r>
            <a:br>
              <a:rPr lang="en-US" sz="3000" dirty="0" smtClean="0">
                <a:cs typeface="Arial" pitchFamily="34" charset="0"/>
              </a:rPr>
            </a:br>
            <a:endParaRPr lang="en-US" sz="3000" dirty="0">
              <a:cs typeface="Arial" pitchFamily="34" charset="0"/>
            </a:endParaRPr>
          </a:p>
        </p:txBody>
      </p:sp>
      <p:sp>
        <p:nvSpPr>
          <p:cNvPr id="3" name="Subtitle 2"/>
          <p:cNvSpPr>
            <a:spLocks noGrp="1"/>
          </p:cNvSpPr>
          <p:nvPr>
            <p:ph type="subTitle" idx="1"/>
          </p:nvPr>
        </p:nvSpPr>
        <p:spPr>
          <a:xfrm>
            <a:off x="1979712" y="2852936"/>
            <a:ext cx="6264696" cy="1200329"/>
          </a:xfrm>
        </p:spPr>
        <p:txBody>
          <a:bodyPr/>
          <a:lstStyle/>
          <a:p>
            <a:pPr eaLnBrk="1" hangingPunct="1">
              <a:lnSpc>
                <a:spcPct val="100000"/>
              </a:lnSpc>
              <a:spcBef>
                <a:spcPct val="0"/>
              </a:spcBef>
              <a:defRPr/>
            </a:pPr>
            <a:r>
              <a:rPr lang="fr-FR" sz="2400" b="1" dirty="0" smtClean="0">
                <a:solidFill>
                  <a:srgbClr val="C3D69B"/>
                </a:solidFill>
              </a:rPr>
              <a:t>OECD/IOPS Global Forum on </a:t>
            </a:r>
            <a:r>
              <a:rPr lang="fr-FR" sz="2400" b="1" dirty="0" err="1" smtClean="0">
                <a:solidFill>
                  <a:srgbClr val="C3D69B"/>
                </a:solidFill>
              </a:rPr>
              <a:t>private</a:t>
            </a:r>
            <a:r>
              <a:rPr lang="fr-FR" sz="2400" b="1" dirty="0" smtClean="0">
                <a:solidFill>
                  <a:srgbClr val="C3D69B"/>
                </a:solidFill>
              </a:rPr>
              <a:t> pensions</a:t>
            </a:r>
            <a:endParaRPr lang="en-GB" sz="2400" b="1" dirty="0" smtClean="0">
              <a:solidFill>
                <a:srgbClr val="C3D69B"/>
              </a:solidFill>
            </a:endParaRPr>
          </a:p>
          <a:p>
            <a:pPr eaLnBrk="1" hangingPunct="1">
              <a:lnSpc>
                <a:spcPct val="100000"/>
              </a:lnSpc>
              <a:spcBef>
                <a:spcPct val="0"/>
              </a:spcBef>
              <a:defRPr/>
            </a:pPr>
            <a:r>
              <a:rPr lang="en-GB" sz="2400" b="1" dirty="0" smtClean="0">
                <a:solidFill>
                  <a:srgbClr val="C3D69B"/>
                </a:solidFill>
              </a:rPr>
              <a:t>5-6 November 2013</a:t>
            </a:r>
          </a:p>
        </p:txBody>
      </p:sp>
      <p:sp>
        <p:nvSpPr>
          <p:cNvPr id="53252" name="Subtitle 2"/>
          <p:cNvSpPr txBox="1">
            <a:spLocks/>
          </p:cNvSpPr>
          <p:nvPr/>
        </p:nvSpPr>
        <p:spPr bwMode="auto">
          <a:xfrm>
            <a:off x="323850" y="5181600"/>
            <a:ext cx="6299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Clr>
                <a:srgbClr val="727272"/>
              </a:buClr>
              <a:buFont typeface="Arial" pitchFamily="34" charset="0"/>
              <a:buNone/>
            </a:pPr>
            <a:r>
              <a:rPr lang="fr-FR" sz="2400" b="1" dirty="0" smtClean="0">
                <a:solidFill>
                  <a:srgbClr val="C3D69B"/>
                </a:solidFill>
              </a:rPr>
              <a:t>André LABOUL</a:t>
            </a:r>
            <a:endParaRPr lang="fr-FR" sz="2400" b="1" dirty="0">
              <a:solidFill>
                <a:srgbClr val="C3D69B"/>
              </a:solidFill>
            </a:endParaRPr>
          </a:p>
          <a:p>
            <a:pPr eaLnBrk="1" hangingPunct="1">
              <a:buClr>
                <a:srgbClr val="727272"/>
              </a:buClr>
              <a:buFont typeface="Arial" pitchFamily="34" charset="0"/>
              <a:buNone/>
            </a:pPr>
            <a:r>
              <a:rPr lang="fr-FR" b="1" dirty="0" err="1" smtClean="0">
                <a:solidFill>
                  <a:srgbClr val="FFFFFF"/>
                </a:solidFill>
              </a:rPr>
              <a:t>Secretary</a:t>
            </a:r>
            <a:r>
              <a:rPr lang="fr-FR" b="1" dirty="0" smtClean="0">
                <a:solidFill>
                  <a:srgbClr val="FFFFFF"/>
                </a:solidFill>
              </a:rPr>
              <a:t> General  IOPS</a:t>
            </a:r>
            <a:endParaRPr lang="fr-FR" b="1" dirty="0">
              <a:solidFill>
                <a:srgbClr val="FFFFFF"/>
              </a:solidFill>
            </a:endParaRPr>
          </a:p>
          <a:p>
            <a:pPr eaLnBrk="1" hangingPunct="1">
              <a:buClr>
                <a:srgbClr val="727272"/>
              </a:buClr>
              <a:buFont typeface="Arial" pitchFamily="34" charset="0"/>
              <a:buNone/>
            </a:pPr>
            <a:r>
              <a:rPr lang="fr-FR" b="1" dirty="0" smtClean="0">
                <a:solidFill>
                  <a:srgbClr val="FFFFFF"/>
                </a:solidFill>
              </a:rPr>
              <a:t>Head, OECD Financial </a:t>
            </a:r>
            <a:r>
              <a:rPr lang="fr-FR" b="1" dirty="0" err="1">
                <a:solidFill>
                  <a:srgbClr val="FFFFFF"/>
                </a:solidFill>
              </a:rPr>
              <a:t>Affairs</a:t>
            </a:r>
            <a:r>
              <a:rPr lang="fr-FR" b="1" dirty="0">
                <a:solidFill>
                  <a:srgbClr val="FFFFFF"/>
                </a:solidFill>
              </a:rPr>
              <a:t> Division </a:t>
            </a:r>
          </a:p>
          <a:p>
            <a:pPr eaLnBrk="1" hangingPunct="1">
              <a:buClr>
                <a:srgbClr val="727272"/>
              </a:buClr>
              <a:buFont typeface="Arial" pitchFamily="34" charset="0"/>
              <a:buNone/>
            </a:pPr>
            <a:r>
              <a:rPr lang="fr-FR" b="1" dirty="0">
                <a:solidFill>
                  <a:srgbClr val="FFFFFF"/>
                </a:solidFill>
              </a:rPr>
              <a:t>a</a:t>
            </a:r>
            <a:r>
              <a:rPr lang="fr-FR" b="1" dirty="0" smtClean="0">
                <a:solidFill>
                  <a:srgbClr val="FFFFFF"/>
                </a:solidFill>
              </a:rPr>
              <a:t>ndre.laboul@oecd.org</a:t>
            </a:r>
            <a:endParaRPr lang="fr-FR" b="1" dirty="0">
              <a:solidFill>
                <a:srgbClr val="FFFFFF"/>
              </a:solidFill>
            </a:endParaRPr>
          </a:p>
          <a:p>
            <a:pPr eaLnBrk="1" hangingPunct="1">
              <a:buClr>
                <a:srgbClr val="727272"/>
              </a:buClr>
              <a:buFont typeface="Arial" pitchFamily="34" charset="0"/>
              <a:buNone/>
            </a:pPr>
            <a:endParaRPr lang="en-US" b="1" dirty="0">
              <a:solidFill>
                <a:srgbClr val="FFFFFF"/>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Still</a:t>
            </a:r>
            <a:r>
              <a:rPr lang="fr-FR" dirty="0" smtClean="0"/>
              <a:t>…</a:t>
            </a:r>
            <a:r>
              <a:rPr lang="fr-FR" dirty="0" err="1" smtClean="0"/>
              <a:t>lack</a:t>
            </a:r>
            <a:r>
              <a:rPr lang="fr-FR" dirty="0" smtClean="0"/>
              <a:t> of </a:t>
            </a:r>
            <a:r>
              <a:rPr lang="fr-FR" dirty="0" err="1" smtClean="0"/>
              <a:t>investment</a:t>
            </a:r>
            <a:r>
              <a:rPr lang="fr-FR" dirty="0" smtClean="0"/>
              <a:t> </a:t>
            </a:r>
            <a:endParaRPr lang="en-GB" dirty="0"/>
          </a:p>
        </p:txBody>
      </p:sp>
      <p:sp>
        <p:nvSpPr>
          <p:cNvPr id="3" name="Content Placeholder 2"/>
          <p:cNvSpPr>
            <a:spLocks noGrp="1"/>
          </p:cNvSpPr>
          <p:nvPr>
            <p:ph idx="1"/>
          </p:nvPr>
        </p:nvSpPr>
        <p:spPr/>
        <p:txBody>
          <a:bodyPr/>
          <a:lstStyle/>
          <a:p>
            <a:pPr marL="457200" lvl="0" algn="just">
              <a:lnSpc>
                <a:spcPct val="150000"/>
              </a:lnSpc>
              <a:buClr>
                <a:srgbClr val="727272"/>
              </a:buClr>
            </a:pPr>
            <a:r>
              <a:rPr lang="fr-FR" sz="1500" dirty="0" smtClean="0">
                <a:solidFill>
                  <a:srgbClr val="727272"/>
                </a:solidFill>
                <a:latin typeface="Arial Narrow"/>
                <a:ea typeface="Times New Roman"/>
              </a:rPr>
              <a:t>In </a:t>
            </a:r>
            <a:r>
              <a:rPr lang="fr-FR" sz="1500" dirty="0" err="1" smtClean="0">
                <a:solidFill>
                  <a:srgbClr val="727272"/>
                </a:solidFill>
                <a:latin typeface="Arial Narrow"/>
                <a:ea typeface="Times New Roman"/>
              </a:rPr>
              <a:t>principle</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we</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would</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expect</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institutional</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investors</a:t>
            </a:r>
            <a:r>
              <a:rPr lang="fr-FR" sz="1500" dirty="0" smtClean="0">
                <a:solidFill>
                  <a:srgbClr val="727272"/>
                </a:solidFill>
                <a:latin typeface="Arial Narrow"/>
                <a:ea typeface="Times New Roman"/>
              </a:rPr>
              <a:t> and </a:t>
            </a:r>
            <a:r>
              <a:rPr lang="fr-FR" sz="1500" dirty="0" err="1" smtClean="0">
                <a:solidFill>
                  <a:srgbClr val="727272"/>
                </a:solidFill>
                <a:latin typeface="Arial Narrow"/>
                <a:ea typeface="Times New Roman"/>
              </a:rPr>
              <a:t>especially</a:t>
            </a:r>
            <a:r>
              <a:rPr lang="fr-FR" sz="1500" dirty="0" smtClean="0">
                <a:solidFill>
                  <a:srgbClr val="727272"/>
                </a:solidFill>
                <a:latin typeface="Arial Narrow"/>
                <a:ea typeface="Times New Roman"/>
              </a:rPr>
              <a:t> pension </a:t>
            </a:r>
            <a:r>
              <a:rPr lang="fr-FR" sz="1500" dirty="0" err="1" smtClean="0">
                <a:solidFill>
                  <a:srgbClr val="727272"/>
                </a:solidFill>
                <a:latin typeface="Arial Narrow"/>
                <a:ea typeface="Times New Roman"/>
              </a:rPr>
              <a:t>funds</a:t>
            </a:r>
            <a:r>
              <a:rPr lang="fr-FR" sz="1500" dirty="0" smtClean="0">
                <a:solidFill>
                  <a:srgbClr val="727272"/>
                </a:solidFill>
                <a:latin typeface="Arial Narrow"/>
                <a:ea typeface="Times New Roman"/>
              </a:rPr>
              <a:t> and life </a:t>
            </a:r>
            <a:r>
              <a:rPr lang="fr-FR" sz="1500" dirty="0" err="1" smtClean="0">
                <a:solidFill>
                  <a:srgbClr val="727272"/>
                </a:solidFill>
                <a:latin typeface="Arial Narrow"/>
                <a:ea typeface="Times New Roman"/>
              </a:rPr>
              <a:t>insurance</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companies</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who</a:t>
            </a:r>
            <a:r>
              <a:rPr lang="fr-FR" sz="1500" dirty="0" smtClean="0">
                <a:solidFill>
                  <a:srgbClr val="727272"/>
                </a:solidFill>
                <a:latin typeface="Arial Narrow"/>
                <a:ea typeface="Times New Roman"/>
              </a:rPr>
              <a:t> have long </a:t>
            </a:r>
            <a:r>
              <a:rPr lang="fr-FR" sz="1500" dirty="0" err="1" smtClean="0">
                <a:solidFill>
                  <a:srgbClr val="727272"/>
                </a:solidFill>
                <a:latin typeface="Arial Narrow"/>
                <a:ea typeface="Times New Roman"/>
              </a:rPr>
              <a:t>term</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liabilities</a:t>
            </a:r>
            <a:r>
              <a:rPr lang="fr-FR" sz="1500" dirty="0" smtClean="0">
                <a:solidFill>
                  <a:srgbClr val="727272"/>
                </a:solidFill>
                <a:latin typeface="Arial Narrow"/>
                <a:ea typeface="Times New Roman"/>
              </a:rPr>
              <a:t> to </a:t>
            </a:r>
            <a:r>
              <a:rPr lang="fr-FR" sz="1500" dirty="0" err="1" smtClean="0">
                <a:solidFill>
                  <a:srgbClr val="727272"/>
                </a:solidFill>
                <a:latin typeface="Arial Narrow"/>
                <a:ea typeface="Times New Roman"/>
              </a:rPr>
              <a:t>be</a:t>
            </a:r>
            <a:r>
              <a:rPr lang="fr-FR" sz="1500" dirty="0" smtClean="0">
                <a:solidFill>
                  <a:srgbClr val="727272"/>
                </a:solidFill>
                <a:latin typeface="Arial Narrow"/>
                <a:ea typeface="Times New Roman"/>
              </a:rPr>
              <a:t> a source of long </a:t>
            </a:r>
            <a:r>
              <a:rPr lang="fr-FR" sz="1500" dirty="0" err="1" smtClean="0">
                <a:solidFill>
                  <a:srgbClr val="727272"/>
                </a:solidFill>
                <a:latin typeface="Arial Narrow"/>
                <a:ea typeface="Times New Roman"/>
              </a:rPr>
              <a:t>term</a:t>
            </a:r>
            <a:r>
              <a:rPr lang="fr-FR" sz="1500" dirty="0" smtClean="0">
                <a:solidFill>
                  <a:srgbClr val="727272"/>
                </a:solidFill>
                <a:latin typeface="Arial Narrow"/>
                <a:ea typeface="Times New Roman"/>
              </a:rPr>
              <a:t> capital and </a:t>
            </a:r>
            <a:r>
              <a:rPr lang="fr-FR" sz="1500" dirty="0" err="1" smtClean="0">
                <a:solidFill>
                  <a:srgbClr val="727272"/>
                </a:solidFill>
                <a:latin typeface="Arial Narrow"/>
                <a:ea typeface="Times New Roman"/>
              </a:rPr>
              <a:t>play</a:t>
            </a:r>
            <a:r>
              <a:rPr lang="fr-FR" sz="1500" dirty="0" smtClean="0">
                <a:solidFill>
                  <a:srgbClr val="727272"/>
                </a:solidFill>
                <a:latin typeface="Arial Narrow"/>
                <a:ea typeface="Times New Roman"/>
              </a:rPr>
              <a:t> a major </a:t>
            </a:r>
            <a:r>
              <a:rPr lang="fr-FR" sz="1500" dirty="0" err="1" smtClean="0">
                <a:solidFill>
                  <a:srgbClr val="727272"/>
                </a:solidFill>
                <a:latin typeface="Arial Narrow"/>
                <a:ea typeface="Times New Roman"/>
              </a:rPr>
              <a:t>complementary</a:t>
            </a:r>
            <a:r>
              <a:rPr lang="fr-FR" sz="1500" dirty="0" smtClean="0">
                <a:solidFill>
                  <a:srgbClr val="727272"/>
                </a:solidFill>
                <a:latin typeface="Arial Narrow"/>
                <a:ea typeface="Times New Roman"/>
              </a:rPr>
              <a:t> (not substitute) </a:t>
            </a:r>
            <a:r>
              <a:rPr lang="fr-FR" sz="1500" dirty="0" err="1" smtClean="0">
                <a:solidFill>
                  <a:srgbClr val="727272"/>
                </a:solidFill>
                <a:latin typeface="Arial Narrow"/>
                <a:ea typeface="Times New Roman"/>
              </a:rPr>
              <a:t>role</a:t>
            </a:r>
            <a:r>
              <a:rPr lang="fr-FR" sz="1500" dirty="0" smtClean="0">
                <a:solidFill>
                  <a:srgbClr val="727272"/>
                </a:solidFill>
                <a:latin typeface="Arial Narrow"/>
                <a:ea typeface="Times New Roman"/>
              </a:rPr>
              <a:t> for long </a:t>
            </a:r>
            <a:r>
              <a:rPr lang="fr-FR" sz="1500" dirty="0" err="1" smtClean="0">
                <a:solidFill>
                  <a:srgbClr val="727272"/>
                </a:solidFill>
                <a:latin typeface="Arial Narrow"/>
                <a:ea typeface="Times New Roman"/>
              </a:rPr>
              <a:t>term</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investment</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financing</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together</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with</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other</a:t>
            </a:r>
            <a:r>
              <a:rPr lang="fr-FR" sz="1500" dirty="0" smtClean="0">
                <a:solidFill>
                  <a:srgbClr val="727272"/>
                </a:solidFill>
                <a:latin typeface="Arial Narrow"/>
                <a:ea typeface="Times New Roman"/>
              </a:rPr>
              <a:t> sources (</a:t>
            </a:r>
            <a:r>
              <a:rPr lang="fr-FR" sz="1500" dirty="0" err="1" smtClean="0">
                <a:solidFill>
                  <a:srgbClr val="727272"/>
                </a:solidFill>
                <a:latin typeface="Arial Narrow"/>
                <a:ea typeface="Times New Roman"/>
              </a:rPr>
              <a:t>corporate</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financing</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bankk</a:t>
            </a:r>
            <a:r>
              <a:rPr lang="fr-FR" sz="1500" dirty="0" smtClean="0">
                <a:solidFill>
                  <a:srgbClr val="727272"/>
                </a:solidFill>
                <a:latin typeface="Arial Narrow"/>
                <a:ea typeface="Times New Roman"/>
              </a:rPr>
              <a:t>, MDB and NDB, </a:t>
            </a:r>
            <a:r>
              <a:rPr lang="fr-FR" sz="1500" dirty="0" err="1" smtClean="0">
                <a:solidFill>
                  <a:srgbClr val="727272"/>
                </a:solidFill>
                <a:latin typeface="Arial Narrow"/>
                <a:ea typeface="Times New Roman"/>
              </a:rPr>
              <a:t>government</a:t>
            </a:r>
            <a:r>
              <a:rPr lang="fr-FR" sz="1500" dirty="0" smtClean="0">
                <a:solidFill>
                  <a:srgbClr val="727272"/>
                </a:solidFill>
                <a:latin typeface="Arial Narrow"/>
                <a:ea typeface="Times New Roman"/>
              </a:rPr>
              <a:t>)</a:t>
            </a:r>
            <a:endParaRPr lang="en-GB" sz="1500" dirty="0" smtClean="0">
              <a:solidFill>
                <a:srgbClr val="727272"/>
              </a:solidFill>
              <a:latin typeface="Arial Narrow"/>
              <a:ea typeface="Times New Roman"/>
            </a:endParaRPr>
          </a:p>
          <a:p>
            <a:pPr marL="457200" lvl="0" algn="just">
              <a:lnSpc>
                <a:spcPct val="150000"/>
              </a:lnSpc>
              <a:buClr>
                <a:srgbClr val="727272"/>
              </a:buClr>
            </a:pPr>
            <a:r>
              <a:rPr lang="en-GB" sz="1500" dirty="0" smtClean="0">
                <a:solidFill>
                  <a:srgbClr val="727272"/>
                </a:solidFill>
                <a:latin typeface="Arial Narrow"/>
                <a:ea typeface="Times New Roman"/>
              </a:rPr>
              <a:t>However</a:t>
            </a:r>
            <a:r>
              <a:rPr lang="en-GB" sz="1500" dirty="0">
                <a:solidFill>
                  <a:srgbClr val="727272"/>
                </a:solidFill>
                <a:latin typeface="Arial Narrow"/>
                <a:ea typeface="Times New Roman"/>
              </a:rPr>
              <a:t>, while these institutions are often referred to as natural "long-term investors", their potential remains largely untapped. For instance infrastructure: they account for less 1% of pension funds asset allocation. </a:t>
            </a:r>
            <a:endParaRPr lang="en-GB" sz="1500" dirty="0" smtClean="0">
              <a:solidFill>
                <a:srgbClr val="727272"/>
              </a:solidFill>
              <a:latin typeface="Arial Narrow"/>
              <a:ea typeface="Times New Roman"/>
            </a:endParaRPr>
          </a:p>
          <a:p>
            <a:pPr marL="457200" lvl="0" algn="just">
              <a:lnSpc>
                <a:spcPct val="150000"/>
              </a:lnSpc>
              <a:buClr>
                <a:srgbClr val="727272"/>
              </a:buClr>
            </a:pPr>
            <a:r>
              <a:rPr lang="fr-FR" sz="1500" dirty="0" smtClean="0">
                <a:solidFill>
                  <a:srgbClr val="727272"/>
                </a:solidFill>
                <a:latin typeface="Arial Narrow"/>
                <a:ea typeface="Times New Roman"/>
              </a:rPr>
              <a:t>And </a:t>
            </a:r>
            <a:r>
              <a:rPr lang="fr-FR" sz="1500" dirty="0" err="1" smtClean="0">
                <a:solidFill>
                  <a:srgbClr val="727272"/>
                </a:solidFill>
                <a:latin typeface="Arial Narrow"/>
                <a:ea typeface="Times New Roman"/>
              </a:rPr>
              <a:t>this</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is</a:t>
            </a:r>
            <a:r>
              <a:rPr lang="fr-FR" sz="1500" dirty="0" smtClean="0">
                <a:solidFill>
                  <a:srgbClr val="727272"/>
                </a:solidFill>
                <a:latin typeface="Arial Narrow"/>
                <a:ea typeface="Times New Roman"/>
              </a:rPr>
              <a:t> not </a:t>
            </a:r>
            <a:r>
              <a:rPr lang="fr-FR" sz="1500" dirty="0" err="1" smtClean="0">
                <a:solidFill>
                  <a:srgbClr val="727272"/>
                </a:solidFill>
                <a:latin typeface="Arial Narrow"/>
                <a:ea typeface="Times New Roman"/>
              </a:rPr>
              <a:t>changing</a:t>
            </a:r>
            <a:r>
              <a:rPr lang="fr-FR" sz="1500" dirty="0" smtClean="0">
                <a:solidFill>
                  <a:srgbClr val="727272"/>
                </a:solidFill>
                <a:latin typeface="Arial Narrow"/>
                <a:ea typeface="Times New Roman"/>
              </a:rPr>
              <a:t> (on </a:t>
            </a:r>
            <a:r>
              <a:rPr lang="fr-FR" sz="1500" dirty="0" err="1" smtClean="0">
                <a:solidFill>
                  <a:srgbClr val="727272"/>
                </a:solidFill>
                <a:latin typeface="Arial Narrow"/>
                <a:ea typeface="Times New Roman"/>
              </a:rPr>
              <a:t>average</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despite</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growing</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appetite</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Prequin</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survey</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see</a:t>
            </a:r>
            <a:r>
              <a:rPr lang="fr-FR" sz="1500" dirty="0" smtClean="0">
                <a:solidFill>
                  <a:srgbClr val="727272"/>
                </a:solidFill>
                <a:latin typeface="Arial Narrow"/>
                <a:ea typeface="Times New Roman"/>
              </a:rPr>
              <a:t> Last OECD </a:t>
            </a:r>
            <a:r>
              <a:rPr lang="fr-FR" sz="1500" dirty="0" err="1" smtClean="0">
                <a:solidFill>
                  <a:srgbClr val="727272"/>
                </a:solidFill>
                <a:latin typeface="Arial Narrow"/>
                <a:ea typeface="Times New Roman"/>
              </a:rPr>
              <a:t>survey</a:t>
            </a:r>
            <a:r>
              <a:rPr lang="fr-FR" sz="1500" dirty="0" smtClean="0">
                <a:solidFill>
                  <a:srgbClr val="727272"/>
                </a:solidFill>
                <a:latin typeface="Arial Narrow"/>
                <a:ea typeface="Times New Roman"/>
              </a:rPr>
              <a:t> of large pension </a:t>
            </a:r>
            <a:r>
              <a:rPr lang="fr-FR" sz="1500" dirty="0" err="1" smtClean="0">
                <a:solidFill>
                  <a:srgbClr val="727272"/>
                </a:solidFill>
                <a:latin typeface="Arial Narrow"/>
                <a:ea typeface="Times New Roman"/>
              </a:rPr>
              <a:t>funds</a:t>
            </a:r>
            <a:r>
              <a:rPr lang="fr-FR" sz="1500" dirty="0" smtClean="0">
                <a:solidFill>
                  <a:srgbClr val="727272"/>
                </a:solidFill>
                <a:latin typeface="Arial Narrow"/>
                <a:ea typeface="Times New Roman"/>
              </a:rPr>
              <a:t>’ long </a:t>
            </a:r>
            <a:r>
              <a:rPr lang="fr-FR" sz="1500" dirty="0" err="1" smtClean="0">
                <a:solidFill>
                  <a:srgbClr val="727272"/>
                </a:solidFill>
                <a:latin typeface="Arial Narrow"/>
                <a:ea typeface="Times New Roman"/>
              </a:rPr>
              <a:t>term</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investment</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private</a:t>
            </a:r>
            <a:r>
              <a:rPr lang="fr-FR" sz="1500" dirty="0" smtClean="0">
                <a:solidFill>
                  <a:srgbClr val="727272"/>
                </a:solidFill>
                <a:latin typeface="Arial Narrow"/>
                <a:ea typeface="Times New Roman"/>
              </a:rPr>
              <a:t> pension </a:t>
            </a:r>
            <a:r>
              <a:rPr lang="fr-FR" sz="1500" dirty="0" err="1" smtClean="0">
                <a:solidFill>
                  <a:srgbClr val="727272"/>
                </a:solidFill>
                <a:latin typeface="Arial Narrow"/>
                <a:ea typeface="Times New Roman"/>
              </a:rPr>
              <a:t>funds</a:t>
            </a:r>
            <a:r>
              <a:rPr lang="fr-FR" sz="1500" dirty="0" smtClean="0">
                <a:solidFill>
                  <a:srgbClr val="727272"/>
                </a:solidFill>
                <a:latin typeface="Arial Narrow"/>
                <a:ea typeface="Times New Roman"/>
              </a:rPr>
              <a:t> and public pension </a:t>
            </a:r>
            <a:r>
              <a:rPr lang="fr-FR" sz="1500" dirty="0" err="1" smtClean="0">
                <a:solidFill>
                  <a:srgbClr val="727272"/>
                </a:solidFill>
                <a:latin typeface="Arial Narrow"/>
                <a:ea typeface="Times New Roman"/>
              </a:rPr>
              <a:t>reserve</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funds</a:t>
            </a:r>
            <a:r>
              <a:rPr lang="fr-FR" sz="1500" dirty="0" smtClean="0">
                <a:solidFill>
                  <a:srgbClr val="727272"/>
                </a:solidFill>
                <a:latin typeface="Arial Narrow"/>
                <a:ea typeface="Times New Roman"/>
              </a:rPr>
              <a:t>, more </a:t>
            </a:r>
            <a:r>
              <a:rPr lang="fr-FR" sz="1500" dirty="0" err="1" smtClean="0">
                <a:solidFill>
                  <a:srgbClr val="727272"/>
                </a:solidFill>
                <a:latin typeface="Arial Narrow"/>
                <a:ea typeface="Times New Roman"/>
              </a:rPr>
              <a:t>than</a:t>
            </a:r>
            <a:r>
              <a:rPr lang="fr-FR" sz="1500" dirty="0" smtClean="0">
                <a:solidFill>
                  <a:srgbClr val="727272"/>
                </a:solidFill>
                <a:latin typeface="Arial Narrow"/>
                <a:ea typeface="Times New Roman"/>
              </a:rPr>
              <a:t> 80 </a:t>
            </a:r>
            <a:r>
              <a:rPr lang="fr-FR" sz="1500" dirty="0" err="1" smtClean="0">
                <a:solidFill>
                  <a:srgbClr val="727272"/>
                </a:solidFill>
                <a:latin typeface="Arial Narrow"/>
                <a:ea typeface="Times New Roman"/>
              </a:rPr>
              <a:t>representing</a:t>
            </a:r>
            <a:r>
              <a:rPr lang="fr-FR" sz="1500" dirty="0" smtClean="0">
                <a:solidFill>
                  <a:srgbClr val="727272"/>
                </a:solidFill>
                <a:latin typeface="Arial Narrow"/>
                <a:ea typeface="Times New Roman"/>
              </a:rPr>
              <a:t> over USD 9.7 trillion of </a:t>
            </a:r>
            <a:r>
              <a:rPr lang="fr-FR" sz="1500" dirty="0" err="1" smtClean="0">
                <a:solidFill>
                  <a:srgbClr val="727272"/>
                </a:solidFill>
                <a:latin typeface="Arial Narrow"/>
                <a:ea typeface="Times New Roman"/>
              </a:rPr>
              <a:t>assets</a:t>
            </a:r>
            <a:r>
              <a:rPr lang="fr-FR" sz="1500" dirty="0" smtClean="0">
                <a:solidFill>
                  <a:srgbClr val="727272"/>
                </a:solidFill>
                <a:latin typeface="Arial Narrow"/>
                <a:ea typeface="Times New Roman"/>
              </a:rPr>
              <a:t> </a:t>
            </a:r>
            <a:r>
              <a:rPr lang="fr-FR" sz="1500" dirty="0" err="1" smtClean="0">
                <a:solidFill>
                  <a:srgbClr val="727272"/>
                </a:solidFill>
                <a:latin typeface="Arial Narrow"/>
                <a:ea typeface="Times New Roman"/>
              </a:rPr>
              <a:t>under</a:t>
            </a:r>
            <a:r>
              <a:rPr lang="fr-FR" sz="1500" dirty="0" smtClean="0">
                <a:solidFill>
                  <a:srgbClr val="727272"/>
                </a:solidFill>
                <a:latin typeface="Arial Narrow"/>
                <a:ea typeface="Times New Roman"/>
              </a:rPr>
              <a:t> management</a:t>
            </a:r>
            <a:endParaRPr lang="en-GB" sz="1500" dirty="0" smtClean="0">
              <a:solidFill>
                <a:srgbClr val="727272"/>
              </a:solidFill>
              <a:latin typeface="Arial Narrow"/>
              <a:ea typeface="Times New Roman"/>
            </a:endParaRPr>
          </a:p>
          <a:p>
            <a:pPr marL="457200" lvl="0" algn="just">
              <a:lnSpc>
                <a:spcPct val="150000"/>
              </a:lnSpc>
              <a:buClr>
                <a:srgbClr val="727272"/>
              </a:buClr>
            </a:pPr>
            <a:endParaRPr lang="en-GB" sz="1100" dirty="0">
              <a:solidFill>
                <a:srgbClr val="727272"/>
              </a:solidFill>
              <a:latin typeface="Times New Roman"/>
              <a:ea typeface="Times New Roman"/>
            </a:endParaRPr>
          </a:p>
          <a:p>
            <a:endParaRPr lang="en-GB" dirty="0"/>
          </a:p>
        </p:txBody>
      </p:sp>
      <p:sp>
        <p:nvSpPr>
          <p:cNvPr id="4" name="Slide Number Placeholder 3"/>
          <p:cNvSpPr>
            <a:spLocks noGrp="1"/>
          </p:cNvSpPr>
          <p:nvPr>
            <p:ph type="sldNum" sz="quarter" idx="12"/>
          </p:nvPr>
        </p:nvSpPr>
        <p:spPr/>
        <p:txBody>
          <a:bodyPr/>
          <a:lstStyle/>
          <a:p>
            <a:fld id="{5E55C878-1EC2-4450-B55B-45CBFE12CA65}" type="slidenum">
              <a:rPr lang="fr-FR" smtClean="0"/>
              <a:pPr/>
              <a:t>10</a:t>
            </a:fld>
            <a:endParaRPr lang="fr-FR"/>
          </a:p>
        </p:txBody>
      </p:sp>
    </p:spTree>
    <p:extLst>
      <p:ext uri="{BB962C8B-B14F-4D97-AF65-F5344CB8AC3E}">
        <p14:creationId xmlns:p14="http://schemas.microsoft.com/office/powerpoint/2010/main" val="2580386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Group 44"/>
          <p:cNvGrpSpPr>
            <a:grpSpLocks/>
          </p:cNvGrpSpPr>
          <p:nvPr/>
        </p:nvGrpSpPr>
        <p:grpSpPr bwMode="auto">
          <a:xfrm>
            <a:off x="88900" y="1597025"/>
            <a:ext cx="8943975" cy="4838700"/>
            <a:chOff x="56" y="1006"/>
            <a:chExt cx="5634" cy="3048"/>
          </a:xfrm>
          <a:solidFill>
            <a:schemeClr val="tx2">
              <a:lumMod val="20000"/>
              <a:lumOff val="80000"/>
            </a:schemeClr>
          </a:solidFill>
        </p:grpSpPr>
        <p:sp>
          <p:nvSpPr>
            <p:cNvPr id="57363" name="Freeform 4"/>
            <p:cNvSpPr>
              <a:spLocks noChangeAspect="1" noEditPoints="1"/>
            </p:cNvSpPr>
            <p:nvPr/>
          </p:nvSpPr>
          <p:spPr bwMode="auto">
            <a:xfrm>
              <a:off x="2489" y="1006"/>
              <a:ext cx="3201" cy="2883"/>
            </a:xfrm>
            <a:custGeom>
              <a:avLst/>
              <a:gdLst>
                <a:gd name="T0" fmla="*/ 40183 w 3062"/>
                <a:gd name="T1" fmla="*/ 36467 h 2758"/>
                <a:gd name="T2" fmla="*/ 39320 w 3062"/>
                <a:gd name="T3" fmla="*/ 34790 h 2758"/>
                <a:gd name="T4" fmla="*/ 40818 w 3062"/>
                <a:gd name="T5" fmla="*/ 33763 h 2758"/>
                <a:gd name="T6" fmla="*/ 40303 w 3062"/>
                <a:gd name="T7" fmla="*/ 32106 h 2758"/>
                <a:gd name="T8" fmla="*/ 54715 w 3062"/>
                <a:gd name="T9" fmla="*/ 7901 h 2758"/>
                <a:gd name="T10" fmla="*/ 46321 w 3062"/>
                <a:gd name="T11" fmla="*/ 5333 h 2758"/>
                <a:gd name="T12" fmla="*/ 41501 w 3062"/>
                <a:gd name="T13" fmla="*/ 4467 h 2758"/>
                <a:gd name="T14" fmla="*/ 37626 w 3062"/>
                <a:gd name="T15" fmla="*/ 2701 h 2758"/>
                <a:gd name="T16" fmla="*/ 27748 w 3062"/>
                <a:gd name="T17" fmla="*/ 5586 h 2758"/>
                <a:gd name="T18" fmla="*/ 24617 w 3062"/>
                <a:gd name="T19" fmla="*/ 8167 h 2758"/>
                <a:gd name="T20" fmla="*/ 18211 w 3062"/>
                <a:gd name="T21" fmla="*/ 9781 h 2758"/>
                <a:gd name="T22" fmla="*/ 15784 w 3062"/>
                <a:gd name="T23" fmla="*/ 11814 h 2758"/>
                <a:gd name="T24" fmla="*/ 14579 w 3062"/>
                <a:gd name="T25" fmla="*/ 7901 h 2758"/>
                <a:gd name="T26" fmla="*/ 9408 w 3062"/>
                <a:gd name="T27" fmla="*/ 9034 h 2758"/>
                <a:gd name="T28" fmla="*/ 8294 w 3062"/>
                <a:gd name="T29" fmla="*/ 14817 h 2758"/>
                <a:gd name="T30" fmla="*/ 10021 w 3062"/>
                <a:gd name="T31" fmla="*/ 13913 h 2758"/>
                <a:gd name="T32" fmla="*/ 13189 w 3062"/>
                <a:gd name="T33" fmla="*/ 14253 h 2758"/>
                <a:gd name="T34" fmla="*/ 9665 w 3062"/>
                <a:gd name="T35" fmla="*/ 17496 h 2758"/>
                <a:gd name="T36" fmla="*/ 7584 w 3062"/>
                <a:gd name="T37" fmla="*/ 17605 h 2758"/>
                <a:gd name="T38" fmla="*/ 4231 w 3062"/>
                <a:gd name="T39" fmla="*/ 20595 h 2758"/>
                <a:gd name="T40" fmla="*/ 3082 w 3062"/>
                <a:gd name="T41" fmla="*/ 24638 h 2758"/>
                <a:gd name="T42" fmla="*/ 9509 w 3062"/>
                <a:gd name="T43" fmla="*/ 24520 h 2758"/>
                <a:gd name="T44" fmla="*/ 10685 w 3062"/>
                <a:gd name="T45" fmla="*/ 23463 h 2758"/>
                <a:gd name="T46" fmla="*/ 13972 w 3062"/>
                <a:gd name="T47" fmla="*/ 24799 h 2758"/>
                <a:gd name="T48" fmla="*/ 9981 w 3062"/>
                <a:gd name="T49" fmla="*/ 26739 h 2758"/>
                <a:gd name="T50" fmla="*/ 3567 w 3062"/>
                <a:gd name="T51" fmla="*/ 25222 h 2758"/>
                <a:gd name="T52" fmla="*/ 594 w 3062"/>
                <a:gd name="T53" fmla="*/ 33057 h 2758"/>
                <a:gd name="T54" fmla="*/ 7315 w 3062"/>
                <a:gd name="T55" fmla="*/ 35030 h 2758"/>
                <a:gd name="T56" fmla="*/ 9069 w 3062"/>
                <a:gd name="T57" fmla="*/ 42908 h 2758"/>
                <a:gd name="T58" fmla="*/ 15700 w 3062"/>
                <a:gd name="T59" fmla="*/ 41539 h 2758"/>
                <a:gd name="T60" fmla="*/ 19716 w 3062"/>
                <a:gd name="T61" fmla="*/ 33021 h 2758"/>
                <a:gd name="T62" fmla="*/ 16861 w 3062"/>
                <a:gd name="T63" fmla="*/ 30537 h 2758"/>
                <a:gd name="T64" fmla="*/ 19820 w 3062"/>
                <a:gd name="T65" fmla="*/ 28595 h 2758"/>
                <a:gd name="T66" fmla="*/ 25975 w 3062"/>
                <a:gd name="T67" fmla="*/ 29791 h 2758"/>
                <a:gd name="T68" fmla="*/ 32370 w 3062"/>
                <a:gd name="T69" fmla="*/ 31235 h 2758"/>
                <a:gd name="T70" fmla="*/ 34637 w 3062"/>
                <a:gd name="T71" fmla="*/ 32492 h 2758"/>
                <a:gd name="T72" fmla="*/ 38934 w 3062"/>
                <a:gd name="T73" fmla="*/ 29259 h 2758"/>
                <a:gd name="T74" fmla="*/ 40415 w 3062"/>
                <a:gd name="T75" fmla="*/ 23463 h 2758"/>
                <a:gd name="T76" fmla="*/ 43339 w 3062"/>
                <a:gd name="T77" fmla="*/ 22700 h 2758"/>
                <a:gd name="T78" fmla="*/ 48264 w 3062"/>
                <a:gd name="T79" fmla="*/ 14817 h 2758"/>
                <a:gd name="T80" fmla="*/ 50596 w 3062"/>
                <a:gd name="T81" fmla="*/ 15913 h 2758"/>
                <a:gd name="T82" fmla="*/ 54489 w 3062"/>
                <a:gd name="T83" fmla="*/ 14694 h 2758"/>
                <a:gd name="T84" fmla="*/ 16181 w 3062"/>
                <a:gd name="T85" fmla="*/ 23204 h 2758"/>
                <a:gd name="T86" fmla="*/ 16265 w 3062"/>
                <a:gd name="T87" fmla="*/ 21717 h 2758"/>
                <a:gd name="T88" fmla="*/ 18337 w 3062"/>
                <a:gd name="T89" fmla="*/ 23415 h 2758"/>
                <a:gd name="T90" fmla="*/ 21363 w 3062"/>
                <a:gd name="T91" fmla="*/ 4881 h 2758"/>
                <a:gd name="T92" fmla="*/ 20248 w 3062"/>
                <a:gd name="T93" fmla="*/ 4678 h 2758"/>
                <a:gd name="T94" fmla="*/ 2246 w 3062"/>
                <a:gd name="T95" fmla="*/ 18361 h 2758"/>
                <a:gd name="T96" fmla="*/ 33948 w 3062"/>
                <a:gd name="T97" fmla="*/ 36203 h 2758"/>
                <a:gd name="T98" fmla="*/ 19292 w 3062"/>
                <a:gd name="T99" fmla="*/ 39896 h 2758"/>
                <a:gd name="T100" fmla="*/ 3898 w 3062"/>
                <a:gd name="T101" fmla="*/ 19332 h 2758"/>
                <a:gd name="T102" fmla="*/ 3852 w 3062"/>
                <a:gd name="T103" fmla="*/ 15705 h 2758"/>
                <a:gd name="T104" fmla="*/ 55842 w 3062"/>
                <a:gd name="T105" fmla="*/ 49209 h 2758"/>
                <a:gd name="T106" fmla="*/ 53933 w 3062"/>
                <a:gd name="T107" fmla="*/ 51380 h 2758"/>
                <a:gd name="T108" fmla="*/ 43245 w 3062"/>
                <a:gd name="T109" fmla="*/ 25948 h 2758"/>
                <a:gd name="T110" fmla="*/ 45590 w 3062"/>
                <a:gd name="T111" fmla="*/ 38565 h 2758"/>
                <a:gd name="T112" fmla="*/ 43433 w 3062"/>
                <a:gd name="T113" fmla="*/ 36281 h 2758"/>
                <a:gd name="T114" fmla="*/ 44636 w 3062"/>
                <a:gd name="T115" fmla="*/ 39848 h 2758"/>
                <a:gd name="T116" fmla="*/ 38453 w 3062"/>
                <a:gd name="T117" fmla="*/ 45619 h 2758"/>
                <a:gd name="T118" fmla="*/ 47660 w 3062"/>
                <a:gd name="T119" fmla="*/ 48300 h 2758"/>
                <a:gd name="T120" fmla="*/ 46340 w 3062"/>
                <a:gd name="T121" fmla="*/ 17785 h 2758"/>
                <a:gd name="T122" fmla="*/ 46580 w 3062"/>
                <a:gd name="T123" fmla="*/ 22848 h 2758"/>
                <a:gd name="T124" fmla="*/ 45081 w 3062"/>
                <a:gd name="T125" fmla="*/ 25357 h 27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62"/>
                <a:gd name="T190" fmla="*/ 0 h 2758"/>
                <a:gd name="T191" fmla="*/ 3062 w 3062"/>
                <a:gd name="T192" fmla="*/ 2758 h 275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62" h="2758">
                  <a:moveTo>
                    <a:pt x="1982" y="1630"/>
                  </a:moveTo>
                  <a:lnTo>
                    <a:pt x="1982" y="1630"/>
                  </a:lnTo>
                  <a:lnTo>
                    <a:pt x="1976" y="1628"/>
                  </a:lnTo>
                  <a:lnTo>
                    <a:pt x="1972" y="1630"/>
                  </a:lnTo>
                  <a:lnTo>
                    <a:pt x="1962" y="1640"/>
                  </a:lnTo>
                  <a:lnTo>
                    <a:pt x="1960" y="1644"/>
                  </a:lnTo>
                  <a:lnTo>
                    <a:pt x="1962" y="1650"/>
                  </a:lnTo>
                  <a:lnTo>
                    <a:pt x="1966" y="1652"/>
                  </a:lnTo>
                  <a:lnTo>
                    <a:pt x="1972" y="1650"/>
                  </a:lnTo>
                  <a:lnTo>
                    <a:pt x="1982" y="1640"/>
                  </a:lnTo>
                  <a:lnTo>
                    <a:pt x="1984" y="1634"/>
                  </a:lnTo>
                  <a:lnTo>
                    <a:pt x="1982" y="1630"/>
                  </a:lnTo>
                  <a:close/>
                  <a:moveTo>
                    <a:pt x="2112" y="1982"/>
                  </a:moveTo>
                  <a:lnTo>
                    <a:pt x="2112" y="1982"/>
                  </a:lnTo>
                  <a:lnTo>
                    <a:pt x="2116" y="1994"/>
                  </a:lnTo>
                  <a:lnTo>
                    <a:pt x="2120" y="2000"/>
                  </a:lnTo>
                  <a:lnTo>
                    <a:pt x="2122" y="2006"/>
                  </a:lnTo>
                  <a:lnTo>
                    <a:pt x="2122" y="2014"/>
                  </a:lnTo>
                  <a:lnTo>
                    <a:pt x="2122" y="2018"/>
                  </a:lnTo>
                  <a:lnTo>
                    <a:pt x="2124" y="2022"/>
                  </a:lnTo>
                  <a:lnTo>
                    <a:pt x="2126" y="2024"/>
                  </a:lnTo>
                  <a:lnTo>
                    <a:pt x="2128" y="2026"/>
                  </a:lnTo>
                  <a:lnTo>
                    <a:pt x="2130" y="2026"/>
                  </a:lnTo>
                  <a:lnTo>
                    <a:pt x="2134" y="2026"/>
                  </a:lnTo>
                  <a:lnTo>
                    <a:pt x="2140" y="2024"/>
                  </a:lnTo>
                  <a:lnTo>
                    <a:pt x="2142" y="2022"/>
                  </a:lnTo>
                  <a:lnTo>
                    <a:pt x="2142" y="2008"/>
                  </a:lnTo>
                  <a:lnTo>
                    <a:pt x="2142" y="1996"/>
                  </a:lnTo>
                  <a:lnTo>
                    <a:pt x="2144" y="1992"/>
                  </a:lnTo>
                  <a:lnTo>
                    <a:pt x="2146" y="1994"/>
                  </a:lnTo>
                  <a:lnTo>
                    <a:pt x="2148" y="2000"/>
                  </a:lnTo>
                  <a:lnTo>
                    <a:pt x="2158" y="2012"/>
                  </a:lnTo>
                  <a:lnTo>
                    <a:pt x="2166" y="2020"/>
                  </a:lnTo>
                  <a:lnTo>
                    <a:pt x="2172" y="2024"/>
                  </a:lnTo>
                  <a:lnTo>
                    <a:pt x="2180" y="2026"/>
                  </a:lnTo>
                  <a:lnTo>
                    <a:pt x="2184" y="2026"/>
                  </a:lnTo>
                  <a:lnTo>
                    <a:pt x="2186" y="2026"/>
                  </a:lnTo>
                  <a:lnTo>
                    <a:pt x="2188" y="2024"/>
                  </a:lnTo>
                  <a:lnTo>
                    <a:pt x="2190" y="2022"/>
                  </a:lnTo>
                  <a:lnTo>
                    <a:pt x="2188" y="2020"/>
                  </a:lnTo>
                  <a:lnTo>
                    <a:pt x="2186" y="2014"/>
                  </a:lnTo>
                  <a:lnTo>
                    <a:pt x="2176" y="2002"/>
                  </a:lnTo>
                  <a:lnTo>
                    <a:pt x="2168" y="1992"/>
                  </a:lnTo>
                  <a:lnTo>
                    <a:pt x="2166" y="1988"/>
                  </a:lnTo>
                  <a:lnTo>
                    <a:pt x="2166" y="1984"/>
                  </a:lnTo>
                  <a:lnTo>
                    <a:pt x="2168" y="1982"/>
                  </a:lnTo>
                  <a:lnTo>
                    <a:pt x="2178" y="1972"/>
                  </a:lnTo>
                  <a:lnTo>
                    <a:pt x="2180" y="1968"/>
                  </a:lnTo>
                  <a:lnTo>
                    <a:pt x="2182" y="1962"/>
                  </a:lnTo>
                  <a:lnTo>
                    <a:pt x="2180" y="1960"/>
                  </a:lnTo>
                  <a:lnTo>
                    <a:pt x="2174" y="1958"/>
                  </a:lnTo>
                  <a:lnTo>
                    <a:pt x="2150" y="1958"/>
                  </a:lnTo>
                  <a:lnTo>
                    <a:pt x="2148" y="1958"/>
                  </a:lnTo>
                  <a:lnTo>
                    <a:pt x="2146" y="1956"/>
                  </a:lnTo>
                  <a:lnTo>
                    <a:pt x="2146" y="1954"/>
                  </a:lnTo>
                  <a:lnTo>
                    <a:pt x="2146" y="1950"/>
                  </a:lnTo>
                  <a:lnTo>
                    <a:pt x="2148" y="1946"/>
                  </a:lnTo>
                  <a:lnTo>
                    <a:pt x="2158" y="1934"/>
                  </a:lnTo>
                  <a:lnTo>
                    <a:pt x="2158" y="1932"/>
                  </a:lnTo>
                  <a:lnTo>
                    <a:pt x="2158" y="1930"/>
                  </a:lnTo>
                  <a:lnTo>
                    <a:pt x="2154" y="1928"/>
                  </a:lnTo>
                  <a:lnTo>
                    <a:pt x="2150" y="1928"/>
                  </a:lnTo>
                  <a:lnTo>
                    <a:pt x="2144" y="1930"/>
                  </a:lnTo>
                  <a:lnTo>
                    <a:pt x="2138" y="1934"/>
                  </a:lnTo>
                  <a:lnTo>
                    <a:pt x="2130" y="1946"/>
                  </a:lnTo>
                  <a:lnTo>
                    <a:pt x="2116" y="1970"/>
                  </a:lnTo>
                  <a:lnTo>
                    <a:pt x="2112" y="1982"/>
                  </a:lnTo>
                  <a:close/>
                  <a:moveTo>
                    <a:pt x="1966" y="1940"/>
                  </a:moveTo>
                  <a:lnTo>
                    <a:pt x="1966" y="1940"/>
                  </a:lnTo>
                  <a:lnTo>
                    <a:pt x="1968" y="1948"/>
                  </a:lnTo>
                  <a:lnTo>
                    <a:pt x="1970" y="1954"/>
                  </a:lnTo>
                  <a:lnTo>
                    <a:pt x="1972" y="1960"/>
                  </a:lnTo>
                  <a:lnTo>
                    <a:pt x="1980" y="1974"/>
                  </a:lnTo>
                  <a:lnTo>
                    <a:pt x="1982" y="1980"/>
                  </a:lnTo>
                  <a:lnTo>
                    <a:pt x="1988" y="1984"/>
                  </a:lnTo>
                  <a:lnTo>
                    <a:pt x="1994" y="1986"/>
                  </a:lnTo>
                  <a:lnTo>
                    <a:pt x="1998" y="1986"/>
                  </a:lnTo>
                  <a:lnTo>
                    <a:pt x="2014" y="1986"/>
                  </a:lnTo>
                  <a:lnTo>
                    <a:pt x="2018" y="1986"/>
                  </a:lnTo>
                  <a:lnTo>
                    <a:pt x="2024" y="1988"/>
                  </a:lnTo>
                  <a:lnTo>
                    <a:pt x="2032" y="1990"/>
                  </a:lnTo>
                  <a:lnTo>
                    <a:pt x="2038" y="1992"/>
                  </a:lnTo>
                  <a:lnTo>
                    <a:pt x="2044" y="1996"/>
                  </a:lnTo>
                  <a:lnTo>
                    <a:pt x="2052" y="1996"/>
                  </a:lnTo>
                  <a:lnTo>
                    <a:pt x="2056" y="1996"/>
                  </a:lnTo>
                  <a:lnTo>
                    <a:pt x="2062" y="1994"/>
                  </a:lnTo>
                  <a:lnTo>
                    <a:pt x="2066" y="1988"/>
                  </a:lnTo>
                  <a:lnTo>
                    <a:pt x="2072" y="1974"/>
                  </a:lnTo>
                  <a:lnTo>
                    <a:pt x="2074" y="1968"/>
                  </a:lnTo>
                  <a:lnTo>
                    <a:pt x="2078" y="1962"/>
                  </a:lnTo>
                  <a:lnTo>
                    <a:pt x="2088" y="1950"/>
                  </a:lnTo>
                  <a:lnTo>
                    <a:pt x="2090" y="1944"/>
                  </a:lnTo>
                  <a:lnTo>
                    <a:pt x="2094" y="1932"/>
                  </a:lnTo>
                  <a:lnTo>
                    <a:pt x="2096" y="1928"/>
                  </a:lnTo>
                  <a:lnTo>
                    <a:pt x="2100" y="1924"/>
                  </a:lnTo>
                  <a:lnTo>
                    <a:pt x="2106" y="1922"/>
                  </a:lnTo>
                  <a:lnTo>
                    <a:pt x="2108" y="1920"/>
                  </a:lnTo>
                  <a:lnTo>
                    <a:pt x="2108" y="1918"/>
                  </a:lnTo>
                  <a:lnTo>
                    <a:pt x="2108" y="1916"/>
                  </a:lnTo>
                  <a:lnTo>
                    <a:pt x="2106" y="1914"/>
                  </a:lnTo>
                  <a:lnTo>
                    <a:pt x="2100" y="1912"/>
                  </a:lnTo>
                  <a:lnTo>
                    <a:pt x="2096" y="1908"/>
                  </a:lnTo>
                  <a:lnTo>
                    <a:pt x="2094" y="1900"/>
                  </a:lnTo>
                  <a:lnTo>
                    <a:pt x="2094" y="1898"/>
                  </a:lnTo>
                  <a:lnTo>
                    <a:pt x="2094" y="1882"/>
                  </a:lnTo>
                  <a:lnTo>
                    <a:pt x="2094" y="1878"/>
                  </a:lnTo>
                  <a:lnTo>
                    <a:pt x="2096" y="1870"/>
                  </a:lnTo>
                  <a:lnTo>
                    <a:pt x="2100" y="1866"/>
                  </a:lnTo>
                  <a:lnTo>
                    <a:pt x="2106" y="1864"/>
                  </a:lnTo>
                  <a:lnTo>
                    <a:pt x="2108" y="1862"/>
                  </a:lnTo>
                  <a:lnTo>
                    <a:pt x="2110" y="1858"/>
                  </a:lnTo>
                  <a:lnTo>
                    <a:pt x="2110" y="1856"/>
                  </a:lnTo>
                  <a:lnTo>
                    <a:pt x="2110" y="1852"/>
                  </a:lnTo>
                  <a:lnTo>
                    <a:pt x="2106" y="1848"/>
                  </a:lnTo>
                  <a:lnTo>
                    <a:pt x="2102" y="1842"/>
                  </a:lnTo>
                  <a:lnTo>
                    <a:pt x="2096" y="1836"/>
                  </a:lnTo>
                  <a:lnTo>
                    <a:pt x="2090" y="1834"/>
                  </a:lnTo>
                  <a:lnTo>
                    <a:pt x="2084" y="1832"/>
                  </a:lnTo>
                  <a:lnTo>
                    <a:pt x="2076" y="1834"/>
                  </a:lnTo>
                  <a:lnTo>
                    <a:pt x="2052" y="1846"/>
                  </a:lnTo>
                  <a:lnTo>
                    <a:pt x="2046" y="1850"/>
                  </a:lnTo>
                  <a:lnTo>
                    <a:pt x="2040" y="1856"/>
                  </a:lnTo>
                  <a:lnTo>
                    <a:pt x="2020" y="1882"/>
                  </a:lnTo>
                  <a:lnTo>
                    <a:pt x="2014" y="1888"/>
                  </a:lnTo>
                  <a:lnTo>
                    <a:pt x="2008" y="1892"/>
                  </a:lnTo>
                  <a:lnTo>
                    <a:pt x="2004" y="1896"/>
                  </a:lnTo>
                  <a:lnTo>
                    <a:pt x="1988" y="1902"/>
                  </a:lnTo>
                  <a:lnTo>
                    <a:pt x="1984" y="1904"/>
                  </a:lnTo>
                  <a:lnTo>
                    <a:pt x="1972" y="1914"/>
                  </a:lnTo>
                  <a:lnTo>
                    <a:pt x="1968" y="1920"/>
                  </a:lnTo>
                  <a:lnTo>
                    <a:pt x="1966" y="1926"/>
                  </a:lnTo>
                  <a:lnTo>
                    <a:pt x="1966" y="1940"/>
                  </a:lnTo>
                  <a:close/>
                  <a:moveTo>
                    <a:pt x="2180" y="1810"/>
                  </a:moveTo>
                  <a:lnTo>
                    <a:pt x="2180" y="1810"/>
                  </a:lnTo>
                  <a:lnTo>
                    <a:pt x="2174" y="1814"/>
                  </a:lnTo>
                  <a:lnTo>
                    <a:pt x="2170" y="1818"/>
                  </a:lnTo>
                  <a:lnTo>
                    <a:pt x="2164" y="1832"/>
                  </a:lnTo>
                  <a:lnTo>
                    <a:pt x="2164" y="1834"/>
                  </a:lnTo>
                  <a:lnTo>
                    <a:pt x="2164" y="1836"/>
                  </a:lnTo>
                  <a:lnTo>
                    <a:pt x="2166" y="1838"/>
                  </a:lnTo>
                  <a:lnTo>
                    <a:pt x="2168" y="1836"/>
                  </a:lnTo>
                  <a:lnTo>
                    <a:pt x="2174" y="1834"/>
                  </a:lnTo>
                  <a:lnTo>
                    <a:pt x="2180" y="1832"/>
                  </a:lnTo>
                  <a:lnTo>
                    <a:pt x="2186" y="1834"/>
                  </a:lnTo>
                  <a:lnTo>
                    <a:pt x="2192" y="1838"/>
                  </a:lnTo>
                  <a:lnTo>
                    <a:pt x="2200" y="1840"/>
                  </a:lnTo>
                  <a:lnTo>
                    <a:pt x="2204" y="1840"/>
                  </a:lnTo>
                  <a:lnTo>
                    <a:pt x="2210" y="1840"/>
                  </a:lnTo>
                  <a:lnTo>
                    <a:pt x="2218" y="1844"/>
                  </a:lnTo>
                  <a:lnTo>
                    <a:pt x="2224" y="1846"/>
                  </a:lnTo>
                  <a:lnTo>
                    <a:pt x="2226" y="1846"/>
                  </a:lnTo>
                  <a:lnTo>
                    <a:pt x="2228" y="1846"/>
                  </a:lnTo>
                  <a:lnTo>
                    <a:pt x="2230" y="1844"/>
                  </a:lnTo>
                  <a:lnTo>
                    <a:pt x="2230" y="1842"/>
                  </a:lnTo>
                  <a:lnTo>
                    <a:pt x="2230" y="1818"/>
                  </a:lnTo>
                  <a:lnTo>
                    <a:pt x="2230" y="1812"/>
                  </a:lnTo>
                  <a:lnTo>
                    <a:pt x="2226" y="1806"/>
                  </a:lnTo>
                  <a:lnTo>
                    <a:pt x="2216" y="1798"/>
                  </a:lnTo>
                  <a:lnTo>
                    <a:pt x="2214" y="1796"/>
                  </a:lnTo>
                  <a:lnTo>
                    <a:pt x="2212" y="1794"/>
                  </a:lnTo>
                  <a:lnTo>
                    <a:pt x="2208" y="1796"/>
                  </a:lnTo>
                  <a:lnTo>
                    <a:pt x="2206" y="1798"/>
                  </a:lnTo>
                  <a:lnTo>
                    <a:pt x="2198" y="1806"/>
                  </a:lnTo>
                  <a:lnTo>
                    <a:pt x="2190" y="1810"/>
                  </a:lnTo>
                  <a:lnTo>
                    <a:pt x="2184" y="1810"/>
                  </a:lnTo>
                  <a:lnTo>
                    <a:pt x="2180" y="1810"/>
                  </a:lnTo>
                  <a:close/>
                  <a:moveTo>
                    <a:pt x="2152" y="1544"/>
                  </a:moveTo>
                  <a:lnTo>
                    <a:pt x="2152" y="1544"/>
                  </a:lnTo>
                  <a:lnTo>
                    <a:pt x="2152" y="1542"/>
                  </a:lnTo>
                  <a:lnTo>
                    <a:pt x="2152" y="1540"/>
                  </a:lnTo>
                  <a:lnTo>
                    <a:pt x="2150" y="1540"/>
                  </a:lnTo>
                  <a:lnTo>
                    <a:pt x="2148" y="1542"/>
                  </a:lnTo>
                  <a:lnTo>
                    <a:pt x="2138" y="1550"/>
                  </a:lnTo>
                  <a:lnTo>
                    <a:pt x="2134" y="1558"/>
                  </a:lnTo>
                  <a:lnTo>
                    <a:pt x="2132" y="1564"/>
                  </a:lnTo>
                  <a:lnTo>
                    <a:pt x="2132" y="1568"/>
                  </a:lnTo>
                  <a:lnTo>
                    <a:pt x="2134" y="1576"/>
                  </a:lnTo>
                  <a:lnTo>
                    <a:pt x="2136" y="1584"/>
                  </a:lnTo>
                  <a:lnTo>
                    <a:pt x="2140" y="1588"/>
                  </a:lnTo>
                  <a:lnTo>
                    <a:pt x="2140" y="1590"/>
                  </a:lnTo>
                  <a:lnTo>
                    <a:pt x="2142" y="1592"/>
                  </a:lnTo>
                  <a:lnTo>
                    <a:pt x="2144" y="1590"/>
                  </a:lnTo>
                  <a:lnTo>
                    <a:pt x="2144" y="1588"/>
                  </a:lnTo>
                  <a:lnTo>
                    <a:pt x="2150" y="1564"/>
                  </a:lnTo>
                  <a:lnTo>
                    <a:pt x="2152" y="1548"/>
                  </a:lnTo>
                  <a:lnTo>
                    <a:pt x="2152" y="1544"/>
                  </a:lnTo>
                  <a:close/>
                  <a:moveTo>
                    <a:pt x="2066" y="2082"/>
                  </a:moveTo>
                  <a:lnTo>
                    <a:pt x="2066" y="2082"/>
                  </a:lnTo>
                  <a:lnTo>
                    <a:pt x="2068" y="2082"/>
                  </a:lnTo>
                  <a:lnTo>
                    <a:pt x="2070" y="2082"/>
                  </a:lnTo>
                  <a:lnTo>
                    <a:pt x="2072" y="2080"/>
                  </a:lnTo>
                  <a:lnTo>
                    <a:pt x="2070" y="2078"/>
                  </a:lnTo>
                  <a:lnTo>
                    <a:pt x="2068" y="2072"/>
                  </a:lnTo>
                  <a:lnTo>
                    <a:pt x="2062" y="2066"/>
                  </a:lnTo>
                  <a:lnTo>
                    <a:pt x="2056" y="2062"/>
                  </a:lnTo>
                  <a:lnTo>
                    <a:pt x="2032" y="2058"/>
                  </a:lnTo>
                  <a:lnTo>
                    <a:pt x="2018" y="2052"/>
                  </a:lnTo>
                  <a:lnTo>
                    <a:pt x="2012" y="2048"/>
                  </a:lnTo>
                  <a:lnTo>
                    <a:pt x="2006" y="2046"/>
                  </a:lnTo>
                  <a:lnTo>
                    <a:pt x="1998" y="2046"/>
                  </a:lnTo>
                  <a:lnTo>
                    <a:pt x="1994" y="2046"/>
                  </a:lnTo>
                  <a:lnTo>
                    <a:pt x="1978" y="2046"/>
                  </a:lnTo>
                  <a:lnTo>
                    <a:pt x="1964" y="2046"/>
                  </a:lnTo>
                  <a:lnTo>
                    <a:pt x="1948" y="2046"/>
                  </a:lnTo>
                  <a:lnTo>
                    <a:pt x="1916" y="2046"/>
                  </a:lnTo>
                  <a:lnTo>
                    <a:pt x="1912" y="2046"/>
                  </a:lnTo>
                  <a:lnTo>
                    <a:pt x="1916" y="2048"/>
                  </a:lnTo>
                  <a:lnTo>
                    <a:pt x="1940" y="2062"/>
                  </a:lnTo>
                  <a:lnTo>
                    <a:pt x="1954" y="2066"/>
                  </a:lnTo>
                  <a:lnTo>
                    <a:pt x="1998" y="2074"/>
                  </a:lnTo>
                  <a:lnTo>
                    <a:pt x="2014" y="2074"/>
                  </a:lnTo>
                  <a:lnTo>
                    <a:pt x="2026" y="2074"/>
                  </a:lnTo>
                  <a:lnTo>
                    <a:pt x="2042" y="2076"/>
                  </a:lnTo>
                  <a:lnTo>
                    <a:pt x="2066" y="2082"/>
                  </a:lnTo>
                  <a:close/>
                  <a:moveTo>
                    <a:pt x="2126" y="1676"/>
                  </a:moveTo>
                  <a:lnTo>
                    <a:pt x="2126" y="1676"/>
                  </a:lnTo>
                  <a:lnTo>
                    <a:pt x="2124" y="1684"/>
                  </a:lnTo>
                  <a:lnTo>
                    <a:pt x="2126" y="1692"/>
                  </a:lnTo>
                  <a:lnTo>
                    <a:pt x="2130" y="1706"/>
                  </a:lnTo>
                  <a:lnTo>
                    <a:pt x="2134" y="1712"/>
                  </a:lnTo>
                  <a:lnTo>
                    <a:pt x="2138" y="1718"/>
                  </a:lnTo>
                  <a:lnTo>
                    <a:pt x="2142" y="1722"/>
                  </a:lnTo>
                  <a:lnTo>
                    <a:pt x="2148" y="1722"/>
                  </a:lnTo>
                  <a:lnTo>
                    <a:pt x="2152" y="1724"/>
                  </a:lnTo>
                  <a:lnTo>
                    <a:pt x="2158" y="1728"/>
                  </a:lnTo>
                  <a:lnTo>
                    <a:pt x="2174" y="1738"/>
                  </a:lnTo>
                  <a:lnTo>
                    <a:pt x="2180" y="1744"/>
                  </a:lnTo>
                  <a:lnTo>
                    <a:pt x="2186" y="1750"/>
                  </a:lnTo>
                  <a:lnTo>
                    <a:pt x="2188" y="1754"/>
                  </a:lnTo>
                  <a:lnTo>
                    <a:pt x="2192" y="1760"/>
                  </a:lnTo>
                  <a:lnTo>
                    <a:pt x="2198" y="1766"/>
                  </a:lnTo>
                  <a:lnTo>
                    <a:pt x="2204" y="1768"/>
                  </a:lnTo>
                  <a:lnTo>
                    <a:pt x="2206" y="1768"/>
                  </a:lnTo>
                  <a:lnTo>
                    <a:pt x="2208" y="1768"/>
                  </a:lnTo>
                  <a:lnTo>
                    <a:pt x="2210" y="1766"/>
                  </a:lnTo>
                  <a:lnTo>
                    <a:pt x="2210" y="1764"/>
                  </a:lnTo>
                  <a:lnTo>
                    <a:pt x="2210" y="1760"/>
                  </a:lnTo>
                  <a:lnTo>
                    <a:pt x="2210" y="1752"/>
                  </a:lnTo>
                  <a:lnTo>
                    <a:pt x="2206" y="1746"/>
                  </a:lnTo>
                  <a:lnTo>
                    <a:pt x="2196" y="1730"/>
                  </a:lnTo>
                  <a:lnTo>
                    <a:pt x="2190" y="1724"/>
                  </a:lnTo>
                  <a:lnTo>
                    <a:pt x="2184" y="1718"/>
                  </a:lnTo>
                  <a:lnTo>
                    <a:pt x="2168" y="1708"/>
                  </a:lnTo>
                  <a:lnTo>
                    <a:pt x="2164" y="1704"/>
                  </a:lnTo>
                  <a:lnTo>
                    <a:pt x="2162" y="1698"/>
                  </a:lnTo>
                  <a:lnTo>
                    <a:pt x="2164" y="1686"/>
                  </a:lnTo>
                  <a:lnTo>
                    <a:pt x="2170" y="1672"/>
                  </a:lnTo>
                  <a:lnTo>
                    <a:pt x="2168" y="1666"/>
                  </a:lnTo>
                  <a:lnTo>
                    <a:pt x="2164" y="1660"/>
                  </a:lnTo>
                  <a:lnTo>
                    <a:pt x="2160" y="1658"/>
                  </a:lnTo>
                  <a:lnTo>
                    <a:pt x="2152" y="1656"/>
                  </a:lnTo>
                  <a:lnTo>
                    <a:pt x="2146" y="1658"/>
                  </a:lnTo>
                  <a:lnTo>
                    <a:pt x="2140" y="1660"/>
                  </a:lnTo>
                  <a:lnTo>
                    <a:pt x="2134" y="1666"/>
                  </a:lnTo>
                  <a:lnTo>
                    <a:pt x="2130" y="1672"/>
                  </a:lnTo>
                  <a:lnTo>
                    <a:pt x="2126" y="1676"/>
                  </a:lnTo>
                  <a:close/>
                  <a:moveTo>
                    <a:pt x="3046" y="620"/>
                  </a:moveTo>
                  <a:lnTo>
                    <a:pt x="3046" y="620"/>
                  </a:lnTo>
                  <a:lnTo>
                    <a:pt x="3052" y="616"/>
                  </a:lnTo>
                  <a:lnTo>
                    <a:pt x="3054" y="610"/>
                  </a:lnTo>
                  <a:lnTo>
                    <a:pt x="3062" y="478"/>
                  </a:lnTo>
                  <a:lnTo>
                    <a:pt x="3060" y="472"/>
                  </a:lnTo>
                  <a:lnTo>
                    <a:pt x="3056" y="466"/>
                  </a:lnTo>
                  <a:lnTo>
                    <a:pt x="3050" y="464"/>
                  </a:lnTo>
                  <a:lnTo>
                    <a:pt x="3038" y="460"/>
                  </a:lnTo>
                  <a:lnTo>
                    <a:pt x="3034" y="458"/>
                  </a:lnTo>
                  <a:lnTo>
                    <a:pt x="3028" y="454"/>
                  </a:lnTo>
                  <a:lnTo>
                    <a:pt x="3020" y="446"/>
                  </a:lnTo>
                  <a:lnTo>
                    <a:pt x="3006" y="438"/>
                  </a:lnTo>
                  <a:lnTo>
                    <a:pt x="3002" y="434"/>
                  </a:lnTo>
                  <a:lnTo>
                    <a:pt x="2994" y="432"/>
                  </a:lnTo>
                  <a:lnTo>
                    <a:pt x="2986" y="432"/>
                  </a:lnTo>
                  <a:lnTo>
                    <a:pt x="2972" y="432"/>
                  </a:lnTo>
                  <a:lnTo>
                    <a:pt x="2966" y="430"/>
                  </a:lnTo>
                  <a:lnTo>
                    <a:pt x="2958" y="428"/>
                  </a:lnTo>
                  <a:lnTo>
                    <a:pt x="2952" y="424"/>
                  </a:lnTo>
                  <a:lnTo>
                    <a:pt x="2946" y="422"/>
                  </a:lnTo>
                  <a:lnTo>
                    <a:pt x="2938" y="422"/>
                  </a:lnTo>
                  <a:lnTo>
                    <a:pt x="2934" y="422"/>
                  </a:lnTo>
                  <a:lnTo>
                    <a:pt x="2920" y="422"/>
                  </a:lnTo>
                  <a:lnTo>
                    <a:pt x="2918" y="424"/>
                  </a:lnTo>
                  <a:lnTo>
                    <a:pt x="2918" y="430"/>
                  </a:lnTo>
                  <a:lnTo>
                    <a:pt x="2924" y="452"/>
                  </a:lnTo>
                  <a:lnTo>
                    <a:pt x="2922" y="460"/>
                  </a:lnTo>
                  <a:lnTo>
                    <a:pt x="2918" y="464"/>
                  </a:lnTo>
                  <a:lnTo>
                    <a:pt x="2914" y="466"/>
                  </a:lnTo>
                  <a:lnTo>
                    <a:pt x="2906" y="468"/>
                  </a:lnTo>
                  <a:lnTo>
                    <a:pt x="2900" y="466"/>
                  </a:lnTo>
                  <a:lnTo>
                    <a:pt x="2894" y="464"/>
                  </a:lnTo>
                  <a:lnTo>
                    <a:pt x="2888" y="460"/>
                  </a:lnTo>
                  <a:lnTo>
                    <a:pt x="2882" y="454"/>
                  </a:lnTo>
                  <a:lnTo>
                    <a:pt x="2880" y="448"/>
                  </a:lnTo>
                  <a:lnTo>
                    <a:pt x="2876" y="436"/>
                  </a:lnTo>
                  <a:lnTo>
                    <a:pt x="2874" y="432"/>
                  </a:lnTo>
                  <a:lnTo>
                    <a:pt x="2868" y="432"/>
                  </a:lnTo>
                  <a:lnTo>
                    <a:pt x="2856" y="432"/>
                  </a:lnTo>
                  <a:lnTo>
                    <a:pt x="2848" y="432"/>
                  </a:lnTo>
                  <a:lnTo>
                    <a:pt x="2842" y="436"/>
                  </a:lnTo>
                  <a:lnTo>
                    <a:pt x="2836" y="438"/>
                  </a:lnTo>
                  <a:lnTo>
                    <a:pt x="2830" y="438"/>
                  </a:lnTo>
                  <a:lnTo>
                    <a:pt x="2816" y="434"/>
                  </a:lnTo>
                  <a:lnTo>
                    <a:pt x="2800" y="432"/>
                  </a:lnTo>
                  <a:lnTo>
                    <a:pt x="2786" y="432"/>
                  </a:lnTo>
                  <a:lnTo>
                    <a:pt x="2780" y="432"/>
                  </a:lnTo>
                  <a:lnTo>
                    <a:pt x="2774" y="436"/>
                  </a:lnTo>
                  <a:lnTo>
                    <a:pt x="2772" y="438"/>
                  </a:lnTo>
                  <a:lnTo>
                    <a:pt x="2768" y="438"/>
                  </a:lnTo>
                  <a:lnTo>
                    <a:pt x="2764" y="436"/>
                  </a:lnTo>
                  <a:lnTo>
                    <a:pt x="2756" y="426"/>
                  </a:lnTo>
                  <a:lnTo>
                    <a:pt x="2752" y="420"/>
                  </a:lnTo>
                  <a:lnTo>
                    <a:pt x="2750" y="414"/>
                  </a:lnTo>
                  <a:lnTo>
                    <a:pt x="2750" y="400"/>
                  </a:lnTo>
                  <a:lnTo>
                    <a:pt x="2748" y="394"/>
                  </a:lnTo>
                  <a:lnTo>
                    <a:pt x="2742" y="388"/>
                  </a:lnTo>
                  <a:lnTo>
                    <a:pt x="2726" y="376"/>
                  </a:lnTo>
                  <a:lnTo>
                    <a:pt x="2720" y="374"/>
                  </a:lnTo>
                  <a:lnTo>
                    <a:pt x="2712" y="372"/>
                  </a:lnTo>
                  <a:lnTo>
                    <a:pt x="2680" y="372"/>
                  </a:lnTo>
                  <a:lnTo>
                    <a:pt x="2664" y="372"/>
                  </a:lnTo>
                  <a:lnTo>
                    <a:pt x="2630" y="372"/>
                  </a:lnTo>
                  <a:lnTo>
                    <a:pt x="2624" y="370"/>
                  </a:lnTo>
                  <a:lnTo>
                    <a:pt x="2622" y="368"/>
                  </a:lnTo>
                  <a:lnTo>
                    <a:pt x="2620" y="362"/>
                  </a:lnTo>
                  <a:lnTo>
                    <a:pt x="2618" y="358"/>
                  </a:lnTo>
                  <a:lnTo>
                    <a:pt x="2606" y="348"/>
                  </a:lnTo>
                  <a:lnTo>
                    <a:pt x="2590" y="338"/>
                  </a:lnTo>
                  <a:lnTo>
                    <a:pt x="2586" y="332"/>
                  </a:lnTo>
                  <a:lnTo>
                    <a:pt x="2584" y="326"/>
                  </a:lnTo>
                  <a:lnTo>
                    <a:pt x="2584" y="322"/>
                  </a:lnTo>
                  <a:lnTo>
                    <a:pt x="2580" y="316"/>
                  </a:lnTo>
                  <a:lnTo>
                    <a:pt x="2576" y="312"/>
                  </a:lnTo>
                  <a:lnTo>
                    <a:pt x="2474" y="286"/>
                  </a:lnTo>
                  <a:lnTo>
                    <a:pt x="2468" y="286"/>
                  </a:lnTo>
                  <a:lnTo>
                    <a:pt x="2466" y="288"/>
                  </a:lnTo>
                  <a:lnTo>
                    <a:pt x="2466" y="290"/>
                  </a:lnTo>
                  <a:lnTo>
                    <a:pt x="2464" y="294"/>
                  </a:lnTo>
                  <a:lnTo>
                    <a:pt x="2458" y="298"/>
                  </a:lnTo>
                  <a:lnTo>
                    <a:pt x="2442" y="310"/>
                  </a:lnTo>
                  <a:lnTo>
                    <a:pt x="2438" y="314"/>
                  </a:lnTo>
                  <a:lnTo>
                    <a:pt x="2438" y="322"/>
                  </a:lnTo>
                  <a:lnTo>
                    <a:pt x="2444" y="336"/>
                  </a:lnTo>
                  <a:lnTo>
                    <a:pt x="2444" y="338"/>
                  </a:lnTo>
                  <a:lnTo>
                    <a:pt x="2444" y="342"/>
                  </a:lnTo>
                  <a:lnTo>
                    <a:pt x="2442" y="344"/>
                  </a:lnTo>
                  <a:lnTo>
                    <a:pt x="2438" y="346"/>
                  </a:lnTo>
                  <a:lnTo>
                    <a:pt x="2424" y="350"/>
                  </a:lnTo>
                  <a:lnTo>
                    <a:pt x="2408" y="352"/>
                  </a:lnTo>
                  <a:lnTo>
                    <a:pt x="2406" y="352"/>
                  </a:lnTo>
                  <a:lnTo>
                    <a:pt x="2390" y="350"/>
                  </a:lnTo>
                  <a:lnTo>
                    <a:pt x="2376" y="346"/>
                  </a:lnTo>
                  <a:lnTo>
                    <a:pt x="2368" y="346"/>
                  </a:lnTo>
                  <a:lnTo>
                    <a:pt x="2362" y="348"/>
                  </a:lnTo>
                  <a:lnTo>
                    <a:pt x="2358" y="350"/>
                  </a:lnTo>
                  <a:lnTo>
                    <a:pt x="2350" y="350"/>
                  </a:lnTo>
                  <a:lnTo>
                    <a:pt x="2346" y="346"/>
                  </a:lnTo>
                  <a:lnTo>
                    <a:pt x="2332" y="340"/>
                  </a:lnTo>
                  <a:lnTo>
                    <a:pt x="2326" y="336"/>
                  </a:lnTo>
                  <a:lnTo>
                    <a:pt x="2324" y="336"/>
                  </a:lnTo>
                  <a:lnTo>
                    <a:pt x="2322" y="336"/>
                  </a:lnTo>
                  <a:lnTo>
                    <a:pt x="2320" y="338"/>
                  </a:lnTo>
                  <a:lnTo>
                    <a:pt x="2318" y="342"/>
                  </a:lnTo>
                  <a:lnTo>
                    <a:pt x="2318" y="354"/>
                  </a:lnTo>
                  <a:lnTo>
                    <a:pt x="2318" y="362"/>
                  </a:lnTo>
                  <a:lnTo>
                    <a:pt x="2314" y="368"/>
                  </a:lnTo>
                  <a:lnTo>
                    <a:pt x="2304" y="376"/>
                  </a:lnTo>
                  <a:lnTo>
                    <a:pt x="2302" y="378"/>
                  </a:lnTo>
                  <a:lnTo>
                    <a:pt x="2300" y="378"/>
                  </a:lnTo>
                  <a:lnTo>
                    <a:pt x="2298" y="378"/>
                  </a:lnTo>
                  <a:lnTo>
                    <a:pt x="2294" y="376"/>
                  </a:lnTo>
                  <a:lnTo>
                    <a:pt x="2284" y="360"/>
                  </a:lnTo>
                  <a:lnTo>
                    <a:pt x="2276" y="346"/>
                  </a:lnTo>
                  <a:lnTo>
                    <a:pt x="2264" y="330"/>
                  </a:lnTo>
                  <a:lnTo>
                    <a:pt x="2262" y="324"/>
                  </a:lnTo>
                  <a:lnTo>
                    <a:pt x="2264" y="316"/>
                  </a:lnTo>
                  <a:lnTo>
                    <a:pt x="2276" y="300"/>
                  </a:lnTo>
                  <a:lnTo>
                    <a:pt x="2278" y="294"/>
                  </a:lnTo>
                  <a:lnTo>
                    <a:pt x="2280" y="286"/>
                  </a:lnTo>
                  <a:lnTo>
                    <a:pt x="2280" y="282"/>
                  </a:lnTo>
                  <a:lnTo>
                    <a:pt x="2278" y="276"/>
                  </a:lnTo>
                  <a:lnTo>
                    <a:pt x="2274" y="268"/>
                  </a:lnTo>
                  <a:lnTo>
                    <a:pt x="2266" y="260"/>
                  </a:lnTo>
                  <a:lnTo>
                    <a:pt x="2252" y="252"/>
                  </a:lnTo>
                  <a:lnTo>
                    <a:pt x="2248" y="248"/>
                  </a:lnTo>
                  <a:lnTo>
                    <a:pt x="2240" y="246"/>
                  </a:lnTo>
                  <a:lnTo>
                    <a:pt x="2232" y="246"/>
                  </a:lnTo>
                  <a:lnTo>
                    <a:pt x="2230" y="246"/>
                  </a:lnTo>
                  <a:lnTo>
                    <a:pt x="2222" y="244"/>
                  </a:lnTo>
                  <a:lnTo>
                    <a:pt x="2216" y="240"/>
                  </a:lnTo>
                  <a:lnTo>
                    <a:pt x="2204" y="232"/>
                  </a:lnTo>
                  <a:lnTo>
                    <a:pt x="2198" y="230"/>
                  </a:lnTo>
                  <a:lnTo>
                    <a:pt x="2196" y="228"/>
                  </a:lnTo>
                  <a:lnTo>
                    <a:pt x="2192" y="228"/>
                  </a:lnTo>
                  <a:lnTo>
                    <a:pt x="2190" y="230"/>
                  </a:lnTo>
                  <a:lnTo>
                    <a:pt x="2188" y="232"/>
                  </a:lnTo>
                  <a:lnTo>
                    <a:pt x="2186" y="238"/>
                  </a:lnTo>
                  <a:lnTo>
                    <a:pt x="2178" y="252"/>
                  </a:lnTo>
                  <a:lnTo>
                    <a:pt x="2176" y="258"/>
                  </a:lnTo>
                  <a:lnTo>
                    <a:pt x="2170" y="262"/>
                  </a:lnTo>
                  <a:lnTo>
                    <a:pt x="2164" y="264"/>
                  </a:lnTo>
                  <a:lnTo>
                    <a:pt x="2132" y="264"/>
                  </a:lnTo>
                  <a:lnTo>
                    <a:pt x="2124" y="264"/>
                  </a:lnTo>
                  <a:lnTo>
                    <a:pt x="2116" y="262"/>
                  </a:lnTo>
                  <a:lnTo>
                    <a:pt x="2110" y="258"/>
                  </a:lnTo>
                  <a:lnTo>
                    <a:pt x="2104" y="254"/>
                  </a:lnTo>
                  <a:lnTo>
                    <a:pt x="2100" y="248"/>
                  </a:lnTo>
                  <a:lnTo>
                    <a:pt x="2098" y="242"/>
                  </a:lnTo>
                  <a:lnTo>
                    <a:pt x="2092" y="238"/>
                  </a:lnTo>
                  <a:lnTo>
                    <a:pt x="2086" y="236"/>
                  </a:lnTo>
                  <a:lnTo>
                    <a:pt x="2062" y="236"/>
                  </a:lnTo>
                  <a:lnTo>
                    <a:pt x="2054" y="236"/>
                  </a:lnTo>
                  <a:lnTo>
                    <a:pt x="2048" y="240"/>
                  </a:lnTo>
                  <a:lnTo>
                    <a:pt x="2032" y="250"/>
                  </a:lnTo>
                  <a:lnTo>
                    <a:pt x="2030" y="252"/>
                  </a:lnTo>
                  <a:lnTo>
                    <a:pt x="2028" y="252"/>
                  </a:lnTo>
                  <a:lnTo>
                    <a:pt x="2026" y="250"/>
                  </a:lnTo>
                  <a:lnTo>
                    <a:pt x="2026" y="246"/>
                  </a:lnTo>
                  <a:lnTo>
                    <a:pt x="2026" y="244"/>
                  </a:lnTo>
                  <a:lnTo>
                    <a:pt x="2024" y="236"/>
                  </a:lnTo>
                  <a:lnTo>
                    <a:pt x="2020" y="230"/>
                  </a:lnTo>
                  <a:lnTo>
                    <a:pt x="2012" y="222"/>
                  </a:lnTo>
                  <a:lnTo>
                    <a:pt x="2004" y="218"/>
                  </a:lnTo>
                  <a:lnTo>
                    <a:pt x="1998" y="216"/>
                  </a:lnTo>
                  <a:lnTo>
                    <a:pt x="1994" y="216"/>
                  </a:lnTo>
                  <a:lnTo>
                    <a:pt x="1986" y="218"/>
                  </a:lnTo>
                  <a:lnTo>
                    <a:pt x="1980" y="222"/>
                  </a:lnTo>
                  <a:lnTo>
                    <a:pt x="1972" y="230"/>
                  </a:lnTo>
                  <a:lnTo>
                    <a:pt x="1960" y="240"/>
                  </a:lnTo>
                  <a:lnTo>
                    <a:pt x="1944" y="250"/>
                  </a:lnTo>
                  <a:lnTo>
                    <a:pt x="1930" y="260"/>
                  </a:lnTo>
                  <a:lnTo>
                    <a:pt x="1914" y="270"/>
                  </a:lnTo>
                  <a:lnTo>
                    <a:pt x="1910" y="272"/>
                  </a:lnTo>
                  <a:lnTo>
                    <a:pt x="1912" y="268"/>
                  </a:lnTo>
                  <a:lnTo>
                    <a:pt x="1922" y="252"/>
                  </a:lnTo>
                  <a:lnTo>
                    <a:pt x="1928" y="246"/>
                  </a:lnTo>
                  <a:lnTo>
                    <a:pt x="1934" y="242"/>
                  </a:lnTo>
                  <a:lnTo>
                    <a:pt x="1940" y="238"/>
                  </a:lnTo>
                  <a:lnTo>
                    <a:pt x="1946" y="234"/>
                  </a:lnTo>
                  <a:lnTo>
                    <a:pt x="1952" y="228"/>
                  </a:lnTo>
                  <a:lnTo>
                    <a:pt x="1972" y="194"/>
                  </a:lnTo>
                  <a:lnTo>
                    <a:pt x="1982" y="180"/>
                  </a:lnTo>
                  <a:lnTo>
                    <a:pt x="1990" y="172"/>
                  </a:lnTo>
                  <a:lnTo>
                    <a:pt x="2000" y="160"/>
                  </a:lnTo>
                  <a:lnTo>
                    <a:pt x="2010" y="144"/>
                  </a:lnTo>
                  <a:lnTo>
                    <a:pt x="2014" y="138"/>
                  </a:lnTo>
                  <a:lnTo>
                    <a:pt x="2014" y="130"/>
                  </a:lnTo>
                  <a:lnTo>
                    <a:pt x="2008" y="96"/>
                  </a:lnTo>
                  <a:lnTo>
                    <a:pt x="2004" y="90"/>
                  </a:lnTo>
                  <a:lnTo>
                    <a:pt x="2000" y="84"/>
                  </a:lnTo>
                  <a:lnTo>
                    <a:pt x="1972" y="64"/>
                  </a:lnTo>
                  <a:lnTo>
                    <a:pt x="1958" y="56"/>
                  </a:lnTo>
                  <a:lnTo>
                    <a:pt x="1944" y="52"/>
                  </a:lnTo>
                  <a:lnTo>
                    <a:pt x="1940" y="48"/>
                  </a:lnTo>
                  <a:lnTo>
                    <a:pt x="1938" y="44"/>
                  </a:lnTo>
                  <a:lnTo>
                    <a:pt x="1934" y="32"/>
                  </a:lnTo>
                  <a:lnTo>
                    <a:pt x="1922" y="8"/>
                  </a:lnTo>
                  <a:lnTo>
                    <a:pt x="1916" y="2"/>
                  </a:lnTo>
                  <a:lnTo>
                    <a:pt x="1910" y="0"/>
                  </a:lnTo>
                  <a:lnTo>
                    <a:pt x="1886" y="0"/>
                  </a:lnTo>
                  <a:lnTo>
                    <a:pt x="1880" y="2"/>
                  </a:lnTo>
                  <a:lnTo>
                    <a:pt x="1872" y="6"/>
                  </a:lnTo>
                  <a:lnTo>
                    <a:pt x="1844" y="34"/>
                  </a:lnTo>
                  <a:lnTo>
                    <a:pt x="1840" y="40"/>
                  </a:lnTo>
                  <a:lnTo>
                    <a:pt x="1838" y="48"/>
                  </a:lnTo>
                  <a:lnTo>
                    <a:pt x="1832" y="70"/>
                  </a:lnTo>
                  <a:lnTo>
                    <a:pt x="1828" y="78"/>
                  </a:lnTo>
                  <a:lnTo>
                    <a:pt x="1822" y="82"/>
                  </a:lnTo>
                  <a:lnTo>
                    <a:pt x="1788" y="104"/>
                  </a:lnTo>
                  <a:lnTo>
                    <a:pt x="1780" y="106"/>
                  </a:lnTo>
                  <a:lnTo>
                    <a:pt x="1774" y="104"/>
                  </a:lnTo>
                  <a:lnTo>
                    <a:pt x="1758" y="92"/>
                  </a:lnTo>
                  <a:lnTo>
                    <a:pt x="1750" y="90"/>
                  </a:lnTo>
                  <a:lnTo>
                    <a:pt x="1744" y="92"/>
                  </a:lnTo>
                  <a:lnTo>
                    <a:pt x="1710" y="106"/>
                  </a:lnTo>
                  <a:lnTo>
                    <a:pt x="1696" y="112"/>
                  </a:lnTo>
                  <a:lnTo>
                    <a:pt x="1660" y="134"/>
                  </a:lnTo>
                  <a:lnTo>
                    <a:pt x="1648" y="144"/>
                  </a:lnTo>
                  <a:lnTo>
                    <a:pt x="1630" y="162"/>
                  </a:lnTo>
                  <a:lnTo>
                    <a:pt x="1626" y="168"/>
                  </a:lnTo>
                  <a:lnTo>
                    <a:pt x="1622" y="174"/>
                  </a:lnTo>
                  <a:lnTo>
                    <a:pt x="1616" y="218"/>
                  </a:lnTo>
                  <a:lnTo>
                    <a:pt x="1612" y="224"/>
                  </a:lnTo>
                  <a:lnTo>
                    <a:pt x="1606" y="228"/>
                  </a:lnTo>
                  <a:lnTo>
                    <a:pt x="1544" y="244"/>
                  </a:lnTo>
                  <a:lnTo>
                    <a:pt x="1536" y="246"/>
                  </a:lnTo>
                  <a:lnTo>
                    <a:pt x="1532" y="252"/>
                  </a:lnTo>
                  <a:lnTo>
                    <a:pt x="1530" y="258"/>
                  </a:lnTo>
                  <a:lnTo>
                    <a:pt x="1528" y="264"/>
                  </a:lnTo>
                  <a:lnTo>
                    <a:pt x="1526" y="272"/>
                  </a:lnTo>
                  <a:lnTo>
                    <a:pt x="1526" y="306"/>
                  </a:lnTo>
                  <a:lnTo>
                    <a:pt x="1524" y="310"/>
                  </a:lnTo>
                  <a:lnTo>
                    <a:pt x="1522" y="308"/>
                  </a:lnTo>
                  <a:lnTo>
                    <a:pt x="1516" y="304"/>
                  </a:lnTo>
                  <a:lnTo>
                    <a:pt x="1508" y="302"/>
                  </a:lnTo>
                  <a:lnTo>
                    <a:pt x="1494" y="296"/>
                  </a:lnTo>
                  <a:lnTo>
                    <a:pt x="1488" y="296"/>
                  </a:lnTo>
                  <a:lnTo>
                    <a:pt x="1482" y="300"/>
                  </a:lnTo>
                  <a:lnTo>
                    <a:pt x="1472" y="316"/>
                  </a:lnTo>
                  <a:lnTo>
                    <a:pt x="1468" y="320"/>
                  </a:lnTo>
                  <a:lnTo>
                    <a:pt x="1464" y="320"/>
                  </a:lnTo>
                  <a:lnTo>
                    <a:pt x="1462" y="318"/>
                  </a:lnTo>
                  <a:lnTo>
                    <a:pt x="1458" y="314"/>
                  </a:lnTo>
                  <a:lnTo>
                    <a:pt x="1458" y="308"/>
                  </a:lnTo>
                  <a:lnTo>
                    <a:pt x="1456" y="304"/>
                  </a:lnTo>
                  <a:lnTo>
                    <a:pt x="1452" y="298"/>
                  </a:lnTo>
                  <a:lnTo>
                    <a:pt x="1444" y="290"/>
                  </a:lnTo>
                  <a:lnTo>
                    <a:pt x="1438" y="286"/>
                  </a:lnTo>
                  <a:lnTo>
                    <a:pt x="1434" y="284"/>
                  </a:lnTo>
                  <a:lnTo>
                    <a:pt x="1428" y="286"/>
                  </a:lnTo>
                  <a:lnTo>
                    <a:pt x="1426" y="292"/>
                  </a:lnTo>
                  <a:lnTo>
                    <a:pt x="1420" y="306"/>
                  </a:lnTo>
                  <a:lnTo>
                    <a:pt x="1418" y="322"/>
                  </a:lnTo>
                  <a:lnTo>
                    <a:pt x="1418" y="336"/>
                  </a:lnTo>
                  <a:lnTo>
                    <a:pt x="1418" y="352"/>
                  </a:lnTo>
                  <a:lnTo>
                    <a:pt x="1418" y="374"/>
                  </a:lnTo>
                  <a:lnTo>
                    <a:pt x="1416" y="382"/>
                  </a:lnTo>
                  <a:lnTo>
                    <a:pt x="1414" y="388"/>
                  </a:lnTo>
                  <a:lnTo>
                    <a:pt x="1412" y="388"/>
                  </a:lnTo>
                  <a:lnTo>
                    <a:pt x="1408" y="388"/>
                  </a:lnTo>
                  <a:lnTo>
                    <a:pt x="1404" y="384"/>
                  </a:lnTo>
                  <a:lnTo>
                    <a:pt x="1402" y="380"/>
                  </a:lnTo>
                  <a:lnTo>
                    <a:pt x="1400" y="372"/>
                  </a:lnTo>
                  <a:lnTo>
                    <a:pt x="1400" y="364"/>
                  </a:lnTo>
                  <a:lnTo>
                    <a:pt x="1406" y="340"/>
                  </a:lnTo>
                  <a:lnTo>
                    <a:pt x="1408" y="334"/>
                  </a:lnTo>
                  <a:lnTo>
                    <a:pt x="1406" y="326"/>
                  </a:lnTo>
                  <a:lnTo>
                    <a:pt x="1402" y="312"/>
                  </a:lnTo>
                  <a:lnTo>
                    <a:pt x="1398" y="296"/>
                  </a:lnTo>
                  <a:lnTo>
                    <a:pt x="1398" y="292"/>
                  </a:lnTo>
                  <a:lnTo>
                    <a:pt x="1396" y="286"/>
                  </a:lnTo>
                  <a:lnTo>
                    <a:pt x="1392" y="282"/>
                  </a:lnTo>
                  <a:lnTo>
                    <a:pt x="1376" y="278"/>
                  </a:lnTo>
                  <a:lnTo>
                    <a:pt x="1362" y="274"/>
                  </a:lnTo>
                  <a:lnTo>
                    <a:pt x="1348" y="274"/>
                  </a:lnTo>
                  <a:lnTo>
                    <a:pt x="1342" y="276"/>
                  </a:lnTo>
                  <a:lnTo>
                    <a:pt x="1338" y="282"/>
                  </a:lnTo>
                  <a:lnTo>
                    <a:pt x="1322" y="336"/>
                  </a:lnTo>
                  <a:lnTo>
                    <a:pt x="1320" y="342"/>
                  </a:lnTo>
                  <a:lnTo>
                    <a:pt x="1316" y="348"/>
                  </a:lnTo>
                  <a:lnTo>
                    <a:pt x="1308" y="360"/>
                  </a:lnTo>
                  <a:lnTo>
                    <a:pt x="1304" y="366"/>
                  </a:lnTo>
                  <a:lnTo>
                    <a:pt x="1304" y="372"/>
                  </a:lnTo>
                  <a:lnTo>
                    <a:pt x="1304" y="380"/>
                  </a:lnTo>
                  <a:lnTo>
                    <a:pt x="1308" y="384"/>
                  </a:lnTo>
                  <a:lnTo>
                    <a:pt x="1310" y="392"/>
                  </a:lnTo>
                  <a:lnTo>
                    <a:pt x="1310" y="400"/>
                  </a:lnTo>
                  <a:lnTo>
                    <a:pt x="1310" y="414"/>
                  </a:lnTo>
                  <a:lnTo>
                    <a:pt x="1310" y="426"/>
                  </a:lnTo>
                  <a:lnTo>
                    <a:pt x="1312" y="432"/>
                  </a:lnTo>
                  <a:lnTo>
                    <a:pt x="1316" y="436"/>
                  </a:lnTo>
                  <a:lnTo>
                    <a:pt x="1334" y="454"/>
                  </a:lnTo>
                  <a:lnTo>
                    <a:pt x="1338" y="460"/>
                  </a:lnTo>
                  <a:lnTo>
                    <a:pt x="1336" y="468"/>
                  </a:lnTo>
                  <a:lnTo>
                    <a:pt x="1324" y="484"/>
                  </a:lnTo>
                  <a:lnTo>
                    <a:pt x="1322" y="486"/>
                  </a:lnTo>
                  <a:lnTo>
                    <a:pt x="1320" y="486"/>
                  </a:lnTo>
                  <a:lnTo>
                    <a:pt x="1318" y="486"/>
                  </a:lnTo>
                  <a:lnTo>
                    <a:pt x="1314" y="484"/>
                  </a:lnTo>
                  <a:lnTo>
                    <a:pt x="1296" y="466"/>
                  </a:lnTo>
                  <a:lnTo>
                    <a:pt x="1284" y="456"/>
                  </a:lnTo>
                  <a:lnTo>
                    <a:pt x="1258" y="436"/>
                  </a:lnTo>
                  <a:lnTo>
                    <a:pt x="1252" y="432"/>
                  </a:lnTo>
                  <a:lnTo>
                    <a:pt x="1244" y="432"/>
                  </a:lnTo>
                  <a:lnTo>
                    <a:pt x="1230" y="432"/>
                  </a:lnTo>
                  <a:lnTo>
                    <a:pt x="1214" y="432"/>
                  </a:lnTo>
                  <a:lnTo>
                    <a:pt x="1212" y="432"/>
                  </a:lnTo>
                  <a:lnTo>
                    <a:pt x="1208" y="432"/>
                  </a:lnTo>
                  <a:lnTo>
                    <a:pt x="1206" y="434"/>
                  </a:lnTo>
                  <a:lnTo>
                    <a:pt x="1204" y="436"/>
                  </a:lnTo>
                  <a:lnTo>
                    <a:pt x="1204" y="440"/>
                  </a:lnTo>
                  <a:lnTo>
                    <a:pt x="1204" y="452"/>
                  </a:lnTo>
                  <a:lnTo>
                    <a:pt x="1202" y="460"/>
                  </a:lnTo>
                  <a:lnTo>
                    <a:pt x="1198" y="466"/>
                  </a:lnTo>
                  <a:lnTo>
                    <a:pt x="1192" y="468"/>
                  </a:lnTo>
                  <a:lnTo>
                    <a:pt x="1186" y="466"/>
                  </a:lnTo>
                  <a:lnTo>
                    <a:pt x="1180" y="464"/>
                  </a:lnTo>
                  <a:lnTo>
                    <a:pt x="1174" y="462"/>
                  </a:lnTo>
                  <a:lnTo>
                    <a:pt x="1166" y="464"/>
                  </a:lnTo>
                  <a:lnTo>
                    <a:pt x="1162" y="466"/>
                  </a:lnTo>
                  <a:lnTo>
                    <a:pt x="1146" y="474"/>
                  </a:lnTo>
                  <a:lnTo>
                    <a:pt x="1142" y="476"/>
                  </a:lnTo>
                  <a:lnTo>
                    <a:pt x="1134" y="478"/>
                  </a:lnTo>
                  <a:lnTo>
                    <a:pt x="1126" y="480"/>
                  </a:lnTo>
                  <a:lnTo>
                    <a:pt x="1124" y="480"/>
                  </a:lnTo>
                  <a:lnTo>
                    <a:pt x="1116" y="478"/>
                  </a:lnTo>
                  <a:lnTo>
                    <a:pt x="1110" y="476"/>
                  </a:lnTo>
                  <a:lnTo>
                    <a:pt x="1104" y="472"/>
                  </a:lnTo>
                  <a:lnTo>
                    <a:pt x="1098" y="474"/>
                  </a:lnTo>
                  <a:lnTo>
                    <a:pt x="1092" y="476"/>
                  </a:lnTo>
                  <a:lnTo>
                    <a:pt x="1078" y="484"/>
                  </a:lnTo>
                  <a:lnTo>
                    <a:pt x="1062" y="496"/>
                  </a:lnTo>
                  <a:lnTo>
                    <a:pt x="1050" y="504"/>
                  </a:lnTo>
                  <a:lnTo>
                    <a:pt x="1024" y="516"/>
                  </a:lnTo>
                  <a:lnTo>
                    <a:pt x="1012" y="520"/>
                  </a:lnTo>
                  <a:lnTo>
                    <a:pt x="1008" y="522"/>
                  </a:lnTo>
                  <a:lnTo>
                    <a:pt x="1004" y="526"/>
                  </a:lnTo>
                  <a:lnTo>
                    <a:pt x="1000" y="540"/>
                  </a:lnTo>
                  <a:lnTo>
                    <a:pt x="996" y="546"/>
                  </a:lnTo>
                  <a:lnTo>
                    <a:pt x="992" y="548"/>
                  </a:lnTo>
                  <a:lnTo>
                    <a:pt x="988" y="546"/>
                  </a:lnTo>
                  <a:lnTo>
                    <a:pt x="982" y="542"/>
                  </a:lnTo>
                  <a:lnTo>
                    <a:pt x="974" y="534"/>
                  </a:lnTo>
                  <a:lnTo>
                    <a:pt x="972" y="530"/>
                  </a:lnTo>
                  <a:lnTo>
                    <a:pt x="972" y="526"/>
                  </a:lnTo>
                  <a:lnTo>
                    <a:pt x="974" y="524"/>
                  </a:lnTo>
                  <a:lnTo>
                    <a:pt x="982" y="514"/>
                  </a:lnTo>
                  <a:lnTo>
                    <a:pt x="986" y="508"/>
                  </a:lnTo>
                  <a:lnTo>
                    <a:pt x="988" y="502"/>
                  </a:lnTo>
                  <a:lnTo>
                    <a:pt x="988" y="498"/>
                  </a:lnTo>
                  <a:lnTo>
                    <a:pt x="986" y="492"/>
                  </a:lnTo>
                  <a:lnTo>
                    <a:pt x="980" y="486"/>
                  </a:lnTo>
                  <a:lnTo>
                    <a:pt x="976" y="484"/>
                  </a:lnTo>
                  <a:lnTo>
                    <a:pt x="964" y="480"/>
                  </a:lnTo>
                  <a:lnTo>
                    <a:pt x="950" y="480"/>
                  </a:lnTo>
                  <a:lnTo>
                    <a:pt x="946" y="480"/>
                  </a:lnTo>
                  <a:lnTo>
                    <a:pt x="944" y="480"/>
                  </a:lnTo>
                  <a:lnTo>
                    <a:pt x="942" y="482"/>
                  </a:lnTo>
                  <a:lnTo>
                    <a:pt x="942" y="484"/>
                  </a:lnTo>
                  <a:lnTo>
                    <a:pt x="942" y="488"/>
                  </a:lnTo>
                  <a:lnTo>
                    <a:pt x="944" y="492"/>
                  </a:lnTo>
                  <a:lnTo>
                    <a:pt x="948" y="500"/>
                  </a:lnTo>
                  <a:lnTo>
                    <a:pt x="948" y="508"/>
                  </a:lnTo>
                  <a:lnTo>
                    <a:pt x="948" y="520"/>
                  </a:lnTo>
                  <a:lnTo>
                    <a:pt x="950" y="528"/>
                  </a:lnTo>
                  <a:lnTo>
                    <a:pt x="952" y="536"/>
                  </a:lnTo>
                  <a:lnTo>
                    <a:pt x="954" y="542"/>
                  </a:lnTo>
                  <a:lnTo>
                    <a:pt x="956" y="548"/>
                  </a:lnTo>
                  <a:lnTo>
                    <a:pt x="956" y="556"/>
                  </a:lnTo>
                  <a:lnTo>
                    <a:pt x="952" y="570"/>
                  </a:lnTo>
                  <a:lnTo>
                    <a:pt x="948" y="574"/>
                  </a:lnTo>
                  <a:lnTo>
                    <a:pt x="946" y="574"/>
                  </a:lnTo>
                  <a:lnTo>
                    <a:pt x="944" y="572"/>
                  </a:lnTo>
                  <a:lnTo>
                    <a:pt x="938" y="570"/>
                  </a:lnTo>
                  <a:lnTo>
                    <a:pt x="930" y="568"/>
                  </a:lnTo>
                  <a:lnTo>
                    <a:pt x="928" y="568"/>
                  </a:lnTo>
                  <a:lnTo>
                    <a:pt x="920" y="570"/>
                  </a:lnTo>
                  <a:lnTo>
                    <a:pt x="914" y="572"/>
                  </a:lnTo>
                  <a:lnTo>
                    <a:pt x="902" y="582"/>
                  </a:lnTo>
                  <a:lnTo>
                    <a:pt x="896" y="584"/>
                  </a:lnTo>
                  <a:lnTo>
                    <a:pt x="884" y="592"/>
                  </a:lnTo>
                  <a:lnTo>
                    <a:pt x="882" y="598"/>
                  </a:lnTo>
                  <a:lnTo>
                    <a:pt x="884" y="604"/>
                  </a:lnTo>
                  <a:lnTo>
                    <a:pt x="896" y="630"/>
                  </a:lnTo>
                  <a:lnTo>
                    <a:pt x="898" y="634"/>
                  </a:lnTo>
                  <a:lnTo>
                    <a:pt x="894" y="632"/>
                  </a:lnTo>
                  <a:lnTo>
                    <a:pt x="888" y="628"/>
                  </a:lnTo>
                  <a:lnTo>
                    <a:pt x="882" y="626"/>
                  </a:lnTo>
                  <a:lnTo>
                    <a:pt x="868" y="626"/>
                  </a:lnTo>
                  <a:lnTo>
                    <a:pt x="860" y="626"/>
                  </a:lnTo>
                  <a:lnTo>
                    <a:pt x="854" y="624"/>
                  </a:lnTo>
                  <a:lnTo>
                    <a:pt x="848" y="620"/>
                  </a:lnTo>
                  <a:lnTo>
                    <a:pt x="842" y="620"/>
                  </a:lnTo>
                  <a:lnTo>
                    <a:pt x="840" y="622"/>
                  </a:lnTo>
                  <a:lnTo>
                    <a:pt x="842" y="630"/>
                  </a:lnTo>
                  <a:lnTo>
                    <a:pt x="842" y="632"/>
                  </a:lnTo>
                  <a:lnTo>
                    <a:pt x="836" y="630"/>
                  </a:lnTo>
                  <a:lnTo>
                    <a:pt x="818" y="624"/>
                  </a:lnTo>
                  <a:lnTo>
                    <a:pt x="812" y="622"/>
                  </a:lnTo>
                  <a:lnTo>
                    <a:pt x="808" y="616"/>
                  </a:lnTo>
                  <a:lnTo>
                    <a:pt x="804" y="604"/>
                  </a:lnTo>
                  <a:lnTo>
                    <a:pt x="804" y="598"/>
                  </a:lnTo>
                  <a:lnTo>
                    <a:pt x="806" y="592"/>
                  </a:lnTo>
                  <a:lnTo>
                    <a:pt x="810" y="588"/>
                  </a:lnTo>
                  <a:lnTo>
                    <a:pt x="812" y="582"/>
                  </a:lnTo>
                  <a:lnTo>
                    <a:pt x="810" y="578"/>
                  </a:lnTo>
                  <a:lnTo>
                    <a:pt x="804" y="574"/>
                  </a:lnTo>
                  <a:lnTo>
                    <a:pt x="800" y="572"/>
                  </a:lnTo>
                  <a:lnTo>
                    <a:pt x="786" y="562"/>
                  </a:lnTo>
                  <a:lnTo>
                    <a:pt x="778" y="554"/>
                  </a:lnTo>
                  <a:lnTo>
                    <a:pt x="768" y="544"/>
                  </a:lnTo>
                  <a:lnTo>
                    <a:pt x="766" y="540"/>
                  </a:lnTo>
                  <a:lnTo>
                    <a:pt x="768" y="538"/>
                  </a:lnTo>
                  <a:lnTo>
                    <a:pt x="772" y="540"/>
                  </a:lnTo>
                  <a:lnTo>
                    <a:pt x="778" y="544"/>
                  </a:lnTo>
                  <a:lnTo>
                    <a:pt x="784" y="546"/>
                  </a:lnTo>
                  <a:lnTo>
                    <a:pt x="790" y="548"/>
                  </a:lnTo>
                  <a:lnTo>
                    <a:pt x="794" y="548"/>
                  </a:lnTo>
                  <a:lnTo>
                    <a:pt x="800" y="550"/>
                  </a:lnTo>
                  <a:lnTo>
                    <a:pt x="806" y="556"/>
                  </a:lnTo>
                  <a:lnTo>
                    <a:pt x="808" y="560"/>
                  </a:lnTo>
                  <a:lnTo>
                    <a:pt x="812" y="566"/>
                  </a:lnTo>
                  <a:lnTo>
                    <a:pt x="820" y="570"/>
                  </a:lnTo>
                  <a:lnTo>
                    <a:pt x="842" y="576"/>
                  </a:lnTo>
                  <a:lnTo>
                    <a:pt x="850" y="576"/>
                  </a:lnTo>
                  <a:lnTo>
                    <a:pt x="858" y="576"/>
                  </a:lnTo>
                  <a:lnTo>
                    <a:pt x="872" y="570"/>
                  </a:lnTo>
                  <a:lnTo>
                    <a:pt x="888" y="564"/>
                  </a:lnTo>
                  <a:lnTo>
                    <a:pt x="892" y="562"/>
                  </a:lnTo>
                  <a:lnTo>
                    <a:pt x="898" y="558"/>
                  </a:lnTo>
                  <a:lnTo>
                    <a:pt x="902" y="550"/>
                  </a:lnTo>
                  <a:lnTo>
                    <a:pt x="906" y="536"/>
                  </a:lnTo>
                  <a:lnTo>
                    <a:pt x="906" y="530"/>
                  </a:lnTo>
                  <a:lnTo>
                    <a:pt x="904" y="524"/>
                  </a:lnTo>
                  <a:lnTo>
                    <a:pt x="876" y="496"/>
                  </a:lnTo>
                  <a:lnTo>
                    <a:pt x="864" y="486"/>
                  </a:lnTo>
                  <a:lnTo>
                    <a:pt x="848" y="474"/>
                  </a:lnTo>
                  <a:lnTo>
                    <a:pt x="836" y="464"/>
                  </a:lnTo>
                  <a:lnTo>
                    <a:pt x="826" y="456"/>
                  </a:lnTo>
                  <a:lnTo>
                    <a:pt x="820" y="452"/>
                  </a:lnTo>
                  <a:lnTo>
                    <a:pt x="814" y="448"/>
                  </a:lnTo>
                  <a:lnTo>
                    <a:pt x="800" y="444"/>
                  </a:lnTo>
                  <a:lnTo>
                    <a:pt x="788" y="440"/>
                  </a:lnTo>
                  <a:lnTo>
                    <a:pt x="784" y="438"/>
                  </a:lnTo>
                  <a:lnTo>
                    <a:pt x="782" y="432"/>
                  </a:lnTo>
                  <a:lnTo>
                    <a:pt x="782" y="430"/>
                  </a:lnTo>
                  <a:lnTo>
                    <a:pt x="782" y="426"/>
                  </a:lnTo>
                  <a:lnTo>
                    <a:pt x="780" y="424"/>
                  </a:lnTo>
                  <a:lnTo>
                    <a:pt x="778" y="422"/>
                  </a:lnTo>
                  <a:lnTo>
                    <a:pt x="774" y="422"/>
                  </a:lnTo>
                  <a:lnTo>
                    <a:pt x="770" y="422"/>
                  </a:lnTo>
                  <a:lnTo>
                    <a:pt x="754" y="422"/>
                  </a:lnTo>
                  <a:lnTo>
                    <a:pt x="752" y="422"/>
                  </a:lnTo>
                  <a:lnTo>
                    <a:pt x="742" y="422"/>
                  </a:lnTo>
                  <a:lnTo>
                    <a:pt x="738" y="416"/>
                  </a:lnTo>
                  <a:lnTo>
                    <a:pt x="734" y="412"/>
                  </a:lnTo>
                  <a:lnTo>
                    <a:pt x="734" y="406"/>
                  </a:lnTo>
                  <a:lnTo>
                    <a:pt x="736" y="394"/>
                  </a:lnTo>
                  <a:lnTo>
                    <a:pt x="740" y="390"/>
                  </a:lnTo>
                  <a:lnTo>
                    <a:pt x="740" y="384"/>
                  </a:lnTo>
                  <a:lnTo>
                    <a:pt x="738" y="378"/>
                  </a:lnTo>
                  <a:lnTo>
                    <a:pt x="728" y="368"/>
                  </a:lnTo>
                  <a:lnTo>
                    <a:pt x="720" y="358"/>
                  </a:lnTo>
                  <a:lnTo>
                    <a:pt x="716" y="358"/>
                  </a:lnTo>
                  <a:lnTo>
                    <a:pt x="714" y="356"/>
                  </a:lnTo>
                  <a:lnTo>
                    <a:pt x="710" y="358"/>
                  </a:lnTo>
                  <a:lnTo>
                    <a:pt x="708" y="358"/>
                  </a:lnTo>
                  <a:lnTo>
                    <a:pt x="700" y="368"/>
                  </a:lnTo>
                  <a:lnTo>
                    <a:pt x="694" y="370"/>
                  </a:lnTo>
                  <a:lnTo>
                    <a:pt x="686" y="370"/>
                  </a:lnTo>
                  <a:lnTo>
                    <a:pt x="682" y="366"/>
                  </a:lnTo>
                  <a:lnTo>
                    <a:pt x="670" y="362"/>
                  </a:lnTo>
                  <a:lnTo>
                    <a:pt x="656" y="362"/>
                  </a:lnTo>
                  <a:lnTo>
                    <a:pt x="654" y="362"/>
                  </a:lnTo>
                  <a:lnTo>
                    <a:pt x="646" y="364"/>
                  </a:lnTo>
                  <a:lnTo>
                    <a:pt x="640" y="368"/>
                  </a:lnTo>
                  <a:lnTo>
                    <a:pt x="632" y="376"/>
                  </a:lnTo>
                  <a:lnTo>
                    <a:pt x="626" y="380"/>
                  </a:lnTo>
                  <a:lnTo>
                    <a:pt x="620" y="382"/>
                  </a:lnTo>
                  <a:lnTo>
                    <a:pt x="610" y="382"/>
                  </a:lnTo>
                  <a:lnTo>
                    <a:pt x="606" y="384"/>
                  </a:lnTo>
                  <a:lnTo>
                    <a:pt x="600" y="388"/>
                  </a:lnTo>
                  <a:lnTo>
                    <a:pt x="596" y="390"/>
                  </a:lnTo>
                  <a:lnTo>
                    <a:pt x="592" y="392"/>
                  </a:lnTo>
                  <a:lnTo>
                    <a:pt x="586" y="394"/>
                  </a:lnTo>
                  <a:lnTo>
                    <a:pt x="584" y="400"/>
                  </a:lnTo>
                  <a:lnTo>
                    <a:pt x="578" y="414"/>
                  </a:lnTo>
                  <a:lnTo>
                    <a:pt x="574" y="420"/>
                  </a:lnTo>
                  <a:lnTo>
                    <a:pt x="568" y="422"/>
                  </a:lnTo>
                  <a:lnTo>
                    <a:pt x="556" y="422"/>
                  </a:lnTo>
                  <a:lnTo>
                    <a:pt x="548" y="424"/>
                  </a:lnTo>
                  <a:lnTo>
                    <a:pt x="544" y="430"/>
                  </a:lnTo>
                  <a:lnTo>
                    <a:pt x="540" y="444"/>
                  </a:lnTo>
                  <a:lnTo>
                    <a:pt x="538" y="456"/>
                  </a:lnTo>
                  <a:lnTo>
                    <a:pt x="534" y="460"/>
                  </a:lnTo>
                  <a:lnTo>
                    <a:pt x="530" y="460"/>
                  </a:lnTo>
                  <a:lnTo>
                    <a:pt x="526" y="460"/>
                  </a:lnTo>
                  <a:lnTo>
                    <a:pt x="518" y="462"/>
                  </a:lnTo>
                  <a:lnTo>
                    <a:pt x="514" y="468"/>
                  </a:lnTo>
                  <a:lnTo>
                    <a:pt x="502" y="484"/>
                  </a:lnTo>
                  <a:lnTo>
                    <a:pt x="500" y="490"/>
                  </a:lnTo>
                  <a:lnTo>
                    <a:pt x="498" y="498"/>
                  </a:lnTo>
                  <a:lnTo>
                    <a:pt x="498" y="502"/>
                  </a:lnTo>
                  <a:lnTo>
                    <a:pt x="496" y="510"/>
                  </a:lnTo>
                  <a:lnTo>
                    <a:pt x="494" y="516"/>
                  </a:lnTo>
                  <a:lnTo>
                    <a:pt x="482" y="532"/>
                  </a:lnTo>
                  <a:lnTo>
                    <a:pt x="474" y="546"/>
                  </a:lnTo>
                  <a:lnTo>
                    <a:pt x="472" y="552"/>
                  </a:lnTo>
                  <a:lnTo>
                    <a:pt x="466" y="566"/>
                  </a:lnTo>
                  <a:lnTo>
                    <a:pt x="462" y="570"/>
                  </a:lnTo>
                  <a:lnTo>
                    <a:pt x="456" y="586"/>
                  </a:lnTo>
                  <a:lnTo>
                    <a:pt x="452" y="590"/>
                  </a:lnTo>
                  <a:lnTo>
                    <a:pt x="444" y="604"/>
                  </a:lnTo>
                  <a:lnTo>
                    <a:pt x="424" y="640"/>
                  </a:lnTo>
                  <a:lnTo>
                    <a:pt x="414" y="652"/>
                  </a:lnTo>
                  <a:lnTo>
                    <a:pt x="406" y="660"/>
                  </a:lnTo>
                  <a:lnTo>
                    <a:pt x="392" y="670"/>
                  </a:lnTo>
                  <a:lnTo>
                    <a:pt x="388" y="672"/>
                  </a:lnTo>
                  <a:lnTo>
                    <a:pt x="382" y="676"/>
                  </a:lnTo>
                  <a:lnTo>
                    <a:pt x="376" y="682"/>
                  </a:lnTo>
                  <a:lnTo>
                    <a:pt x="374" y="688"/>
                  </a:lnTo>
                  <a:lnTo>
                    <a:pt x="366" y="700"/>
                  </a:lnTo>
                  <a:lnTo>
                    <a:pt x="356" y="710"/>
                  </a:lnTo>
                  <a:lnTo>
                    <a:pt x="352" y="714"/>
                  </a:lnTo>
                  <a:lnTo>
                    <a:pt x="350" y="720"/>
                  </a:lnTo>
                  <a:lnTo>
                    <a:pt x="346" y="732"/>
                  </a:lnTo>
                  <a:lnTo>
                    <a:pt x="344" y="736"/>
                  </a:lnTo>
                  <a:lnTo>
                    <a:pt x="342" y="744"/>
                  </a:lnTo>
                  <a:lnTo>
                    <a:pt x="340" y="752"/>
                  </a:lnTo>
                  <a:lnTo>
                    <a:pt x="340" y="756"/>
                  </a:lnTo>
                  <a:lnTo>
                    <a:pt x="342" y="764"/>
                  </a:lnTo>
                  <a:lnTo>
                    <a:pt x="344" y="770"/>
                  </a:lnTo>
                  <a:lnTo>
                    <a:pt x="346" y="776"/>
                  </a:lnTo>
                  <a:lnTo>
                    <a:pt x="348" y="784"/>
                  </a:lnTo>
                  <a:lnTo>
                    <a:pt x="350" y="792"/>
                  </a:lnTo>
                  <a:lnTo>
                    <a:pt x="350" y="794"/>
                  </a:lnTo>
                  <a:lnTo>
                    <a:pt x="350" y="810"/>
                  </a:lnTo>
                  <a:lnTo>
                    <a:pt x="350" y="814"/>
                  </a:lnTo>
                  <a:lnTo>
                    <a:pt x="352" y="820"/>
                  </a:lnTo>
                  <a:lnTo>
                    <a:pt x="356" y="826"/>
                  </a:lnTo>
                  <a:lnTo>
                    <a:pt x="364" y="828"/>
                  </a:lnTo>
                  <a:lnTo>
                    <a:pt x="370" y="830"/>
                  </a:lnTo>
                  <a:lnTo>
                    <a:pt x="378" y="832"/>
                  </a:lnTo>
                  <a:lnTo>
                    <a:pt x="382" y="832"/>
                  </a:lnTo>
                  <a:lnTo>
                    <a:pt x="390" y="830"/>
                  </a:lnTo>
                  <a:lnTo>
                    <a:pt x="396" y="828"/>
                  </a:lnTo>
                  <a:lnTo>
                    <a:pt x="412" y="816"/>
                  </a:lnTo>
                  <a:lnTo>
                    <a:pt x="424" y="808"/>
                  </a:lnTo>
                  <a:lnTo>
                    <a:pt x="430" y="804"/>
                  </a:lnTo>
                  <a:lnTo>
                    <a:pt x="434" y="802"/>
                  </a:lnTo>
                  <a:lnTo>
                    <a:pt x="438" y="800"/>
                  </a:lnTo>
                  <a:lnTo>
                    <a:pt x="442" y="796"/>
                  </a:lnTo>
                  <a:lnTo>
                    <a:pt x="446" y="790"/>
                  </a:lnTo>
                  <a:lnTo>
                    <a:pt x="454" y="778"/>
                  </a:lnTo>
                  <a:lnTo>
                    <a:pt x="458" y="774"/>
                  </a:lnTo>
                  <a:lnTo>
                    <a:pt x="454" y="778"/>
                  </a:lnTo>
                  <a:lnTo>
                    <a:pt x="446" y="790"/>
                  </a:lnTo>
                  <a:lnTo>
                    <a:pt x="442" y="796"/>
                  </a:lnTo>
                  <a:lnTo>
                    <a:pt x="440" y="808"/>
                  </a:lnTo>
                  <a:lnTo>
                    <a:pt x="442" y="820"/>
                  </a:lnTo>
                  <a:lnTo>
                    <a:pt x="446" y="826"/>
                  </a:lnTo>
                  <a:lnTo>
                    <a:pt x="448" y="832"/>
                  </a:lnTo>
                  <a:lnTo>
                    <a:pt x="448" y="840"/>
                  </a:lnTo>
                  <a:lnTo>
                    <a:pt x="448" y="844"/>
                  </a:lnTo>
                  <a:lnTo>
                    <a:pt x="452" y="860"/>
                  </a:lnTo>
                  <a:lnTo>
                    <a:pt x="456" y="874"/>
                  </a:lnTo>
                  <a:lnTo>
                    <a:pt x="458" y="886"/>
                  </a:lnTo>
                  <a:lnTo>
                    <a:pt x="460" y="892"/>
                  </a:lnTo>
                  <a:lnTo>
                    <a:pt x="464" y="896"/>
                  </a:lnTo>
                  <a:lnTo>
                    <a:pt x="466" y="902"/>
                  </a:lnTo>
                  <a:lnTo>
                    <a:pt x="468" y="906"/>
                  </a:lnTo>
                  <a:lnTo>
                    <a:pt x="470" y="910"/>
                  </a:lnTo>
                  <a:lnTo>
                    <a:pt x="476" y="910"/>
                  </a:lnTo>
                  <a:lnTo>
                    <a:pt x="480" y="910"/>
                  </a:lnTo>
                  <a:lnTo>
                    <a:pt x="486" y="910"/>
                  </a:lnTo>
                  <a:lnTo>
                    <a:pt x="488" y="906"/>
                  </a:lnTo>
                  <a:lnTo>
                    <a:pt x="490" y="902"/>
                  </a:lnTo>
                  <a:lnTo>
                    <a:pt x="492" y="896"/>
                  </a:lnTo>
                  <a:lnTo>
                    <a:pt x="498" y="892"/>
                  </a:lnTo>
                  <a:lnTo>
                    <a:pt x="506" y="892"/>
                  </a:lnTo>
                  <a:lnTo>
                    <a:pt x="510" y="892"/>
                  </a:lnTo>
                  <a:lnTo>
                    <a:pt x="516" y="890"/>
                  </a:lnTo>
                  <a:lnTo>
                    <a:pt x="520" y="884"/>
                  </a:lnTo>
                  <a:lnTo>
                    <a:pt x="524" y="878"/>
                  </a:lnTo>
                  <a:lnTo>
                    <a:pt x="526" y="872"/>
                  </a:lnTo>
                  <a:lnTo>
                    <a:pt x="528" y="864"/>
                  </a:lnTo>
                  <a:lnTo>
                    <a:pt x="528" y="840"/>
                  </a:lnTo>
                  <a:lnTo>
                    <a:pt x="528" y="824"/>
                  </a:lnTo>
                  <a:lnTo>
                    <a:pt x="528" y="822"/>
                  </a:lnTo>
                  <a:lnTo>
                    <a:pt x="528" y="816"/>
                  </a:lnTo>
                  <a:lnTo>
                    <a:pt x="532" y="814"/>
                  </a:lnTo>
                  <a:lnTo>
                    <a:pt x="544" y="810"/>
                  </a:lnTo>
                  <a:lnTo>
                    <a:pt x="550" y="806"/>
                  </a:lnTo>
                  <a:lnTo>
                    <a:pt x="554" y="802"/>
                  </a:lnTo>
                  <a:lnTo>
                    <a:pt x="556" y="796"/>
                  </a:lnTo>
                  <a:lnTo>
                    <a:pt x="556" y="792"/>
                  </a:lnTo>
                  <a:lnTo>
                    <a:pt x="556" y="784"/>
                  </a:lnTo>
                  <a:lnTo>
                    <a:pt x="554" y="776"/>
                  </a:lnTo>
                  <a:lnTo>
                    <a:pt x="550" y="772"/>
                  </a:lnTo>
                  <a:lnTo>
                    <a:pt x="542" y="760"/>
                  </a:lnTo>
                  <a:lnTo>
                    <a:pt x="538" y="754"/>
                  </a:lnTo>
                  <a:lnTo>
                    <a:pt x="536" y="746"/>
                  </a:lnTo>
                  <a:lnTo>
                    <a:pt x="536" y="732"/>
                  </a:lnTo>
                  <a:lnTo>
                    <a:pt x="536" y="716"/>
                  </a:lnTo>
                  <a:lnTo>
                    <a:pt x="536" y="704"/>
                  </a:lnTo>
                  <a:lnTo>
                    <a:pt x="538" y="696"/>
                  </a:lnTo>
                  <a:lnTo>
                    <a:pt x="542" y="690"/>
                  </a:lnTo>
                  <a:lnTo>
                    <a:pt x="550" y="682"/>
                  </a:lnTo>
                  <a:lnTo>
                    <a:pt x="562" y="672"/>
                  </a:lnTo>
                  <a:lnTo>
                    <a:pt x="572" y="662"/>
                  </a:lnTo>
                  <a:lnTo>
                    <a:pt x="590" y="652"/>
                  </a:lnTo>
                  <a:lnTo>
                    <a:pt x="594" y="646"/>
                  </a:lnTo>
                  <a:lnTo>
                    <a:pt x="600" y="640"/>
                  </a:lnTo>
                  <a:lnTo>
                    <a:pt x="602" y="634"/>
                  </a:lnTo>
                  <a:lnTo>
                    <a:pt x="604" y="628"/>
                  </a:lnTo>
                  <a:lnTo>
                    <a:pt x="600" y="622"/>
                  </a:lnTo>
                  <a:lnTo>
                    <a:pt x="598" y="616"/>
                  </a:lnTo>
                  <a:lnTo>
                    <a:pt x="600" y="610"/>
                  </a:lnTo>
                  <a:lnTo>
                    <a:pt x="602" y="604"/>
                  </a:lnTo>
                  <a:lnTo>
                    <a:pt x="612" y="592"/>
                  </a:lnTo>
                  <a:lnTo>
                    <a:pt x="620" y="584"/>
                  </a:lnTo>
                  <a:lnTo>
                    <a:pt x="624" y="580"/>
                  </a:lnTo>
                  <a:lnTo>
                    <a:pt x="630" y="576"/>
                  </a:lnTo>
                  <a:lnTo>
                    <a:pt x="634" y="578"/>
                  </a:lnTo>
                  <a:lnTo>
                    <a:pt x="640" y="582"/>
                  </a:lnTo>
                  <a:lnTo>
                    <a:pt x="648" y="594"/>
                  </a:lnTo>
                  <a:lnTo>
                    <a:pt x="652" y="600"/>
                  </a:lnTo>
                  <a:lnTo>
                    <a:pt x="652" y="608"/>
                  </a:lnTo>
                  <a:lnTo>
                    <a:pt x="652" y="614"/>
                  </a:lnTo>
                  <a:lnTo>
                    <a:pt x="638" y="640"/>
                  </a:lnTo>
                  <a:lnTo>
                    <a:pt x="634" y="646"/>
                  </a:lnTo>
                  <a:lnTo>
                    <a:pt x="628" y="650"/>
                  </a:lnTo>
                  <a:lnTo>
                    <a:pt x="612" y="662"/>
                  </a:lnTo>
                  <a:lnTo>
                    <a:pt x="606" y="666"/>
                  </a:lnTo>
                  <a:lnTo>
                    <a:pt x="604" y="674"/>
                  </a:lnTo>
                  <a:lnTo>
                    <a:pt x="598" y="688"/>
                  </a:lnTo>
                  <a:lnTo>
                    <a:pt x="596" y="704"/>
                  </a:lnTo>
                  <a:lnTo>
                    <a:pt x="596" y="726"/>
                  </a:lnTo>
                  <a:lnTo>
                    <a:pt x="596" y="734"/>
                  </a:lnTo>
                  <a:lnTo>
                    <a:pt x="600" y="742"/>
                  </a:lnTo>
                  <a:lnTo>
                    <a:pt x="602" y="748"/>
                  </a:lnTo>
                  <a:lnTo>
                    <a:pt x="610" y="760"/>
                  </a:lnTo>
                  <a:lnTo>
                    <a:pt x="620" y="770"/>
                  </a:lnTo>
                  <a:lnTo>
                    <a:pt x="626" y="772"/>
                  </a:lnTo>
                  <a:lnTo>
                    <a:pt x="634" y="774"/>
                  </a:lnTo>
                  <a:lnTo>
                    <a:pt x="636" y="774"/>
                  </a:lnTo>
                  <a:lnTo>
                    <a:pt x="652" y="772"/>
                  </a:lnTo>
                  <a:lnTo>
                    <a:pt x="676" y="766"/>
                  </a:lnTo>
                  <a:lnTo>
                    <a:pt x="690" y="764"/>
                  </a:lnTo>
                  <a:lnTo>
                    <a:pt x="694" y="764"/>
                  </a:lnTo>
                  <a:lnTo>
                    <a:pt x="700" y="764"/>
                  </a:lnTo>
                  <a:lnTo>
                    <a:pt x="704" y="766"/>
                  </a:lnTo>
                  <a:lnTo>
                    <a:pt x="708" y="768"/>
                  </a:lnTo>
                  <a:lnTo>
                    <a:pt x="712" y="774"/>
                  </a:lnTo>
                  <a:lnTo>
                    <a:pt x="714" y="782"/>
                  </a:lnTo>
                  <a:lnTo>
                    <a:pt x="714" y="786"/>
                  </a:lnTo>
                  <a:lnTo>
                    <a:pt x="712" y="790"/>
                  </a:lnTo>
                  <a:lnTo>
                    <a:pt x="708" y="794"/>
                  </a:lnTo>
                  <a:lnTo>
                    <a:pt x="704" y="794"/>
                  </a:lnTo>
                  <a:lnTo>
                    <a:pt x="700" y="792"/>
                  </a:lnTo>
                  <a:lnTo>
                    <a:pt x="686" y="792"/>
                  </a:lnTo>
                  <a:lnTo>
                    <a:pt x="672" y="792"/>
                  </a:lnTo>
                  <a:lnTo>
                    <a:pt x="658" y="796"/>
                  </a:lnTo>
                  <a:lnTo>
                    <a:pt x="642" y="800"/>
                  </a:lnTo>
                  <a:lnTo>
                    <a:pt x="638" y="804"/>
                  </a:lnTo>
                  <a:lnTo>
                    <a:pt x="634" y="808"/>
                  </a:lnTo>
                  <a:lnTo>
                    <a:pt x="634" y="818"/>
                  </a:lnTo>
                  <a:lnTo>
                    <a:pt x="636" y="822"/>
                  </a:lnTo>
                  <a:lnTo>
                    <a:pt x="640" y="828"/>
                  </a:lnTo>
                  <a:lnTo>
                    <a:pt x="644" y="832"/>
                  </a:lnTo>
                  <a:lnTo>
                    <a:pt x="644" y="838"/>
                  </a:lnTo>
                  <a:lnTo>
                    <a:pt x="644" y="842"/>
                  </a:lnTo>
                  <a:lnTo>
                    <a:pt x="642" y="850"/>
                  </a:lnTo>
                  <a:lnTo>
                    <a:pt x="638" y="854"/>
                  </a:lnTo>
                  <a:lnTo>
                    <a:pt x="636" y="856"/>
                  </a:lnTo>
                  <a:lnTo>
                    <a:pt x="634" y="858"/>
                  </a:lnTo>
                  <a:lnTo>
                    <a:pt x="632" y="858"/>
                  </a:lnTo>
                  <a:lnTo>
                    <a:pt x="628" y="858"/>
                  </a:lnTo>
                  <a:lnTo>
                    <a:pt x="622" y="856"/>
                  </a:lnTo>
                  <a:lnTo>
                    <a:pt x="610" y="852"/>
                  </a:lnTo>
                  <a:lnTo>
                    <a:pt x="606" y="854"/>
                  </a:lnTo>
                  <a:lnTo>
                    <a:pt x="602" y="858"/>
                  </a:lnTo>
                  <a:lnTo>
                    <a:pt x="600" y="864"/>
                  </a:lnTo>
                  <a:lnTo>
                    <a:pt x="598" y="872"/>
                  </a:lnTo>
                  <a:lnTo>
                    <a:pt x="596" y="880"/>
                  </a:lnTo>
                  <a:lnTo>
                    <a:pt x="596" y="882"/>
                  </a:lnTo>
                  <a:lnTo>
                    <a:pt x="596" y="890"/>
                  </a:lnTo>
                  <a:lnTo>
                    <a:pt x="596" y="898"/>
                  </a:lnTo>
                  <a:lnTo>
                    <a:pt x="596" y="902"/>
                  </a:lnTo>
                  <a:lnTo>
                    <a:pt x="596" y="910"/>
                  </a:lnTo>
                  <a:lnTo>
                    <a:pt x="592" y="910"/>
                  </a:lnTo>
                  <a:lnTo>
                    <a:pt x="586" y="912"/>
                  </a:lnTo>
                  <a:lnTo>
                    <a:pt x="582" y="916"/>
                  </a:lnTo>
                  <a:lnTo>
                    <a:pt x="578" y="920"/>
                  </a:lnTo>
                  <a:lnTo>
                    <a:pt x="576" y="926"/>
                  </a:lnTo>
                  <a:lnTo>
                    <a:pt x="574" y="928"/>
                  </a:lnTo>
                  <a:lnTo>
                    <a:pt x="568" y="930"/>
                  </a:lnTo>
                  <a:lnTo>
                    <a:pt x="564" y="930"/>
                  </a:lnTo>
                  <a:lnTo>
                    <a:pt x="552" y="930"/>
                  </a:lnTo>
                  <a:lnTo>
                    <a:pt x="540" y="932"/>
                  </a:lnTo>
                  <a:lnTo>
                    <a:pt x="516" y="938"/>
                  </a:lnTo>
                  <a:lnTo>
                    <a:pt x="500" y="944"/>
                  </a:lnTo>
                  <a:lnTo>
                    <a:pt x="496" y="946"/>
                  </a:lnTo>
                  <a:lnTo>
                    <a:pt x="488" y="950"/>
                  </a:lnTo>
                  <a:lnTo>
                    <a:pt x="482" y="946"/>
                  </a:lnTo>
                  <a:lnTo>
                    <a:pt x="476" y="944"/>
                  </a:lnTo>
                  <a:lnTo>
                    <a:pt x="468" y="942"/>
                  </a:lnTo>
                  <a:lnTo>
                    <a:pt x="462" y="944"/>
                  </a:lnTo>
                  <a:lnTo>
                    <a:pt x="456" y="946"/>
                  </a:lnTo>
                  <a:lnTo>
                    <a:pt x="450" y="946"/>
                  </a:lnTo>
                  <a:lnTo>
                    <a:pt x="444" y="944"/>
                  </a:lnTo>
                  <a:lnTo>
                    <a:pt x="440" y="940"/>
                  </a:lnTo>
                  <a:lnTo>
                    <a:pt x="440" y="934"/>
                  </a:lnTo>
                  <a:lnTo>
                    <a:pt x="436" y="932"/>
                  </a:lnTo>
                  <a:lnTo>
                    <a:pt x="432" y="930"/>
                  </a:lnTo>
                  <a:lnTo>
                    <a:pt x="428" y="930"/>
                  </a:lnTo>
                  <a:lnTo>
                    <a:pt x="424" y="930"/>
                  </a:lnTo>
                  <a:lnTo>
                    <a:pt x="422" y="928"/>
                  </a:lnTo>
                  <a:lnTo>
                    <a:pt x="420" y="924"/>
                  </a:lnTo>
                  <a:lnTo>
                    <a:pt x="420" y="922"/>
                  </a:lnTo>
                  <a:lnTo>
                    <a:pt x="420" y="918"/>
                  </a:lnTo>
                  <a:lnTo>
                    <a:pt x="420" y="902"/>
                  </a:lnTo>
                  <a:lnTo>
                    <a:pt x="420" y="898"/>
                  </a:lnTo>
                  <a:lnTo>
                    <a:pt x="422" y="894"/>
                  </a:lnTo>
                  <a:lnTo>
                    <a:pt x="424" y="890"/>
                  </a:lnTo>
                  <a:lnTo>
                    <a:pt x="430" y="890"/>
                  </a:lnTo>
                  <a:lnTo>
                    <a:pt x="434" y="886"/>
                  </a:lnTo>
                  <a:lnTo>
                    <a:pt x="436" y="882"/>
                  </a:lnTo>
                  <a:lnTo>
                    <a:pt x="434" y="882"/>
                  </a:lnTo>
                  <a:lnTo>
                    <a:pt x="430" y="880"/>
                  </a:lnTo>
                  <a:lnTo>
                    <a:pt x="430" y="876"/>
                  </a:lnTo>
                  <a:lnTo>
                    <a:pt x="430" y="864"/>
                  </a:lnTo>
                  <a:lnTo>
                    <a:pt x="430" y="860"/>
                  </a:lnTo>
                  <a:lnTo>
                    <a:pt x="428" y="858"/>
                  </a:lnTo>
                  <a:lnTo>
                    <a:pt x="428" y="856"/>
                  </a:lnTo>
                  <a:lnTo>
                    <a:pt x="426" y="854"/>
                  </a:lnTo>
                  <a:lnTo>
                    <a:pt x="422" y="856"/>
                  </a:lnTo>
                  <a:lnTo>
                    <a:pt x="418" y="858"/>
                  </a:lnTo>
                  <a:lnTo>
                    <a:pt x="406" y="862"/>
                  </a:lnTo>
                  <a:lnTo>
                    <a:pt x="400" y="864"/>
                  </a:lnTo>
                  <a:lnTo>
                    <a:pt x="398" y="868"/>
                  </a:lnTo>
                  <a:lnTo>
                    <a:pt x="394" y="874"/>
                  </a:lnTo>
                  <a:lnTo>
                    <a:pt x="392" y="882"/>
                  </a:lnTo>
                  <a:lnTo>
                    <a:pt x="392" y="890"/>
                  </a:lnTo>
                  <a:lnTo>
                    <a:pt x="392" y="892"/>
                  </a:lnTo>
                  <a:lnTo>
                    <a:pt x="392" y="900"/>
                  </a:lnTo>
                  <a:lnTo>
                    <a:pt x="396" y="906"/>
                  </a:lnTo>
                  <a:lnTo>
                    <a:pt x="404" y="918"/>
                  </a:lnTo>
                  <a:lnTo>
                    <a:pt x="406" y="922"/>
                  </a:lnTo>
                  <a:lnTo>
                    <a:pt x="410" y="930"/>
                  </a:lnTo>
                  <a:lnTo>
                    <a:pt x="406" y="936"/>
                  </a:lnTo>
                  <a:lnTo>
                    <a:pt x="404" y="942"/>
                  </a:lnTo>
                  <a:lnTo>
                    <a:pt x="400" y="954"/>
                  </a:lnTo>
                  <a:lnTo>
                    <a:pt x="398" y="958"/>
                  </a:lnTo>
                  <a:lnTo>
                    <a:pt x="396" y="958"/>
                  </a:lnTo>
                  <a:lnTo>
                    <a:pt x="386" y="958"/>
                  </a:lnTo>
                  <a:lnTo>
                    <a:pt x="380" y="960"/>
                  </a:lnTo>
                  <a:lnTo>
                    <a:pt x="376" y="960"/>
                  </a:lnTo>
                  <a:lnTo>
                    <a:pt x="364" y="964"/>
                  </a:lnTo>
                  <a:lnTo>
                    <a:pt x="358" y="966"/>
                  </a:lnTo>
                  <a:lnTo>
                    <a:pt x="352" y="970"/>
                  </a:lnTo>
                  <a:lnTo>
                    <a:pt x="346" y="976"/>
                  </a:lnTo>
                  <a:lnTo>
                    <a:pt x="336" y="992"/>
                  </a:lnTo>
                  <a:lnTo>
                    <a:pt x="326" y="1004"/>
                  </a:lnTo>
                  <a:lnTo>
                    <a:pt x="320" y="1008"/>
                  </a:lnTo>
                  <a:lnTo>
                    <a:pt x="316" y="1012"/>
                  </a:lnTo>
                  <a:lnTo>
                    <a:pt x="312" y="1018"/>
                  </a:lnTo>
                  <a:lnTo>
                    <a:pt x="306" y="1024"/>
                  </a:lnTo>
                  <a:lnTo>
                    <a:pt x="298" y="1034"/>
                  </a:lnTo>
                  <a:lnTo>
                    <a:pt x="296" y="1040"/>
                  </a:lnTo>
                  <a:lnTo>
                    <a:pt x="292" y="1046"/>
                  </a:lnTo>
                  <a:lnTo>
                    <a:pt x="288" y="1048"/>
                  </a:lnTo>
                  <a:lnTo>
                    <a:pt x="282" y="1050"/>
                  </a:lnTo>
                  <a:lnTo>
                    <a:pt x="278" y="1054"/>
                  </a:lnTo>
                  <a:lnTo>
                    <a:pt x="276" y="1060"/>
                  </a:lnTo>
                  <a:lnTo>
                    <a:pt x="272" y="1064"/>
                  </a:lnTo>
                  <a:lnTo>
                    <a:pt x="264" y="1066"/>
                  </a:lnTo>
                  <a:lnTo>
                    <a:pt x="260" y="1066"/>
                  </a:lnTo>
                  <a:lnTo>
                    <a:pt x="256" y="1066"/>
                  </a:lnTo>
                  <a:lnTo>
                    <a:pt x="252" y="1062"/>
                  </a:lnTo>
                  <a:lnTo>
                    <a:pt x="252" y="1058"/>
                  </a:lnTo>
                  <a:lnTo>
                    <a:pt x="248" y="1058"/>
                  </a:lnTo>
                  <a:lnTo>
                    <a:pt x="244" y="1058"/>
                  </a:lnTo>
                  <a:lnTo>
                    <a:pt x="242" y="1062"/>
                  </a:lnTo>
                  <a:lnTo>
                    <a:pt x="242" y="1072"/>
                  </a:lnTo>
                  <a:lnTo>
                    <a:pt x="242" y="1076"/>
                  </a:lnTo>
                  <a:lnTo>
                    <a:pt x="238" y="1076"/>
                  </a:lnTo>
                  <a:lnTo>
                    <a:pt x="228" y="1076"/>
                  </a:lnTo>
                  <a:lnTo>
                    <a:pt x="218" y="1076"/>
                  </a:lnTo>
                  <a:lnTo>
                    <a:pt x="206" y="1080"/>
                  </a:lnTo>
                  <a:lnTo>
                    <a:pt x="202" y="1082"/>
                  </a:lnTo>
                  <a:lnTo>
                    <a:pt x="196" y="1086"/>
                  </a:lnTo>
                  <a:lnTo>
                    <a:pt x="194" y="1092"/>
                  </a:lnTo>
                  <a:lnTo>
                    <a:pt x="196" y="1096"/>
                  </a:lnTo>
                  <a:lnTo>
                    <a:pt x="202" y="1100"/>
                  </a:lnTo>
                  <a:lnTo>
                    <a:pt x="206" y="1102"/>
                  </a:lnTo>
                  <a:lnTo>
                    <a:pt x="214" y="1106"/>
                  </a:lnTo>
                  <a:lnTo>
                    <a:pt x="222" y="1106"/>
                  </a:lnTo>
                  <a:lnTo>
                    <a:pt x="226" y="1106"/>
                  </a:lnTo>
                  <a:lnTo>
                    <a:pt x="230" y="1108"/>
                  </a:lnTo>
                  <a:lnTo>
                    <a:pt x="234" y="1110"/>
                  </a:lnTo>
                  <a:lnTo>
                    <a:pt x="234" y="1116"/>
                  </a:lnTo>
                  <a:lnTo>
                    <a:pt x="238" y="1120"/>
                  </a:lnTo>
                  <a:lnTo>
                    <a:pt x="242" y="1126"/>
                  </a:lnTo>
                  <a:lnTo>
                    <a:pt x="242" y="1134"/>
                  </a:lnTo>
                  <a:lnTo>
                    <a:pt x="242" y="1138"/>
                  </a:lnTo>
                  <a:lnTo>
                    <a:pt x="244" y="1142"/>
                  </a:lnTo>
                  <a:lnTo>
                    <a:pt x="248" y="1146"/>
                  </a:lnTo>
                  <a:lnTo>
                    <a:pt x="252" y="1148"/>
                  </a:lnTo>
                  <a:lnTo>
                    <a:pt x="252" y="1154"/>
                  </a:lnTo>
                  <a:lnTo>
                    <a:pt x="252" y="1156"/>
                  </a:lnTo>
                  <a:lnTo>
                    <a:pt x="250" y="1172"/>
                  </a:lnTo>
                  <a:lnTo>
                    <a:pt x="244" y="1196"/>
                  </a:lnTo>
                  <a:lnTo>
                    <a:pt x="242" y="1204"/>
                  </a:lnTo>
                  <a:lnTo>
                    <a:pt x="234" y="1202"/>
                  </a:lnTo>
                  <a:lnTo>
                    <a:pt x="192" y="1194"/>
                  </a:lnTo>
                  <a:lnTo>
                    <a:pt x="176" y="1194"/>
                  </a:lnTo>
                  <a:lnTo>
                    <a:pt x="162" y="1194"/>
                  </a:lnTo>
                  <a:lnTo>
                    <a:pt x="150" y="1194"/>
                  </a:lnTo>
                  <a:lnTo>
                    <a:pt x="140" y="1194"/>
                  </a:lnTo>
                  <a:lnTo>
                    <a:pt x="134" y="1196"/>
                  </a:lnTo>
                  <a:lnTo>
                    <a:pt x="130" y="1198"/>
                  </a:lnTo>
                  <a:lnTo>
                    <a:pt x="128" y="1204"/>
                  </a:lnTo>
                  <a:lnTo>
                    <a:pt x="128" y="1212"/>
                  </a:lnTo>
                  <a:lnTo>
                    <a:pt x="132" y="1226"/>
                  </a:lnTo>
                  <a:lnTo>
                    <a:pt x="134" y="1234"/>
                  </a:lnTo>
                  <a:lnTo>
                    <a:pt x="130" y="1234"/>
                  </a:lnTo>
                  <a:lnTo>
                    <a:pt x="128" y="1234"/>
                  </a:lnTo>
                  <a:lnTo>
                    <a:pt x="128" y="1236"/>
                  </a:lnTo>
                  <a:lnTo>
                    <a:pt x="128" y="1240"/>
                  </a:lnTo>
                  <a:lnTo>
                    <a:pt x="132" y="1246"/>
                  </a:lnTo>
                  <a:lnTo>
                    <a:pt x="134" y="1254"/>
                  </a:lnTo>
                  <a:lnTo>
                    <a:pt x="134" y="1262"/>
                  </a:lnTo>
                  <a:lnTo>
                    <a:pt x="134" y="1264"/>
                  </a:lnTo>
                  <a:lnTo>
                    <a:pt x="134" y="1272"/>
                  </a:lnTo>
                  <a:lnTo>
                    <a:pt x="132" y="1280"/>
                  </a:lnTo>
                  <a:lnTo>
                    <a:pt x="128" y="1286"/>
                  </a:lnTo>
                  <a:lnTo>
                    <a:pt x="128" y="1292"/>
                  </a:lnTo>
                  <a:lnTo>
                    <a:pt x="130" y="1298"/>
                  </a:lnTo>
                  <a:lnTo>
                    <a:pt x="134" y="1304"/>
                  </a:lnTo>
                  <a:lnTo>
                    <a:pt x="134" y="1310"/>
                  </a:lnTo>
                  <a:lnTo>
                    <a:pt x="134" y="1314"/>
                  </a:lnTo>
                  <a:lnTo>
                    <a:pt x="136" y="1316"/>
                  </a:lnTo>
                  <a:lnTo>
                    <a:pt x="138" y="1320"/>
                  </a:lnTo>
                  <a:lnTo>
                    <a:pt x="140" y="1322"/>
                  </a:lnTo>
                  <a:lnTo>
                    <a:pt x="142" y="1322"/>
                  </a:lnTo>
                  <a:lnTo>
                    <a:pt x="146" y="1322"/>
                  </a:lnTo>
                  <a:lnTo>
                    <a:pt x="154" y="1322"/>
                  </a:lnTo>
                  <a:lnTo>
                    <a:pt x="160" y="1322"/>
                  </a:lnTo>
                  <a:lnTo>
                    <a:pt x="164" y="1322"/>
                  </a:lnTo>
                  <a:lnTo>
                    <a:pt x="170" y="1326"/>
                  </a:lnTo>
                  <a:lnTo>
                    <a:pt x="178" y="1334"/>
                  </a:lnTo>
                  <a:lnTo>
                    <a:pt x="184" y="1338"/>
                  </a:lnTo>
                  <a:lnTo>
                    <a:pt x="192" y="1338"/>
                  </a:lnTo>
                  <a:lnTo>
                    <a:pt x="206" y="1334"/>
                  </a:lnTo>
                  <a:lnTo>
                    <a:pt x="220" y="1328"/>
                  </a:lnTo>
                  <a:lnTo>
                    <a:pt x="234" y="1324"/>
                  </a:lnTo>
                  <a:lnTo>
                    <a:pt x="242" y="1320"/>
                  </a:lnTo>
                  <a:lnTo>
                    <a:pt x="246" y="1314"/>
                  </a:lnTo>
                  <a:lnTo>
                    <a:pt x="248" y="1308"/>
                  </a:lnTo>
                  <a:lnTo>
                    <a:pt x="258" y="1296"/>
                  </a:lnTo>
                  <a:lnTo>
                    <a:pt x="266" y="1288"/>
                  </a:lnTo>
                  <a:lnTo>
                    <a:pt x="270" y="1282"/>
                  </a:lnTo>
                  <a:lnTo>
                    <a:pt x="272" y="1276"/>
                  </a:lnTo>
                  <a:lnTo>
                    <a:pt x="274" y="1264"/>
                  </a:lnTo>
                  <a:lnTo>
                    <a:pt x="280" y="1250"/>
                  </a:lnTo>
                  <a:lnTo>
                    <a:pt x="282" y="1244"/>
                  </a:lnTo>
                  <a:lnTo>
                    <a:pt x="288" y="1238"/>
                  </a:lnTo>
                  <a:lnTo>
                    <a:pt x="304" y="1228"/>
                  </a:lnTo>
                  <a:lnTo>
                    <a:pt x="310" y="1224"/>
                  </a:lnTo>
                  <a:lnTo>
                    <a:pt x="316" y="1216"/>
                  </a:lnTo>
                  <a:lnTo>
                    <a:pt x="318" y="1212"/>
                  </a:lnTo>
                  <a:lnTo>
                    <a:pt x="322" y="1206"/>
                  </a:lnTo>
                  <a:lnTo>
                    <a:pt x="326" y="1204"/>
                  </a:lnTo>
                  <a:lnTo>
                    <a:pt x="340" y="1204"/>
                  </a:lnTo>
                  <a:lnTo>
                    <a:pt x="342" y="1204"/>
                  </a:lnTo>
                  <a:lnTo>
                    <a:pt x="350" y="1202"/>
                  </a:lnTo>
                  <a:lnTo>
                    <a:pt x="358" y="1200"/>
                  </a:lnTo>
                  <a:lnTo>
                    <a:pt x="374" y="1188"/>
                  </a:lnTo>
                  <a:lnTo>
                    <a:pt x="380" y="1186"/>
                  </a:lnTo>
                  <a:lnTo>
                    <a:pt x="386" y="1184"/>
                  </a:lnTo>
                  <a:lnTo>
                    <a:pt x="390" y="1182"/>
                  </a:lnTo>
                  <a:lnTo>
                    <a:pt x="396" y="1180"/>
                  </a:lnTo>
                  <a:lnTo>
                    <a:pt x="402" y="1178"/>
                  </a:lnTo>
                  <a:lnTo>
                    <a:pt x="408" y="1178"/>
                  </a:lnTo>
                  <a:lnTo>
                    <a:pt x="412" y="1180"/>
                  </a:lnTo>
                  <a:lnTo>
                    <a:pt x="420" y="1186"/>
                  </a:lnTo>
                  <a:lnTo>
                    <a:pt x="424" y="1192"/>
                  </a:lnTo>
                  <a:lnTo>
                    <a:pt x="436" y="1208"/>
                  </a:lnTo>
                  <a:lnTo>
                    <a:pt x="444" y="1220"/>
                  </a:lnTo>
                  <a:lnTo>
                    <a:pt x="446" y="1226"/>
                  </a:lnTo>
                  <a:lnTo>
                    <a:pt x="450" y="1232"/>
                  </a:lnTo>
                  <a:lnTo>
                    <a:pt x="456" y="1236"/>
                  </a:lnTo>
                  <a:lnTo>
                    <a:pt x="482" y="1250"/>
                  </a:lnTo>
                  <a:lnTo>
                    <a:pt x="488" y="1254"/>
                  </a:lnTo>
                  <a:lnTo>
                    <a:pt x="492" y="1260"/>
                  </a:lnTo>
                  <a:lnTo>
                    <a:pt x="502" y="1274"/>
                  </a:lnTo>
                  <a:lnTo>
                    <a:pt x="506" y="1282"/>
                  </a:lnTo>
                  <a:lnTo>
                    <a:pt x="506" y="1290"/>
                  </a:lnTo>
                  <a:lnTo>
                    <a:pt x="506" y="1304"/>
                  </a:lnTo>
                  <a:lnTo>
                    <a:pt x="506" y="1312"/>
                  </a:lnTo>
                  <a:lnTo>
                    <a:pt x="508" y="1316"/>
                  </a:lnTo>
                  <a:lnTo>
                    <a:pt x="510" y="1316"/>
                  </a:lnTo>
                  <a:lnTo>
                    <a:pt x="512" y="1316"/>
                  </a:lnTo>
                  <a:lnTo>
                    <a:pt x="514" y="1312"/>
                  </a:lnTo>
                  <a:lnTo>
                    <a:pt x="518" y="1302"/>
                  </a:lnTo>
                  <a:lnTo>
                    <a:pt x="522" y="1294"/>
                  </a:lnTo>
                  <a:lnTo>
                    <a:pt x="524" y="1288"/>
                  </a:lnTo>
                  <a:lnTo>
                    <a:pt x="526" y="1282"/>
                  </a:lnTo>
                  <a:lnTo>
                    <a:pt x="528" y="1274"/>
                  </a:lnTo>
                  <a:lnTo>
                    <a:pt x="528" y="1270"/>
                  </a:lnTo>
                  <a:lnTo>
                    <a:pt x="528" y="1268"/>
                  </a:lnTo>
                  <a:lnTo>
                    <a:pt x="530" y="1266"/>
                  </a:lnTo>
                  <a:lnTo>
                    <a:pt x="532" y="1266"/>
                  </a:lnTo>
                  <a:lnTo>
                    <a:pt x="534" y="1266"/>
                  </a:lnTo>
                  <a:lnTo>
                    <a:pt x="540" y="1268"/>
                  </a:lnTo>
                  <a:lnTo>
                    <a:pt x="552" y="1272"/>
                  </a:lnTo>
                  <a:lnTo>
                    <a:pt x="554" y="1272"/>
                  </a:lnTo>
                  <a:lnTo>
                    <a:pt x="554" y="1270"/>
                  </a:lnTo>
                  <a:lnTo>
                    <a:pt x="552" y="1266"/>
                  </a:lnTo>
                  <a:lnTo>
                    <a:pt x="534" y="1248"/>
                  </a:lnTo>
                  <a:lnTo>
                    <a:pt x="520" y="1240"/>
                  </a:lnTo>
                  <a:lnTo>
                    <a:pt x="516" y="1236"/>
                  </a:lnTo>
                  <a:lnTo>
                    <a:pt x="504" y="1228"/>
                  </a:lnTo>
                  <a:lnTo>
                    <a:pt x="494" y="1216"/>
                  </a:lnTo>
                  <a:lnTo>
                    <a:pt x="484" y="1200"/>
                  </a:lnTo>
                  <a:lnTo>
                    <a:pt x="476" y="1188"/>
                  </a:lnTo>
                  <a:lnTo>
                    <a:pt x="472" y="1182"/>
                  </a:lnTo>
                  <a:lnTo>
                    <a:pt x="470" y="1174"/>
                  </a:lnTo>
                  <a:lnTo>
                    <a:pt x="468" y="1166"/>
                  </a:lnTo>
                  <a:lnTo>
                    <a:pt x="468" y="1164"/>
                  </a:lnTo>
                  <a:lnTo>
                    <a:pt x="470" y="1158"/>
                  </a:lnTo>
                  <a:lnTo>
                    <a:pt x="474" y="1156"/>
                  </a:lnTo>
                  <a:lnTo>
                    <a:pt x="478" y="1154"/>
                  </a:lnTo>
                  <a:lnTo>
                    <a:pt x="482" y="1156"/>
                  </a:lnTo>
                  <a:lnTo>
                    <a:pt x="488" y="1156"/>
                  </a:lnTo>
                  <a:lnTo>
                    <a:pt x="496" y="1162"/>
                  </a:lnTo>
                  <a:lnTo>
                    <a:pt x="502" y="1168"/>
                  </a:lnTo>
                  <a:lnTo>
                    <a:pt x="508" y="1176"/>
                  </a:lnTo>
                  <a:lnTo>
                    <a:pt x="510" y="1182"/>
                  </a:lnTo>
                  <a:lnTo>
                    <a:pt x="516" y="1196"/>
                  </a:lnTo>
                  <a:lnTo>
                    <a:pt x="520" y="1204"/>
                  </a:lnTo>
                  <a:lnTo>
                    <a:pt x="524" y="1208"/>
                  </a:lnTo>
                  <a:lnTo>
                    <a:pt x="540" y="1220"/>
                  </a:lnTo>
                  <a:lnTo>
                    <a:pt x="548" y="1224"/>
                  </a:lnTo>
                  <a:lnTo>
                    <a:pt x="552" y="1230"/>
                  </a:lnTo>
                  <a:lnTo>
                    <a:pt x="560" y="1238"/>
                  </a:lnTo>
                  <a:lnTo>
                    <a:pt x="564" y="1244"/>
                  </a:lnTo>
                  <a:lnTo>
                    <a:pt x="566" y="1248"/>
                  </a:lnTo>
                  <a:lnTo>
                    <a:pt x="570" y="1260"/>
                  </a:lnTo>
                  <a:lnTo>
                    <a:pt x="572" y="1266"/>
                  </a:lnTo>
                  <a:lnTo>
                    <a:pt x="576" y="1272"/>
                  </a:lnTo>
                  <a:lnTo>
                    <a:pt x="580" y="1280"/>
                  </a:lnTo>
                  <a:lnTo>
                    <a:pt x="584" y="1286"/>
                  </a:lnTo>
                  <a:lnTo>
                    <a:pt x="588" y="1290"/>
                  </a:lnTo>
                  <a:lnTo>
                    <a:pt x="594" y="1292"/>
                  </a:lnTo>
                  <a:lnTo>
                    <a:pt x="598" y="1292"/>
                  </a:lnTo>
                  <a:lnTo>
                    <a:pt x="602" y="1294"/>
                  </a:lnTo>
                  <a:lnTo>
                    <a:pt x="602" y="1296"/>
                  </a:lnTo>
                  <a:lnTo>
                    <a:pt x="602" y="1298"/>
                  </a:lnTo>
                  <a:lnTo>
                    <a:pt x="598" y="1304"/>
                  </a:lnTo>
                  <a:lnTo>
                    <a:pt x="596" y="1310"/>
                  </a:lnTo>
                  <a:lnTo>
                    <a:pt x="596" y="1314"/>
                  </a:lnTo>
                  <a:lnTo>
                    <a:pt x="598" y="1320"/>
                  </a:lnTo>
                  <a:lnTo>
                    <a:pt x="604" y="1326"/>
                  </a:lnTo>
                  <a:lnTo>
                    <a:pt x="608" y="1328"/>
                  </a:lnTo>
                  <a:lnTo>
                    <a:pt x="616" y="1330"/>
                  </a:lnTo>
                  <a:lnTo>
                    <a:pt x="620" y="1326"/>
                  </a:lnTo>
                  <a:lnTo>
                    <a:pt x="624" y="1322"/>
                  </a:lnTo>
                  <a:lnTo>
                    <a:pt x="626" y="1316"/>
                  </a:lnTo>
                  <a:lnTo>
                    <a:pt x="628" y="1312"/>
                  </a:lnTo>
                  <a:lnTo>
                    <a:pt x="632" y="1308"/>
                  </a:lnTo>
                  <a:lnTo>
                    <a:pt x="638" y="1306"/>
                  </a:lnTo>
                  <a:lnTo>
                    <a:pt x="640" y="1304"/>
                  </a:lnTo>
                  <a:lnTo>
                    <a:pt x="642" y="1302"/>
                  </a:lnTo>
                  <a:lnTo>
                    <a:pt x="640" y="1300"/>
                  </a:lnTo>
                  <a:lnTo>
                    <a:pt x="640" y="1296"/>
                  </a:lnTo>
                  <a:lnTo>
                    <a:pt x="632" y="1288"/>
                  </a:lnTo>
                  <a:lnTo>
                    <a:pt x="628" y="1282"/>
                  </a:lnTo>
                  <a:lnTo>
                    <a:pt x="626" y="1278"/>
                  </a:lnTo>
                  <a:lnTo>
                    <a:pt x="624" y="1272"/>
                  </a:lnTo>
                  <a:lnTo>
                    <a:pt x="620" y="1268"/>
                  </a:lnTo>
                  <a:lnTo>
                    <a:pt x="620" y="1266"/>
                  </a:lnTo>
                  <a:lnTo>
                    <a:pt x="620" y="1264"/>
                  </a:lnTo>
                  <a:lnTo>
                    <a:pt x="624" y="1260"/>
                  </a:lnTo>
                  <a:lnTo>
                    <a:pt x="638" y="1256"/>
                  </a:lnTo>
                  <a:lnTo>
                    <a:pt x="652" y="1254"/>
                  </a:lnTo>
                  <a:lnTo>
                    <a:pt x="656" y="1254"/>
                  </a:lnTo>
                  <a:lnTo>
                    <a:pt x="664" y="1254"/>
                  </a:lnTo>
                  <a:lnTo>
                    <a:pt x="668" y="1260"/>
                  </a:lnTo>
                  <a:lnTo>
                    <a:pt x="670" y="1266"/>
                  </a:lnTo>
                  <a:lnTo>
                    <a:pt x="674" y="1272"/>
                  </a:lnTo>
                  <a:lnTo>
                    <a:pt x="678" y="1280"/>
                  </a:lnTo>
                  <a:lnTo>
                    <a:pt x="680" y="1284"/>
                  </a:lnTo>
                  <a:lnTo>
                    <a:pt x="688" y="1300"/>
                  </a:lnTo>
                  <a:lnTo>
                    <a:pt x="690" y="1304"/>
                  </a:lnTo>
                  <a:lnTo>
                    <a:pt x="698" y="1318"/>
                  </a:lnTo>
                  <a:lnTo>
                    <a:pt x="700" y="1324"/>
                  </a:lnTo>
                  <a:lnTo>
                    <a:pt x="704" y="1328"/>
                  </a:lnTo>
                  <a:lnTo>
                    <a:pt x="712" y="1330"/>
                  </a:lnTo>
                  <a:lnTo>
                    <a:pt x="734" y="1330"/>
                  </a:lnTo>
                  <a:lnTo>
                    <a:pt x="748" y="1330"/>
                  </a:lnTo>
                  <a:lnTo>
                    <a:pt x="760" y="1334"/>
                  </a:lnTo>
                  <a:lnTo>
                    <a:pt x="774" y="1338"/>
                  </a:lnTo>
                  <a:lnTo>
                    <a:pt x="782" y="1338"/>
                  </a:lnTo>
                  <a:lnTo>
                    <a:pt x="788" y="1338"/>
                  </a:lnTo>
                  <a:lnTo>
                    <a:pt x="794" y="1334"/>
                  </a:lnTo>
                  <a:lnTo>
                    <a:pt x="802" y="1332"/>
                  </a:lnTo>
                  <a:lnTo>
                    <a:pt x="808" y="1334"/>
                  </a:lnTo>
                  <a:lnTo>
                    <a:pt x="814" y="1338"/>
                  </a:lnTo>
                  <a:lnTo>
                    <a:pt x="820" y="1340"/>
                  </a:lnTo>
                  <a:lnTo>
                    <a:pt x="824" y="1348"/>
                  </a:lnTo>
                  <a:lnTo>
                    <a:pt x="826" y="1354"/>
                  </a:lnTo>
                  <a:lnTo>
                    <a:pt x="828" y="1360"/>
                  </a:lnTo>
                  <a:lnTo>
                    <a:pt x="828" y="1368"/>
                  </a:lnTo>
                  <a:lnTo>
                    <a:pt x="814" y="1402"/>
                  </a:lnTo>
                  <a:lnTo>
                    <a:pt x="810" y="1408"/>
                  </a:lnTo>
                  <a:lnTo>
                    <a:pt x="806" y="1410"/>
                  </a:lnTo>
                  <a:lnTo>
                    <a:pt x="802" y="1412"/>
                  </a:lnTo>
                  <a:lnTo>
                    <a:pt x="798" y="1416"/>
                  </a:lnTo>
                  <a:lnTo>
                    <a:pt x="796" y="1422"/>
                  </a:lnTo>
                  <a:lnTo>
                    <a:pt x="792" y="1428"/>
                  </a:lnTo>
                  <a:lnTo>
                    <a:pt x="786" y="1434"/>
                  </a:lnTo>
                  <a:lnTo>
                    <a:pt x="780" y="1438"/>
                  </a:lnTo>
                  <a:lnTo>
                    <a:pt x="774" y="1438"/>
                  </a:lnTo>
                  <a:lnTo>
                    <a:pt x="760" y="1438"/>
                  </a:lnTo>
                  <a:lnTo>
                    <a:pt x="754" y="1438"/>
                  </a:lnTo>
                  <a:lnTo>
                    <a:pt x="748" y="1434"/>
                  </a:lnTo>
                  <a:lnTo>
                    <a:pt x="742" y="1430"/>
                  </a:lnTo>
                  <a:lnTo>
                    <a:pt x="734" y="1430"/>
                  </a:lnTo>
                  <a:lnTo>
                    <a:pt x="712" y="1436"/>
                  </a:lnTo>
                  <a:lnTo>
                    <a:pt x="704" y="1438"/>
                  </a:lnTo>
                  <a:lnTo>
                    <a:pt x="696" y="1436"/>
                  </a:lnTo>
                  <a:lnTo>
                    <a:pt x="682" y="1432"/>
                  </a:lnTo>
                  <a:lnTo>
                    <a:pt x="666" y="1428"/>
                  </a:lnTo>
                  <a:lnTo>
                    <a:pt x="662" y="1428"/>
                  </a:lnTo>
                  <a:lnTo>
                    <a:pt x="656" y="1428"/>
                  </a:lnTo>
                  <a:lnTo>
                    <a:pt x="650" y="1424"/>
                  </a:lnTo>
                  <a:lnTo>
                    <a:pt x="638" y="1416"/>
                  </a:lnTo>
                  <a:lnTo>
                    <a:pt x="632" y="1412"/>
                  </a:lnTo>
                  <a:lnTo>
                    <a:pt x="626" y="1410"/>
                  </a:lnTo>
                  <a:lnTo>
                    <a:pt x="618" y="1410"/>
                  </a:lnTo>
                  <a:lnTo>
                    <a:pt x="614" y="1410"/>
                  </a:lnTo>
                  <a:lnTo>
                    <a:pt x="598" y="1412"/>
                  </a:lnTo>
                  <a:lnTo>
                    <a:pt x="584" y="1416"/>
                  </a:lnTo>
                  <a:lnTo>
                    <a:pt x="578" y="1420"/>
                  </a:lnTo>
                  <a:lnTo>
                    <a:pt x="576" y="1428"/>
                  </a:lnTo>
                  <a:lnTo>
                    <a:pt x="576" y="1430"/>
                  </a:lnTo>
                  <a:lnTo>
                    <a:pt x="574" y="1438"/>
                  </a:lnTo>
                  <a:lnTo>
                    <a:pt x="570" y="1442"/>
                  </a:lnTo>
                  <a:lnTo>
                    <a:pt x="554" y="1446"/>
                  </a:lnTo>
                  <a:lnTo>
                    <a:pt x="548" y="1446"/>
                  </a:lnTo>
                  <a:lnTo>
                    <a:pt x="542" y="1442"/>
                  </a:lnTo>
                  <a:lnTo>
                    <a:pt x="534" y="1434"/>
                  </a:lnTo>
                  <a:lnTo>
                    <a:pt x="522" y="1424"/>
                  </a:lnTo>
                  <a:lnTo>
                    <a:pt x="512" y="1414"/>
                  </a:lnTo>
                  <a:lnTo>
                    <a:pt x="508" y="1410"/>
                  </a:lnTo>
                  <a:lnTo>
                    <a:pt x="500" y="1410"/>
                  </a:lnTo>
                  <a:lnTo>
                    <a:pt x="476" y="1410"/>
                  </a:lnTo>
                  <a:lnTo>
                    <a:pt x="470" y="1408"/>
                  </a:lnTo>
                  <a:lnTo>
                    <a:pt x="462" y="1406"/>
                  </a:lnTo>
                  <a:lnTo>
                    <a:pt x="456" y="1404"/>
                  </a:lnTo>
                  <a:lnTo>
                    <a:pt x="442" y="1396"/>
                  </a:lnTo>
                  <a:lnTo>
                    <a:pt x="436" y="1394"/>
                  </a:lnTo>
                  <a:lnTo>
                    <a:pt x="424" y="1386"/>
                  </a:lnTo>
                  <a:lnTo>
                    <a:pt x="422" y="1380"/>
                  </a:lnTo>
                  <a:lnTo>
                    <a:pt x="424" y="1374"/>
                  </a:lnTo>
                  <a:lnTo>
                    <a:pt x="434" y="1358"/>
                  </a:lnTo>
                  <a:lnTo>
                    <a:pt x="436" y="1350"/>
                  </a:lnTo>
                  <a:lnTo>
                    <a:pt x="436" y="1344"/>
                  </a:lnTo>
                  <a:lnTo>
                    <a:pt x="434" y="1338"/>
                  </a:lnTo>
                  <a:lnTo>
                    <a:pt x="428" y="1332"/>
                  </a:lnTo>
                  <a:lnTo>
                    <a:pt x="422" y="1328"/>
                  </a:lnTo>
                  <a:lnTo>
                    <a:pt x="418" y="1326"/>
                  </a:lnTo>
                  <a:lnTo>
                    <a:pt x="406" y="1322"/>
                  </a:lnTo>
                  <a:lnTo>
                    <a:pt x="402" y="1322"/>
                  </a:lnTo>
                  <a:lnTo>
                    <a:pt x="400" y="1324"/>
                  </a:lnTo>
                  <a:lnTo>
                    <a:pt x="400" y="1328"/>
                  </a:lnTo>
                  <a:lnTo>
                    <a:pt x="400" y="1324"/>
                  </a:lnTo>
                  <a:lnTo>
                    <a:pt x="398" y="1324"/>
                  </a:lnTo>
                  <a:lnTo>
                    <a:pt x="396" y="1326"/>
                  </a:lnTo>
                  <a:lnTo>
                    <a:pt x="390" y="1330"/>
                  </a:lnTo>
                  <a:lnTo>
                    <a:pt x="382" y="1332"/>
                  </a:lnTo>
                  <a:lnTo>
                    <a:pt x="378" y="1332"/>
                  </a:lnTo>
                  <a:lnTo>
                    <a:pt x="362" y="1332"/>
                  </a:lnTo>
                  <a:lnTo>
                    <a:pt x="320" y="1332"/>
                  </a:lnTo>
                  <a:lnTo>
                    <a:pt x="312" y="1332"/>
                  </a:lnTo>
                  <a:lnTo>
                    <a:pt x="304" y="1334"/>
                  </a:lnTo>
                  <a:lnTo>
                    <a:pt x="270" y="1348"/>
                  </a:lnTo>
                  <a:lnTo>
                    <a:pt x="254" y="1354"/>
                  </a:lnTo>
                  <a:lnTo>
                    <a:pt x="250" y="1358"/>
                  </a:lnTo>
                  <a:lnTo>
                    <a:pt x="244" y="1360"/>
                  </a:lnTo>
                  <a:lnTo>
                    <a:pt x="242" y="1362"/>
                  </a:lnTo>
                  <a:lnTo>
                    <a:pt x="242" y="1364"/>
                  </a:lnTo>
                  <a:lnTo>
                    <a:pt x="242" y="1362"/>
                  </a:lnTo>
                  <a:lnTo>
                    <a:pt x="240" y="1362"/>
                  </a:lnTo>
                  <a:lnTo>
                    <a:pt x="238" y="1360"/>
                  </a:lnTo>
                  <a:lnTo>
                    <a:pt x="224" y="1360"/>
                  </a:lnTo>
                  <a:lnTo>
                    <a:pt x="220" y="1360"/>
                  </a:lnTo>
                  <a:lnTo>
                    <a:pt x="208" y="1360"/>
                  </a:lnTo>
                  <a:lnTo>
                    <a:pt x="196" y="1356"/>
                  </a:lnTo>
                  <a:lnTo>
                    <a:pt x="190" y="1354"/>
                  </a:lnTo>
                  <a:lnTo>
                    <a:pt x="188" y="1354"/>
                  </a:lnTo>
                  <a:lnTo>
                    <a:pt x="184" y="1354"/>
                  </a:lnTo>
                  <a:lnTo>
                    <a:pt x="182" y="1356"/>
                  </a:lnTo>
                  <a:lnTo>
                    <a:pt x="180" y="1358"/>
                  </a:lnTo>
                  <a:lnTo>
                    <a:pt x="168" y="1374"/>
                  </a:lnTo>
                  <a:lnTo>
                    <a:pt x="158" y="1386"/>
                  </a:lnTo>
                  <a:lnTo>
                    <a:pt x="150" y="1394"/>
                  </a:lnTo>
                  <a:lnTo>
                    <a:pt x="140" y="1406"/>
                  </a:lnTo>
                  <a:lnTo>
                    <a:pt x="130" y="1422"/>
                  </a:lnTo>
                  <a:lnTo>
                    <a:pt x="122" y="1436"/>
                  </a:lnTo>
                  <a:lnTo>
                    <a:pt x="116" y="1460"/>
                  </a:lnTo>
                  <a:lnTo>
                    <a:pt x="114" y="1466"/>
                  </a:lnTo>
                  <a:lnTo>
                    <a:pt x="108" y="1472"/>
                  </a:lnTo>
                  <a:lnTo>
                    <a:pt x="82" y="1484"/>
                  </a:lnTo>
                  <a:lnTo>
                    <a:pt x="70" y="1492"/>
                  </a:lnTo>
                  <a:lnTo>
                    <a:pt x="66" y="1498"/>
                  </a:lnTo>
                  <a:lnTo>
                    <a:pt x="62" y="1502"/>
                  </a:lnTo>
                  <a:lnTo>
                    <a:pt x="52" y="1514"/>
                  </a:lnTo>
                  <a:lnTo>
                    <a:pt x="32" y="1550"/>
                  </a:lnTo>
                  <a:lnTo>
                    <a:pt x="24" y="1564"/>
                  </a:lnTo>
                  <a:lnTo>
                    <a:pt x="12" y="1598"/>
                  </a:lnTo>
                  <a:lnTo>
                    <a:pt x="8" y="1606"/>
                  </a:lnTo>
                  <a:lnTo>
                    <a:pt x="10" y="1614"/>
                  </a:lnTo>
                  <a:lnTo>
                    <a:pt x="16" y="1626"/>
                  </a:lnTo>
                  <a:lnTo>
                    <a:pt x="18" y="1642"/>
                  </a:lnTo>
                  <a:lnTo>
                    <a:pt x="18" y="1666"/>
                  </a:lnTo>
                  <a:lnTo>
                    <a:pt x="16" y="1672"/>
                  </a:lnTo>
                  <a:lnTo>
                    <a:pt x="12" y="1678"/>
                  </a:lnTo>
                  <a:lnTo>
                    <a:pt x="8" y="1684"/>
                  </a:lnTo>
                  <a:lnTo>
                    <a:pt x="6" y="1692"/>
                  </a:lnTo>
                  <a:lnTo>
                    <a:pt x="0" y="1706"/>
                  </a:lnTo>
                  <a:lnTo>
                    <a:pt x="0" y="1712"/>
                  </a:lnTo>
                  <a:lnTo>
                    <a:pt x="0" y="1720"/>
                  </a:lnTo>
                  <a:lnTo>
                    <a:pt x="6" y="1744"/>
                  </a:lnTo>
                  <a:lnTo>
                    <a:pt x="8" y="1750"/>
                  </a:lnTo>
                  <a:lnTo>
                    <a:pt x="12" y="1752"/>
                  </a:lnTo>
                  <a:lnTo>
                    <a:pt x="18" y="1752"/>
                  </a:lnTo>
                  <a:lnTo>
                    <a:pt x="20" y="1752"/>
                  </a:lnTo>
                  <a:lnTo>
                    <a:pt x="18" y="1752"/>
                  </a:lnTo>
                  <a:lnTo>
                    <a:pt x="20" y="1760"/>
                  </a:lnTo>
                  <a:lnTo>
                    <a:pt x="24" y="1764"/>
                  </a:lnTo>
                  <a:lnTo>
                    <a:pt x="26" y="1768"/>
                  </a:lnTo>
                  <a:lnTo>
                    <a:pt x="30" y="1770"/>
                  </a:lnTo>
                  <a:lnTo>
                    <a:pt x="32" y="1768"/>
                  </a:lnTo>
                  <a:lnTo>
                    <a:pt x="30" y="1770"/>
                  </a:lnTo>
                  <a:lnTo>
                    <a:pt x="30" y="1772"/>
                  </a:lnTo>
                  <a:lnTo>
                    <a:pt x="32" y="1772"/>
                  </a:lnTo>
                  <a:lnTo>
                    <a:pt x="36" y="1774"/>
                  </a:lnTo>
                  <a:lnTo>
                    <a:pt x="40" y="1778"/>
                  </a:lnTo>
                  <a:lnTo>
                    <a:pt x="52" y="1804"/>
                  </a:lnTo>
                  <a:lnTo>
                    <a:pt x="56" y="1810"/>
                  </a:lnTo>
                  <a:lnTo>
                    <a:pt x="60" y="1816"/>
                  </a:lnTo>
                  <a:lnTo>
                    <a:pt x="72" y="1824"/>
                  </a:lnTo>
                  <a:lnTo>
                    <a:pt x="84" y="1832"/>
                  </a:lnTo>
                  <a:lnTo>
                    <a:pt x="94" y="1838"/>
                  </a:lnTo>
                  <a:lnTo>
                    <a:pt x="102" y="1844"/>
                  </a:lnTo>
                  <a:lnTo>
                    <a:pt x="128" y="1864"/>
                  </a:lnTo>
                  <a:lnTo>
                    <a:pt x="136" y="1868"/>
                  </a:lnTo>
                  <a:lnTo>
                    <a:pt x="142" y="1870"/>
                  </a:lnTo>
                  <a:lnTo>
                    <a:pt x="146" y="1870"/>
                  </a:lnTo>
                  <a:lnTo>
                    <a:pt x="152" y="1868"/>
                  </a:lnTo>
                  <a:lnTo>
                    <a:pt x="154" y="1868"/>
                  </a:lnTo>
                  <a:lnTo>
                    <a:pt x="154" y="1866"/>
                  </a:lnTo>
                  <a:lnTo>
                    <a:pt x="154" y="1868"/>
                  </a:lnTo>
                  <a:lnTo>
                    <a:pt x="158" y="1868"/>
                  </a:lnTo>
                  <a:lnTo>
                    <a:pt x="162" y="1870"/>
                  </a:lnTo>
                  <a:lnTo>
                    <a:pt x="166" y="1870"/>
                  </a:lnTo>
                  <a:lnTo>
                    <a:pt x="182" y="1868"/>
                  </a:lnTo>
                  <a:lnTo>
                    <a:pt x="206" y="1862"/>
                  </a:lnTo>
                  <a:lnTo>
                    <a:pt x="218" y="1860"/>
                  </a:lnTo>
                  <a:lnTo>
                    <a:pt x="224" y="1860"/>
                  </a:lnTo>
                  <a:lnTo>
                    <a:pt x="232" y="1860"/>
                  </a:lnTo>
                  <a:lnTo>
                    <a:pt x="244" y="1860"/>
                  </a:lnTo>
                  <a:lnTo>
                    <a:pt x="260" y="1856"/>
                  </a:lnTo>
                  <a:lnTo>
                    <a:pt x="274" y="1852"/>
                  </a:lnTo>
                  <a:lnTo>
                    <a:pt x="282" y="1850"/>
                  </a:lnTo>
                  <a:lnTo>
                    <a:pt x="288" y="1844"/>
                  </a:lnTo>
                  <a:lnTo>
                    <a:pt x="294" y="1842"/>
                  </a:lnTo>
                  <a:lnTo>
                    <a:pt x="300" y="1838"/>
                  </a:lnTo>
                  <a:lnTo>
                    <a:pt x="306" y="1838"/>
                  </a:lnTo>
                  <a:lnTo>
                    <a:pt x="312" y="1840"/>
                  </a:lnTo>
                  <a:lnTo>
                    <a:pt x="320" y="1840"/>
                  </a:lnTo>
                  <a:lnTo>
                    <a:pt x="322" y="1840"/>
                  </a:lnTo>
                  <a:lnTo>
                    <a:pt x="330" y="1842"/>
                  </a:lnTo>
                  <a:lnTo>
                    <a:pt x="334" y="1846"/>
                  </a:lnTo>
                  <a:lnTo>
                    <a:pt x="346" y="1862"/>
                  </a:lnTo>
                  <a:lnTo>
                    <a:pt x="352" y="1868"/>
                  </a:lnTo>
                  <a:lnTo>
                    <a:pt x="358" y="1870"/>
                  </a:lnTo>
                  <a:lnTo>
                    <a:pt x="362" y="1870"/>
                  </a:lnTo>
                  <a:lnTo>
                    <a:pt x="370" y="1870"/>
                  </a:lnTo>
                  <a:lnTo>
                    <a:pt x="378" y="1874"/>
                  </a:lnTo>
                  <a:lnTo>
                    <a:pt x="384" y="1876"/>
                  </a:lnTo>
                  <a:lnTo>
                    <a:pt x="388" y="1878"/>
                  </a:lnTo>
                  <a:lnTo>
                    <a:pt x="392" y="1878"/>
                  </a:lnTo>
                  <a:lnTo>
                    <a:pt x="392" y="1876"/>
                  </a:lnTo>
                  <a:lnTo>
                    <a:pt x="392" y="1878"/>
                  </a:lnTo>
                  <a:lnTo>
                    <a:pt x="394" y="1878"/>
                  </a:lnTo>
                  <a:lnTo>
                    <a:pt x="398" y="1878"/>
                  </a:lnTo>
                  <a:lnTo>
                    <a:pt x="404" y="1880"/>
                  </a:lnTo>
                  <a:lnTo>
                    <a:pt x="408" y="1884"/>
                  </a:lnTo>
                  <a:lnTo>
                    <a:pt x="410" y="1890"/>
                  </a:lnTo>
                  <a:lnTo>
                    <a:pt x="410" y="1896"/>
                  </a:lnTo>
                  <a:lnTo>
                    <a:pt x="410" y="1900"/>
                  </a:lnTo>
                  <a:lnTo>
                    <a:pt x="410" y="1908"/>
                  </a:lnTo>
                  <a:lnTo>
                    <a:pt x="410" y="1916"/>
                  </a:lnTo>
                  <a:lnTo>
                    <a:pt x="410" y="1920"/>
                  </a:lnTo>
                  <a:lnTo>
                    <a:pt x="410" y="1936"/>
                  </a:lnTo>
                  <a:lnTo>
                    <a:pt x="410" y="1950"/>
                  </a:lnTo>
                  <a:lnTo>
                    <a:pt x="412" y="1956"/>
                  </a:lnTo>
                  <a:lnTo>
                    <a:pt x="414" y="1964"/>
                  </a:lnTo>
                  <a:lnTo>
                    <a:pt x="434" y="1990"/>
                  </a:lnTo>
                  <a:lnTo>
                    <a:pt x="438" y="1994"/>
                  </a:lnTo>
                  <a:lnTo>
                    <a:pt x="440" y="1994"/>
                  </a:lnTo>
                  <a:lnTo>
                    <a:pt x="442" y="1994"/>
                  </a:lnTo>
                  <a:lnTo>
                    <a:pt x="440" y="1996"/>
                  </a:lnTo>
                  <a:lnTo>
                    <a:pt x="440" y="1998"/>
                  </a:lnTo>
                  <a:lnTo>
                    <a:pt x="444" y="2002"/>
                  </a:lnTo>
                  <a:lnTo>
                    <a:pt x="452" y="2014"/>
                  </a:lnTo>
                  <a:lnTo>
                    <a:pt x="456" y="2020"/>
                  </a:lnTo>
                  <a:lnTo>
                    <a:pt x="458" y="2026"/>
                  </a:lnTo>
                  <a:lnTo>
                    <a:pt x="458" y="2034"/>
                  </a:lnTo>
                  <a:lnTo>
                    <a:pt x="458" y="2038"/>
                  </a:lnTo>
                  <a:lnTo>
                    <a:pt x="458" y="2046"/>
                  </a:lnTo>
                  <a:lnTo>
                    <a:pt x="460" y="2054"/>
                  </a:lnTo>
                  <a:lnTo>
                    <a:pt x="468" y="2096"/>
                  </a:lnTo>
                  <a:lnTo>
                    <a:pt x="472" y="2112"/>
                  </a:lnTo>
                  <a:lnTo>
                    <a:pt x="476" y="2124"/>
                  </a:lnTo>
                  <a:lnTo>
                    <a:pt x="478" y="2134"/>
                  </a:lnTo>
                  <a:lnTo>
                    <a:pt x="472" y="2144"/>
                  </a:lnTo>
                  <a:lnTo>
                    <a:pt x="462" y="2166"/>
                  </a:lnTo>
                  <a:lnTo>
                    <a:pt x="460" y="2172"/>
                  </a:lnTo>
                  <a:lnTo>
                    <a:pt x="458" y="2180"/>
                  </a:lnTo>
                  <a:lnTo>
                    <a:pt x="458" y="2204"/>
                  </a:lnTo>
                  <a:lnTo>
                    <a:pt x="460" y="2212"/>
                  </a:lnTo>
                  <a:lnTo>
                    <a:pt x="460" y="2210"/>
                  </a:lnTo>
                  <a:lnTo>
                    <a:pt x="460" y="2212"/>
                  </a:lnTo>
                  <a:lnTo>
                    <a:pt x="456" y="2220"/>
                  </a:lnTo>
                  <a:lnTo>
                    <a:pt x="452" y="2234"/>
                  </a:lnTo>
                  <a:lnTo>
                    <a:pt x="450" y="2242"/>
                  </a:lnTo>
                  <a:lnTo>
                    <a:pt x="452" y="2248"/>
                  </a:lnTo>
                  <a:lnTo>
                    <a:pt x="484" y="2302"/>
                  </a:lnTo>
                  <a:lnTo>
                    <a:pt x="488" y="2308"/>
                  </a:lnTo>
                  <a:lnTo>
                    <a:pt x="488" y="2314"/>
                  </a:lnTo>
                  <a:lnTo>
                    <a:pt x="490" y="2328"/>
                  </a:lnTo>
                  <a:lnTo>
                    <a:pt x="496" y="2380"/>
                  </a:lnTo>
                  <a:lnTo>
                    <a:pt x="500" y="2386"/>
                  </a:lnTo>
                  <a:lnTo>
                    <a:pt x="504" y="2392"/>
                  </a:lnTo>
                  <a:lnTo>
                    <a:pt x="520" y="2402"/>
                  </a:lnTo>
                  <a:lnTo>
                    <a:pt x="528" y="2406"/>
                  </a:lnTo>
                  <a:lnTo>
                    <a:pt x="528" y="2404"/>
                  </a:lnTo>
                  <a:lnTo>
                    <a:pt x="528" y="2406"/>
                  </a:lnTo>
                  <a:lnTo>
                    <a:pt x="532" y="2414"/>
                  </a:lnTo>
                  <a:lnTo>
                    <a:pt x="534" y="2420"/>
                  </a:lnTo>
                  <a:lnTo>
                    <a:pt x="540" y="2434"/>
                  </a:lnTo>
                  <a:lnTo>
                    <a:pt x="546" y="2458"/>
                  </a:lnTo>
                  <a:lnTo>
                    <a:pt x="548" y="2474"/>
                  </a:lnTo>
                  <a:lnTo>
                    <a:pt x="548" y="2478"/>
                  </a:lnTo>
                  <a:lnTo>
                    <a:pt x="548" y="2486"/>
                  </a:lnTo>
                  <a:lnTo>
                    <a:pt x="552" y="2492"/>
                  </a:lnTo>
                  <a:lnTo>
                    <a:pt x="562" y="2508"/>
                  </a:lnTo>
                  <a:lnTo>
                    <a:pt x="568" y="2512"/>
                  </a:lnTo>
                  <a:lnTo>
                    <a:pt x="574" y="2514"/>
                  </a:lnTo>
                  <a:lnTo>
                    <a:pt x="598" y="2508"/>
                  </a:lnTo>
                  <a:lnTo>
                    <a:pt x="614" y="2504"/>
                  </a:lnTo>
                  <a:lnTo>
                    <a:pt x="638" y="2498"/>
                  </a:lnTo>
                  <a:lnTo>
                    <a:pt x="654" y="2496"/>
                  </a:lnTo>
                  <a:lnTo>
                    <a:pt x="676" y="2496"/>
                  </a:lnTo>
                  <a:lnTo>
                    <a:pt x="684" y="2494"/>
                  </a:lnTo>
                  <a:lnTo>
                    <a:pt x="690" y="2490"/>
                  </a:lnTo>
                  <a:lnTo>
                    <a:pt x="748" y="2424"/>
                  </a:lnTo>
                  <a:lnTo>
                    <a:pt x="756" y="2410"/>
                  </a:lnTo>
                  <a:lnTo>
                    <a:pt x="770" y="2376"/>
                  </a:lnTo>
                  <a:lnTo>
                    <a:pt x="770" y="2370"/>
                  </a:lnTo>
                  <a:lnTo>
                    <a:pt x="770" y="2368"/>
                  </a:lnTo>
                  <a:lnTo>
                    <a:pt x="768" y="2368"/>
                  </a:lnTo>
                  <a:lnTo>
                    <a:pt x="770" y="2368"/>
                  </a:lnTo>
                  <a:lnTo>
                    <a:pt x="772" y="2366"/>
                  </a:lnTo>
                  <a:lnTo>
                    <a:pt x="772" y="2364"/>
                  </a:lnTo>
                  <a:lnTo>
                    <a:pt x="774" y="2358"/>
                  </a:lnTo>
                  <a:lnTo>
                    <a:pt x="778" y="2354"/>
                  </a:lnTo>
                  <a:lnTo>
                    <a:pt x="806" y="2334"/>
                  </a:lnTo>
                  <a:lnTo>
                    <a:pt x="810" y="2328"/>
                  </a:lnTo>
                  <a:lnTo>
                    <a:pt x="814" y="2322"/>
                  </a:lnTo>
                  <a:lnTo>
                    <a:pt x="818" y="2308"/>
                  </a:lnTo>
                  <a:lnTo>
                    <a:pt x="820" y="2300"/>
                  </a:lnTo>
                  <a:lnTo>
                    <a:pt x="820" y="2292"/>
                  </a:lnTo>
                  <a:lnTo>
                    <a:pt x="814" y="2268"/>
                  </a:lnTo>
                  <a:lnTo>
                    <a:pt x="814" y="2260"/>
                  </a:lnTo>
                  <a:lnTo>
                    <a:pt x="816" y="2254"/>
                  </a:lnTo>
                  <a:lnTo>
                    <a:pt x="826" y="2238"/>
                  </a:lnTo>
                  <a:lnTo>
                    <a:pt x="832" y="2232"/>
                  </a:lnTo>
                  <a:lnTo>
                    <a:pt x="838" y="2228"/>
                  </a:lnTo>
                  <a:lnTo>
                    <a:pt x="874" y="2206"/>
                  </a:lnTo>
                  <a:lnTo>
                    <a:pt x="880" y="2202"/>
                  </a:lnTo>
                  <a:lnTo>
                    <a:pt x="884" y="2194"/>
                  </a:lnTo>
                  <a:lnTo>
                    <a:pt x="886" y="2190"/>
                  </a:lnTo>
                  <a:lnTo>
                    <a:pt x="894" y="2176"/>
                  </a:lnTo>
                  <a:lnTo>
                    <a:pt x="896" y="2170"/>
                  </a:lnTo>
                  <a:lnTo>
                    <a:pt x="898" y="2162"/>
                  </a:lnTo>
                  <a:lnTo>
                    <a:pt x="898" y="2156"/>
                  </a:lnTo>
                  <a:lnTo>
                    <a:pt x="892" y="2132"/>
                  </a:lnTo>
                  <a:lnTo>
                    <a:pt x="890" y="2116"/>
                  </a:lnTo>
                  <a:lnTo>
                    <a:pt x="890" y="2112"/>
                  </a:lnTo>
                  <a:lnTo>
                    <a:pt x="890" y="2108"/>
                  </a:lnTo>
                  <a:lnTo>
                    <a:pt x="888" y="2106"/>
                  </a:lnTo>
                  <a:lnTo>
                    <a:pt x="886" y="2108"/>
                  </a:lnTo>
                  <a:lnTo>
                    <a:pt x="888" y="2106"/>
                  </a:lnTo>
                  <a:lnTo>
                    <a:pt x="888" y="2102"/>
                  </a:lnTo>
                  <a:lnTo>
                    <a:pt x="886" y="2098"/>
                  </a:lnTo>
                  <a:lnTo>
                    <a:pt x="882" y="2094"/>
                  </a:lnTo>
                  <a:lnTo>
                    <a:pt x="880" y="2086"/>
                  </a:lnTo>
                  <a:lnTo>
                    <a:pt x="880" y="2054"/>
                  </a:lnTo>
                  <a:lnTo>
                    <a:pt x="880" y="2046"/>
                  </a:lnTo>
                  <a:lnTo>
                    <a:pt x="876" y="2038"/>
                  </a:lnTo>
                  <a:lnTo>
                    <a:pt x="874" y="2032"/>
                  </a:lnTo>
                  <a:lnTo>
                    <a:pt x="872" y="2026"/>
                  </a:lnTo>
                  <a:lnTo>
                    <a:pt x="876" y="2020"/>
                  </a:lnTo>
                  <a:lnTo>
                    <a:pt x="880" y="2016"/>
                  </a:lnTo>
                  <a:lnTo>
                    <a:pt x="880" y="2012"/>
                  </a:lnTo>
                  <a:lnTo>
                    <a:pt x="882" y="2006"/>
                  </a:lnTo>
                  <a:lnTo>
                    <a:pt x="884" y="2000"/>
                  </a:lnTo>
                  <a:lnTo>
                    <a:pt x="894" y="1984"/>
                  </a:lnTo>
                  <a:lnTo>
                    <a:pt x="900" y="1978"/>
                  </a:lnTo>
                  <a:lnTo>
                    <a:pt x="906" y="1974"/>
                  </a:lnTo>
                  <a:lnTo>
                    <a:pt x="912" y="1970"/>
                  </a:lnTo>
                  <a:lnTo>
                    <a:pt x="918" y="1968"/>
                  </a:lnTo>
                  <a:lnTo>
                    <a:pt x="922" y="1960"/>
                  </a:lnTo>
                  <a:lnTo>
                    <a:pt x="934" y="1936"/>
                  </a:lnTo>
                  <a:lnTo>
                    <a:pt x="940" y="1930"/>
                  </a:lnTo>
                  <a:lnTo>
                    <a:pt x="946" y="1924"/>
                  </a:lnTo>
                  <a:lnTo>
                    <a:pt x="970" y="1912"/>
                  </a:lnTo>
                  <a:lnTo>
                    <a:pt x="984" y="1902"/>
                  </a:lnTo>
                  <a:lnTo>
                    <a:pt x="1012" y="1874"/>
                  </a:lnTo>
                  <a:lnTo>
                    <a:pt x="1016" y="1868"/>
                  </a:lnTo>
                  <a:lnTo>
                    <a:pt x="1020" y="1862"/>
                  </a:lnTo>
                  <a:lnTo>
                    <a:pt x="1044" y="1808"/>
                  </a:lnTo>
                  <a:lnTo>
                    <a:pt x="1048" y="1792"/>
                  </a:lnTo>
                  <a:lnTo>
                    <a:pt x="1054" y="1770"/>
                  </a:lnTo>
                  <a:lnTo>
                    <a:pt x="1054" y="1766"/>
                  </a:lnTo>
                  <a:lnTo>
                    <a:pt x="1054" y="1764"/>
                  </a:lnTo>
                  <a:lnTo>
                    <a:pt x="1050" y="1764"/>
                  </a:lnTo>
                  <a:lnTo>
                    <a:pt x="1048" y="1764"/>
                  </a:lnTo>
                  <a:lnTo>
                    <a:pt x="976" y="1780"/>
                  </a:lnTo>
                  <a:lnTo>
                    <a:pt x="968" y="1780"/>
                  </a:lnTo>
                  <a:lnTo>
                    <a:pt x="960" y="1778"/>
                  </a:lnTo>
                  <a:lnTo>
                    <a:pt x="956" y="1774"/>
                  </a:lnTo>
                  <a:lnTo>
                    <a:pt x="944" y="1766"/>
                  </a:lnTo>
                  <a:lnTo>
                    <a:pt x="934" y="1754"/>
                  </a:lnTo>
                  <a:lnTo>
                    <a:pt x="904" y="1710"/>
                  </a:lnTo>
                  <a:lnTo>
                    <a:pt x="898" y="1704"/>
                  </a:lnTo>
                  <a:lnTo>
                    <a:pt x="892" y="1700"/>
                  </a:lnTo>
                  <a:lnTo>
                    <a:pt x="886" y="1696"/>
                  </a:lnTo>
                  <a:lnTo>
                    <a:pt x="880" y="1692"/>
                  </a:lnTo>
                  <a:lnTo>
                    <a:pt x="876" y="1686"/>
                  </a:lnTo>
                  <a:lnTo>
                    <a:pt x="864" y="1670"/>
                  </a:lnTo>
                  <a:lnTo>
                    <a:pt x="860" y="1664"/>
                  </a:lnTo>
                  <a:lnTo>
                    <a:pt x="858" y="1656"/>
                  </a:lnTo>
                  <a:lnTo>
                    <a:pt x="852" y="1642"/>
                  </a:lnTo>
                  <a:lnTo>
                    <a:pt x="848" y="1626"/>
                  </a:lnTo>
                  <a:lnTo>
                    <a:pt x="842" y="1602"/>
                  </a:lnTo>
                  <a:lnTo>
                    <a:pt x="840" y="1596"/>
                  </a:lnTo>
                  <a:lnTo>
                    <a:pt x="834" y="1590"/>
                  </a:lnTo>
                  <a:lnTo>
                    <a:pt x="826" y="1582"/>
                  </a:lnTo>
                  <a:lnTo>
                    <a:pt x="822" y="1574"/>
                  </a:lnTo>
                  <a:lnTo>
                    <a:pt x="818" y="1568"/>
                  </a:lnTo>
                  <a:lnTo>
                    <a:pt x="814" y="1544"/>
                  </a:lnTo>
                  <a:lnTo>
                    <a:pt x="808" y="1530"/>
                  </a:lnTo>
                  <a:lnTo>
                    <a:pt x="796" y="1504"/>
                  </a:lnTo>
                  <a:lnTo>
                    <a:pt x="786" y="1492"/>
                  </a:lnTo>
                  <a:lnTo>
                    <a:pt x="768" y="1474"/>
                  </a:lnTo>
                  <a:lnTo>
                    <a:pt x="766" y="1470"/>
                  </a:lnTo>
                  <a:lnTo>
                    <a:pt x="770" y="1472"/>
                  </a:lnTo>
                  <a:lnTo>
                    <a:pt x="794" y="1484"/>
                  </a:lnTo>
                  <a:lnTo>
                    <a:pt x="798" y="1484"/>
                  </a:lnTo>
                  <a:lnTo>
                    <a:pt x="800" y="1484"/>
                  </a:lnTo>
                  <a:lnTo>
                    <a:pt x="804" y="1482"/>
                  </a:lnTo>
                  <a:lnTo>
                    <a:pt x="804" y="1480"/>
                  </a:lnTo>
                  <a:lnTo>
                    <a:pt x="808" y="1476"/>
                  </a:lnTo>
                  <a:lnTo>
                    <a:pt x="810" y="1474"/>
                  </a:lnTo>
                  <a:lnTo>
                    <a:pt x="810" y="1472"/>
                  </a:lnTo>
                  <a:lnTo>
                    <a:pt x="812" y="1474"/>
                  </a:lnTo>
                  <a:lnTo>
                    <a:pt x="814" y="1476"/>
                  </a:lnTo>
                  <a:lnTo>
                    <a:pt x="818" y="1480"/>
                  </a:lnTo>
                  <a:lnTo>
                    <a:pt x="824" y="1494"/>
                  </a:lnTo>
                  <a:lnTo>
                    <a:pt x="856" y="1550"/>
                  </a:lnTo>
                  <a:lnTo>
                    <a:pt x="866" y="1562"/>
                  </a:lnTo>
                  <a:lnTo>
                    <a:pt x="874" y="1570"/>
                  </a:lnTo>
                  <a:lnTo>
                    <a:pt x="878" y="1576"/>
                  </a:lnTo>
                  <a:lnTo>
                    <a:pt x="882" y="1584"/>
                  </a:lnTo>
                  <a:lnTo>
                    <a:pt x="886" y="1598"/>
                  </a:lnTo>
                  <a:lnTo>
                    <a:pt x="892" y="1614"/>
                  </a:lnTo>
                  <a:lnTo>
                    <a:pt x="898" y="1636"/>
                  </a:lnTo>
                  <a:lnTo>
                    <a:pt x="900" y="1644"/>
                  </a:lnTo>
                  <a:lnTo>
                    <a:pt x="904" y="1650"/>
                  </a:lnTo>
                  <a:lnTo>
                    <a:pt x="924" y="1668"/>
                  </a:lnTo>
                  <a:lnTo>
                    <a:pt x="928" y="1674"/>
                  </a:lnTo>
                  <a:lnTo>
                    <a:pt x="928" y="1678"/>
                  </a:lnTo>
                  <a:lnTo>
                    <a:pt x="928" y="1684"/>
                  </a:lnTo>
                  <a:lnTo>
                    <a:pt x="932" y="1690"/>
                  </a:lnTo>
                  <a:lnTo>
                    <a:pt x="936" y="1696"/>
                  </a:lnTo>
                  <a:lnTo>
                    <a:pt x="942" y="1710"/>
                  </a:lnTo>
                  <a:lnTo>
                    <a:pt x="954" y="1736"/>
                  </a:lnTo>
                  <a:lnTo>
                    <a:pt x="960" y="1740"/>
                  </a:lnTo>
                  <a:lnTo>
                    <a:pt x="966" y="1740"/>
                  </a:lnTo>
                  <a:lnTo>
                    <a:pt x="980" y="1736"/>
                  </a:lnTo>
                  <a:lnTo>
                    <a:pt x="996" y="1732"/>
                  </a:lnTo>
                  <a:lnTo>
                    <a:pt x="1000" y="1732"/>
                  </a:lnTo>
                  <a:lnTo>
                    <a:pt x="1006" y="1732"/>
                  </a:lnTo>
                  <a:lnTo>
                    <a:pt x="1012" y="1728"/>
                  </a:lnTo>
                  <a:lnTo>
                    <a:pt x="1020" y="1718"/>
                  </a:lnTo>
                  <a:lnTo>
                    <a:pt x="1028" y="1714"/>
                  </a:lnTo>
                  <a:lnTo>
                    <a:pt x="1034" y="1710"/>
                  </a:lnTo>
                  <a:lnTo>
                    <a:pt x="1048" y="1706"/>
                  </a:lnTo>
                  <a:lnTo>
                    <a:pt x="1064" y="1700"/>
                  </a:lnTo>
                  <a:lnTo>
                    <a:pt x="1088" y="1688"/>
                  </a:lnTo>
                  <a:lnTo>
                    <a:pt x="1096" y="1684"/>
                  </a:lnTo>
                  <a:lnTo>
                    <a:pt x="1102" y="1680"/>
                  </a:lnTo>
                  <a:lnTo>
                    <a:pt x="1128" y="1668"/>
                  </a:lnTo>
                  <a:lnTo>
                    <a:pt x="1134" y="1664"/>
                  </a:lnTo>
                  <a:lnTo>
                    <a:pt x="1140" y="1658"/>
                  </a:lnTo>
                  <a:lnTo>
                    <a:pt x="1158" y="1632"/>
                  </a:lnTo>
                  <a:lnTo>
                    <a:pt x="1168" y="1618"/>
                  </a:lnTo>
                  <a:lnTo>
                    <a:pt x="1170" y="1612"/>
                  </a:lnTo>
                  <a:lnTo>
                    <a:pt x="1180" y="1600"/>
                  </a:lnTo>
                  <a:lnTo>
                    <a:pt x="1188" y="1592"/>
                  </a:lnTo>
                  <a:lnTo>
                    <a:pt x="1188" y="1588"/>
                  </a:lnTo>
                  <a:lnTo>
                    <a:pt x="1190" y="1586"/>
                  </a:lnTo>
                  <a:lnTo>
                    <a:pt x="1188" y="1584"/>
                  </a:lnTo>
                  <a:lnTo>
                    <a:pt x="1186" y="1582"/>
                  </a:lnTo>
                  <a:lnTo>
                    <a:pt x="1160" y="1562"/>
                  </a:lnTo>
                  <a:lnTo>
                    <a:pt x="1154" y="1558"/>
                  </a:lnTo>
                  <a:lnTo>
                    <a:pt x="1148" y="1556"/>
                  </a:lnTo>
                  <a:lnTo>
                    <a:pt x="1144" y="1554"/>
                  </a:lnTo>
                  <a:lnTo>
                    <a:pt x="1140" y="1548"/>
                  </a:lnTo>
                  <a:lnTo>
                    <a:pt x="1138" y="1544"/>
                  </a:lnTo>
                  <a:lnTo>
                    <a:pt x="1132" y="1540"/>
                  </a:lnTo>
                  <a:lnTo>
                    <a:pt x="1126" y="1538"/>
                  </a:lnTo>
                  <a:lnTo>
                    <a:pt x="1102" y="1544"/>
                  </a:lnTo>
                  <a:lnTo>
                    <a:pt x="1096" y="1544"/>
                  </a:lnTo>
                  <a:lnTo>
                    <a:pt x="1088" y="1542"/>
                  </a:lnTo>
                  <a:lnTo>
                    <a:pt x="1082" y="1540"/>
                  </a:lnTo>
                  <a:lnTo>
                    <a:pt x="1076" y="1536"/>
                  </a:lnTo>
                  <a:lnTo>
                    <a:pt x="1070" y="1536"/>
                  </a:lnTo>
                  <a:lnTo>
                    <a:pt x="1058" y="1534"/>
                  </a:lnTo>
                  <a:lnTo>
                    <a:pt x="1054" y="1530"/>
                  </a:lnTo>
                  <a:lnTo>
                    <a:pt x="1048" y="1526"/>
                  </a:lnTo>
                  <a:lnTo>
                    <a:pt x="1044" y="1520"/>
                  </a:lnTo>
                  <a:lnTo>
                    <a:pt x="1040" y="1506"/>
                  </a:lnTo>
                  <a:lnTo>
                    <a:pt x="1036" y="1498"/>
                  </a:lnTo>
                  <a:lnTo>
                    <a:pt x="1032" y="1492"/>
                  </a:lnTo>
                  <a:lnTo>
                    <a:pt x="1022" y="1484"/>
                  </a:lnTo>
                  <a:lnTo>
                    <a:pt x="1018" y="1478"/>
                  </a:lnTo>
                  <a:lnTo>
                    <a:pt x="1018" y="1472"/>
                  </a:lnTo>
                  <a:lnTo>
                    <a:pt x="1018" y="1468"/>
                  </a:lnTo>
                  <a:lnTo>
                    <a:pt x="1022" y="1462"/>
                  </a:lnTo>
                  <a:lnTo>
                    <a:pt x="1026" y="1458"/>
                  </a:lnTo>
                  <a:lnTo>
                    <a:pt x="1026" y="1452"/>
                  </a:lnTo>
                  <a:lnTo>
                    <a:pt x="1028" y="1452"/>
                  </a:lnTo>
                  <a:lnTo>
                    <a:pt x="1032" y="1454"/>
                  </a:lnTo>
                  <a:lnTo>
                    <a:pt x="1040" y="1462"/>
                  </a:lnTo>
                  <a:lnTo>
                    <a:pt x="1052" y="1474"/>
                  </a:lnTo>
                  <a:lnTo>
                    <a:pt x="1060" y="1482"/>
                  </a:lnTo>
                  <a:lnTo>
                    <a:pt x="1072" y="1492"/>
                  </a:lnTo>
                  <a:lnTo>
                    <a:pt x="1088" y="1504"/>
                  </a:lnTo>
                  <a:lnTo>
                    <a:pt x="1102" y="1510"/>
                  </a:lnTo>
                  <a:lnTo>
                    <a:pt x="1116" y="1514"/>
                  </a:lnTo>
                  <a:lnTo>
                    <a:pt x="1124" y="1516"/>
                  </a:lnTo>
                  <a:lnTo>
                    <a:pt x="1132" y="1514"/>
                  </a:lnTo>
                  <a:lnTo>
                    <a:pt x="1136" y="1510"/>
                  </a:lnTo>
                  <a:lnTo>
                    <a:pt x="1144" y="1510"/>
                  </a:lnTo>
                  <a:lnTo>
                    <a:pt x="1150" y="1514"/>
                  </a:lnTo>
                  <a:lnTo>
                    <a:pt x="1158" y="1522"/>
                  </a:lnTo>
                  <a:lnTo>
                    <a:pt x="1164" y="1526"/>
                  </a:lnTo>
                  <a:lnTo>
                    <a:pt x="1172" y="1530"/>
                  </a:lnTo>
                  <a:lnTo>
                    <a:pt x="1206" y="1544"/>
                  </a:lnTo>
                  <a:lnTo>
                    <a:pt x="1218" y="1546"/>
                  </a:lnTo>
                  <a:lnTo>
                    <a:pt x="1222" y="1546"/>
                  </a:lnTo>
                  <a:lnTo>
                    <a:pt x="1230" y="1544"/>
                  </a:lnTo>
                  <a:lnTo>
                    <a:pt x="1244" y="1538"/>
                  </a:lnTo>
                  <a:lnTo>
                    <a:pt x="1260" y="1536"/>
                  </a:lnTo>
                  <a:lnTo>
                    <a:pt x="1292" y="1536"/>
                  </a:lnTo>
                  <a:lnTo>
                    <a:pt x="1300" y="1538"/>
                  </a:lnTo>
                  <a:lnTo>
                    <a:pt x="1306" y="1544"/>
                  </a:lnTo>
                  <a:lnTo>
                    <a:pt x="1316" y="1558"/>
                  </a:lnTo>
                  <a:lnTo>
                    <a:pt x="1320" y="1566"/>
                  </a:lnTo>
                  <a:lnTo>
                    <a:pt x="1326" y="1572"/>
                  </a:lnTo>
                  <a:lnTo>
                    <a:pt x="1336" y="1588"/>
                  </a:lnTo>
                  <a:lnTo>
                    <a:pt x="1346" y="1602"/>
                  </a:lnTo>
                  <a:lnTo>
                    <a:pt x="1354" y="1610"/>
                  </a:lnTo>
                  <a:lnTo>
                    <a:pt x="1360" y="1612"/>
                  </a:lnTo>
                  <a:lnTo>
                    <a:pt x="1366" y="1610"/>
                  </a:lnTo>
                  <a:lnTo>
                    <a:pt x="1382" y="1600"/>
                  </a:lnTo>
                  <a:lnTo>
                    <a:pt x="1386" y="1598"/>
                  </a:lnTo>
                  <a:lnTo>
                    <a:pt x="1388" y="1600"/>
                  </a:lnTo>
                  <a:lnTo>
                    <a:pt x="1390" y="1600"/>
                  </a:lnTo>
                  <a:lnTo>
                    <a:pt x="1390" y="1604"/>
                  </a:lnTo>
                  <a:lnTo>
                    <a:pt x="1398" y="1676"/>
                  </a:lnTo>
                  <a:lnTo>
                    <a:pt x="1402" y="1692"/>
                  </a:lnTo>
                  <a:lnTo>
                    <a:pt x="1408" y="1714"/>
                  </a:lnTo>
                  <a:lnTo>
                    <a:pt x="1414" y="1730"/>
                  </a:lnTo>
                  <a:lnTo>
                    <a:pt x="1434" y="1764"/>
                  </a:lnTo>
                  <a:lnTo>
                    <a:pt x="1442" y="1778"/>
                  </a:lnTo>
                  <a:lnTo>
                    <a:pt x="1444" y="1784"/>
                  </a:lnTo>
                  <a:lnTo>
                    <a:pt x="1452" y="1798"/>
                  </a:lnTo>
                  <a:lnTo>
                    <a:pt x="1464" y="1814"/>
                  </a:lnTo>
                  <a:lnTo>
                    <a:pt x="1466" y="1816"/>
                  </a:lnTo>
                  <a:lnTo>
                    <a:pt x="1468" y="1816"/>
                  </a:lnTo>
                  <a:lnTo>
                    <a:pt x="1470" y="1816"/>
                  </a:lnTo>
                  <a:lnTo>
                    <a:pt x="1472" y="1814"/>
                  </a:lnTo>
                  <a:lnTo>
                    <a:pt x="1474" y="1808"/>
                  </a:lnTo>
                  <a:lnTo>
                    <a:pt x="1484" y="1796"/>
                  </a:lnTo>
                  <a:lnTo>
                    <a:pt x="1492" y="1786"/>
                  </a:lnTo>
                  <a:lnTo>
                    <a:pt x="1500" y="1774"/>
                  </a:lnTo>
                  <a:lnTo>
                    <a:pt x="1504" y="1768"/>
                  </a:lnTo>
                  <a:lnTo>
                    <a:pt x="1506" y="1762"/>
                  </a:lnTo>
                  <a:lnTo>
                    <a:pt x="1506" y="1754"/>
                  </a:lnTo>
                  <a:lnTo>
                    <a:pt x="1506" y="1730"/>
                  </a:lnTo>
                  <a:lnTo>
                    <a:pt x="1510" y="1716"/>
                  </a:lnTo>
                  <a:lnTo>
                    <a:pt x="1514" y="1700"/>
                  </a:lnTo>
                  <a:lnTo>
                    <a:pt x="1518" y="1694"/>
                  </a:lnTo>
                  <a:lnTo>
                    <a:pt x="1522" y="1688"/>
                  </a:lnTo>
                  <a:lnTo>
                    <a:pt x="1540" y="1670"/>
                  </a:lnTo>
                  <a:lnTo>
                    <a:pt x="1554" y="1660"/>
                  </a:lnTo>
                  <a:lnTo>
                    <a:pt x="1578" y="1648"/>
                  </a:lnTo>
                  <a:lnTo>
                    <a:pt x="1590" y="1638"/>
                  </a:lnTo>
                  <a:lnTo>
                    <a:pt x="1598" y="1630"/>
                  </a:lnTo>
                  <a:lnTo>
                    <a:pt x="1604" y="1624"/>
                  </a:lnTo>
                  <a:lnTo>
                    <a:pt x="1608" y="1618"/>
                  </a:lnTo>
                  <a:lnTo>
                    <a:pt x="1612" y="1604"/>
                  </a:lnTo>
                  <a:lnTo>
                    <a:pt x="1616" y="1598"/>
                  </a:lnTo>
                  <a:lnTo>
                    <a:pt x="1622" y="1596"/>
                  </a:lnTo>
                  <a:lnTo>
                    <a:pt x="1636" y="1596"/>
                  </a:lnTo>
                  <a:lnTo>
                    <a:pt x="1644" y="1596"/>
                  </a:lnTo>
                  <a:lnTo>
                    <a:pt x="1652" y="1592"/>
                  </a:lnTo>
                  <a:lnTo>
                    <a:pt x="1666" y="1588"/>
                  </a:lnTo>
                  <a:lnTo>
                    <a:pt x="1676" y="1586"/>
                  </a:lnTo>
                  <a:lnTo>
                    <a:pt x="1686" y="1588"/>
                  </a:lnTo>
                  <a:lnTo>
                    <a:pt x="1688" y="1590"/>
                  </a:lnTo>
                  <a:lnTo>
                    <a:pt x="1694" y="1594"/>
                  </a:lnTo>
                  <a:lnTo>
                    <a:pt x="1700" y="1598"/>
                  </a:lnTo>
                  <a:lnTo>
                    <a:pt x="1702" y="1604"/>
                  </a:lnTo>
                  <a:lnTo>
                    <a:pt x="1706" y="1612"/>
                  </a:lnTo>
                  <a:lnTo>
                    <a:pt x="1708" y="1618"/>
                  </a:lnTo>
                  <a:lnTo>
                    <a:pt x="1714" y="1632"/>
                  </a:lnTo>
                  <a:lnTo>
                    <a:pt x="1728" y="1676"/>
                  </a:lnTo>
                  <a:lnTo>
                    <a:pt x="1732" y="1682"/>
                  </a:lnTo>
                  <a:lnTo>
                    <a:pt x="1738" y="1688"/>
                  </a:lnTo>
                  <a:lnTo>
                    <a:pt x="1744" y="1690"/>
                  </a:lnTo>
                  <a:lnTo>
                    <a:pt x="1750" y="1692"/>
                  </a:lnTo>
                  <a:lnTo>
                    <a:pt x="1758" y="1690"/>
                  </a:lnTo>
                  <a:lnTo>
                    <a:pt x="1764" y="1688"/>
                  </a:lnTo>
                  <a:lnTo>
                    <a:pt x="1770" y="1686"/>
                  </a:lnTo>
                  <a:lnTo>
                    <a:pt x="1776" y="1688"/>
                  </a:lnTo>
                  <a:lnTo>
                    <a:pt x="1780" y="1694"/>
                  </a:lnTo>
                  <a:lnTo>
                    <a:pt x="1782" y="1700"/>
                  </a:lnTo>
                  <a:lnTo>
                    <a:pt x="1788" y="1716"/>
                  </a:lnTo>
                  <a:lnTo>
                    <a:pt x="1790" y="1730"/>
                  </a:lnTo>
                  <a:lnTo>
                    <a:pt x="1790" y="1754"/>
                  </a:lnTo>
                  <a:lnTo>
                    <a:pt x="1790" y="1770"/>
                  </a:lnTo>
                  <a:lnTo>
                    <a:pt x="1790" y="1802"/>
                  </a:lnTo>
                  <a:lnTo>
                    <a:pt x="1792" y="1810"/>
                  </a:lnTo>
                  <a:lnTo>
                    <a:pt x="1796" y="1816"/>
                  </a:lnTo>
                  <a:lnTo>
                    <a:pt x="1804" y="1824"/>
                  </a:lnTo>
                  <a:lnTo>
                    <a:pt x="1814" y="1838"/>
                  </a:lnTo>
                  <a:lnTo>
                    <a:pt x="1816" y="1842"/>
                  </a:lnTo>
                  <a:lnTo>
                    <a:pt x="1822" y="1858"/>
                  </a:lnTo>
                  <a:lnTo>
                    <a:pt x="1826" y="1862"/>
                  </a:lnTo>
                  <a:lnTo>
                    <a:pt x="1834" y="1876"/>
                  </a:lnTo>
                  <a:lnTo>
                    <a:pt x="1842" y="1884"/>
                  </a:lnTo>
                  <a:lnTo>
                    <a:pt x="1854" y="1894"/>
                  </a:lnTo>
                  <a:lnTo>
                    <a:pt x="1872" y="1912"/>
                  </a:lnTo>
                  <a:lnTo>
                    <a:pt x="1878" y="1916"/>
                  </a:lnTo>
                  <a:lnTo>
                    <a:pt x="1880" y="1914"/>
                  </a:lnTo>
                  <a:lnTo>
                    <a:pt x="1884" y="1914"/>
                  </a:lnTo>
                  <a:lnTo>
                    <a:pt x="1886" y="1908"/>
                  </a:lnTo>
                  <a:lnTo>
                    <a:pt x="1886" y="1900"/>
                  </a:lnTo>
                  <a:lnTo>
                    <a:pt x="1880" y="1886"/>
                  </a:lnTo>
                  <a:lnTo>
                    <a:pt x="1874" y="1872"/>
                  </a:lnTo>
                  <a:lnTo>
                    <a:pt x="1872" y="1866"/>
                  </a:lnTo>
                  <a:lnTo>
                    <a:pt x="1862" y="1854"/>
                  </a:lnTo>
                  <a:lnTo>
                    <a:pt x="1854" y="1846"/>
                  </a:lnTo>
                  <a:lnTo>
                    <a:pt x="1842" y="1836"/>
                  </a:lnTo>
                  <a:lnTo>
                    <a:pt x="1836" y="1834"/>
                  </a:lnTo>
                  <a:lnTo>
                    <a:pt x="1824" y="1826"/>
                  </a:lnTo>
                  <a:lnTo>
                    <a:pt x="1820" y="1820"/>
                  </a:lnTo>
                  <a:lnTo>
                    <a:pt x="1818" y="1812"/>
                  </a:lnTo>
                  <a:lnTo>
                    <a:pt x="1812" y="1790"/>
                  </a:lnTo>
                  <a:lnTo>
                    <a:pt x="1810" y="1774"/>
                  </a:lnTo>
                  <a:lnTo>
                    <a:pt x="1810" y="1770"/>
                  </a:lnTo>
                  <a:lnTo>
                    <a:pt x="1812" y="1754"/>
                  </a:lnTo>
                  <a:lnTo>
                    <a:pt x="1816" y="1740"/>
                  </a:lnTo>
                  <a:lnTo>
                    <a:pt x="1818" y="1736"/>
                  </a:lnTo>
                  <a:lnTo>
                    <a:pt x="1820" y="1734"/>
                  </a:lnTo>
                  <a:lnTo>
                    <a:pt x="1824" y="1734"/>
                  </a:lnTo>
                  <a:lnTo>
                    <a:pt x="1826" y="1734"/>
                  </a:lnTo>
                  <a:lnTo>
                    <a:pt x="1842" y="1740"/>
                  </a:lnTo>
                  <a:lnTo>
                    <a:pt x="1848" y="1742"/>
                  </a:lnTo>
                  <a:lnTo>
                    <a:pt x="1854" y="1746"/>
                  </a:lnTo>
                  <a:lnTo>
                    <a:pt x="1858" y="1752"/>
                  </a:lnTo>
                  <a:lnTo>
                    <a:pt x="1864" y="1758"/>
                  </a:lnTo>
                  <a:lnTo>
                    <a:pt x="1872" y="1766"/>
                  </a:lnTo>
                  <a:lnTo>
                    <a:pt x="1884" y="1776"/>
                  </a:lnTo>
                  <a:lnTo>
                    <a:pt x="1888" y="1782"/>
                  </a:lnTo>
                  <a:lnTo>
                    <a:pt x="1894" y="1780"/>
                  </a:lnTo>
                  <a:lnTo>
                    <a:pt x="1898" y="1782"/>
                  </a:lnTo>
                  <a:lnTo>
                    <a:pt x="1902" y="1788"/>
                  </a:lnTo>
                  <a:lnTo>
                    <a:pt x="1904" y="1794"/>
                  </a:lnTo>
                  <a:lnTo>
                    <a:pt x="1906" y="1796"/>
                  </a:lnTo>
                  <a:lnTo>
                    <a:pt x="1908" y="1798"/>
                  </a:lnTo>
                  <a:lnTo>
                    <a:pt x="1912" y="1798"/>
                  </a:lnTo>
                  <a:lnTo>
                    <a:pt x="1914" y="1796"/>
                  </a:lnTo>
                  <a:lnTo>
                    <a:pt x="1940" y="1776"/>
                  </a:lnTo>
                  <a:lnTo>
                    <a:pt x="1952" y="1766"/>
                  </a:lnTo>
                  <a:lnTo>
                    <a:pt x="1962" y="1758"/>
                  </a:lnTo>
                  <a:lnTo>
                    <a:pt x="1964" y="1752"/>
                  </a:lnTo>
                  <a:lnTo>
                    <a:pt x="1964" y="1744"/>
                  </a:lnTo>
                  <a:lnTo>
                    <a:pt x="1950" y="1690"/>
                  </a:lnTo>
                  <a:lnTo>
                    <a:pt x="1946" y="1684"/>
                  </a:lnTo>
                  <a:lnTo>
                    <a:pt x="1942" y="1678"/>
                  </a:lnTo>
                  <a:lnTo>
                    <a:pt x="1932" y="1666"/>
                  </a:lnTo>
                  <a:lnTo>
                    <a:pt x="1922" y="1650"/>
                  </a:lnTo>
                  <a:lnTo>
                    <a:pt x="1914" y="1636"/>
                  </a:lnTo>
                  <a:lnTo>
                    <a:pt x="1912" y="1632"/>
                  </a:lnTo>
                  <a:lnTo>
                    <a:pt x="1910" y="1626"/>
                  </a:lnTo>
                  <a:lnTo>
                    <a:pt x="1912" y="1620"/>
                  </a:lnTo>
                  <a:lnTo>
                    <a:pt x="1924" y="1612"/>
                  </a:lnTo>
                  <a:lnTo>
                    <a:pt x="1930" y="1608"/>
                  </a:lnTo>
                  <a:lnTo>
                    <a:pt x="1942" y="1606"/>
                  </a:lnTo>
                  <a:lnTo>
                    <a:pt x="1948" y="1606"/>
                  </a:lnTo>
                  <a:lnTo>
                    <a:pt x="1954" y="1610"/>
                  </a:lnTo>
                  <a:lnTo>
                    <a:pt x="1970" y="1620"/>
                  </a:lnTo>
                  <a:lnTo>
                    <a:pt x="1972" y="1622"/>
                  </a:lnTo>
                  <a:lnTo>
                    <a:pt x="1974" y="1620"/>
                  </a:lnTo>
                  <a:lnTo>
                    <a:pt x="1976" y="1620"/>
                  </a:lnTo>
                  <a:lnTo>
                    <a:pt x="1976" y="1616"/>
                  </a:lnTo>
                  <a:lnTo>
                    <a:pt x="1976" y="1614"/>
                  </a:lnTo>
                  <a:lnTo>
                    <a:pt x="1978" y="1606"/>
                  </a:lnTo>
                  <a:lnTo>
                    <a:pt x="1984" y="1604"/>
                  </a:lnTo>
                  <a:lnTo>
                    <a:pt x="2008" y="1598"/>
                  </a:lnTo>
                  <a:lnTo>
                    <a:pt x="2014" y="1594"/>
                  </a:lnTo>
                  <a:lnTo>
                    <a:pt x="2020" y="1590"/>
                  </a:lnTo>
                  <a:lnTo>
                    <a:pt x="2024" y="1586"/>
                  </a:lnTo>
                  <a:lnTo>
                    <a:pt x="2030" y="1586"/>
                  </a:lnTo>
                  <a:lnTo>
                    <a:pt x="2040" y="1586"/>
                  </a:lnTo>
                  <a:lnTo>
                    <a:pt x="2052" y="1582"/>
                  </a:lnTo>
                  <a:lnTo>
                    <a:pt x="2056" y="1580"/>
                  </a:lnTo>
                  <a:lnTo>
                    <a:pt x="2072" y="1572"/>
                  </a:lnTo>
                  <a:lnTo>
                    <a:pt x="2076" y="1570"/>
                  </a:lnTo>
                  <a:lnTo>
                    <a:pt x="2090" y="1562"/>
                  </a:lnTo>
                  <a:lnTo>
                    <a:pt x="2106" y="1550"/>
                  </a:lnTo>
                  <a:lnTo>
                    <a:pt x="2112" y="1546"/>
                  </a:lnTo>
                  <a:lnTo>
                    <a:pt x="2116" y="1540"/>
                  </a:lnTo>
                  <a:lnTo>
                    <a:pt x="2120" y="1534"/>
                  </a:lnTo>
                  <a:lnTo>
                    <a:pt x="2126" y="1520"/>
                  </a:lnTo>
                  <a:lnTo>
                    <a:pt x="2130" y="1514"/>
                  </a:lnTo>
                  <a:lnTo>
                    <a:pt x="2138" y="1500"/>
                  </a:lnTo>
                  <a:lnTo>
                    <a:pt x="2148" y="1484"/>
                  </a:lnTo>
                  <a:lnTo>
                    <a:pt x="2150" y="1478"/>
                  </a:lnTo>
                  <a:lnTo>
                    <a:pt x="2152" y="1470"/>
                  </a:lnTo>
                  <a:lnTo>
                    <a:pt x="2152" y="1466"/>
                  </a:lnTo>
                  <a:lnTo>
                    <a:pt x="2150" y="1460"/>
                  </a:lnTo>
                  <a:lnTo>
                    <a:pt x="2148" y="1454"/>
                  </a:lnTo>
                  <a:lnTo>
                    <a:pt x="2146" y="1448"/>
                  </a:lnTo>
                  <a:lnTo>
                    <a:pt x="2148" y="1444"/>
                  </a:lnTo>
                  <a:lnTo>
                    <a:pt x="2150" y="1438"/>
                  </a:lnTo>
                  <a:lnTo>
                    <a:pt x="2148" y="1432"/>
                  </a:lnTo>
                  <a:lnTo>
                    <a:pt x="2146" y="1426"/>
                  </a:lnTo>
                  <a:lnTo>
                    <a:pt x="2140" y="1412"/>
                  </a:lnTo>
                  <a:lnTo>
                    <a:pt x="2126" y="1378"/>
                  </a:lnTo>
                  <a:lnTo>
                    <a:pt x="2122" y="1366"/>
                  </a:lnTo>
                  <a:lnTo>
                    <a:pt x="2124" y="1360"/>
                  </a:lnTo>
                  <a:lnTo>
                    <a:pt x="2128" y="1354"/>
                  </a:lnTo>
                  <a:lnTo>
                    <a:pt x="2136" y="1346"/>
                  </a:lnTo>
                  <a:lnTo>
                    <a:pt x="2150" y="1338"/>
                  </a:lnTo>
                  <a:lnTo>
                    <a:pt x="2154" y="1334"/>
                  </a:lnTo>
                  <a:lnTo>
                    <a:pt x="2160" y="1330"/>
                  </a:lnTo>
                  <a:lnTo>
                    <a:pt x="2162" y="1326"/>
                  </a:lnTo>
                  <a:lnTo>
                    <a:pt x="2160" y="1322"/>
                  </a:lnTo>
                  <a:lnTo>
                    <a:pt x="2154" y="1322"/>
                  </a:lnTo>
                  <a:lnTo>
                    <a:pt x="2140" y="1322"/>
                  </a:lnTo>
                  <a:lnTo>
                    <a:pt x="2128" y="1322"/>
                  </a:lnTo>
                  <a:lnTo>
                    <a:pt x="2118" y="1322"/>
                  </a:lnTo>
                  <a:lnTo>
                    <a:pt x="2114" y="1320"/>
                  </a:lnTo>
                  <a:lnTo>
                    <a:pt x="2110" y="1314"/>
                  </a:lnTo>
                  <a:lnTo>
                    <a:pt x="2106" y="1308"/>
                  </a:lnTo>
                  <a:lnTo>
                    <a:pt x="2098" y="1296"/>
                  </a:lnTo>
                  <a:lnTo>
                    <a:pt x="2096" y="1294"/>
                  </a:lnTo>
                  <a:lnTo>
                    <a:pt x="2096" y="1292"/>
                  </a:lnTo>
                  <a:lnTo>
                    <a:pt x="2100" y="1288"/>
                  </a:lnTo>
                  <a:lnTo>
                    <a:pt x="2106" y="1286"/>
                  </a:lnTo>
                  <a:lnTo>
                    <a:pt x="2120" y="1278"/>
                  </a:lnTo>
                  <a:lnTo>
                    <a:pt x="2126" y="1276"/>
                  </a:lnTo>
                  <a:lnTo>
                    <a:pt x="2138" y="1266"/>
                  </a:lnTo>
                  <a:lnTo>
                    <a:pt x="2146" y="1258"/>
                  </a:lnTo>
                  <a:lnTo>
                    <a:pt x="2152" y="1254"/>
                  </a:lnTo>
                  <a:lnTo>
                    <a:pt x="2158" y="1252"/>
                  </a:lnTo>
                  <a:lnTo>
                    <a:pt x="2158" y="1254"/>
                  </a:lnTo>
                  <a:lnTo>
                    <a:pt x="2160" y="1254"/>
                  </a:lnTo>
                  <a:lnTo>
                    <a:pt x="2158" y="1260"/>
                  </a:lnTo>
                  <a:lnTo>
                    <a:pt x="2156" y="1266"/>
                  </a:lnTo>
                  <a:lnTo>
                    <a:pt x="2154" y="1272"/>
                  </a:lnTo>
                  <a:lnTo>
                    <a:pt x="2158" y="1278"/>
                  </a:lnTo>
                  <a:lnTo>
                    <a:pt x="2162" y="1280"/>
                  </a:lnTo>
                  <a:lnTo>
                    <a:pt x="2166" y="1282"/>
                  </a:lnTo>
                  <a:lnTo>
                    <a:pt x="2180" y="1280"/>
                  </a:lnTo>
                  <a:lnTo>
                    <a:pt x="2194" y="1274"/>
                  </a:lnTo>
                  <a:lnTo>
                    <a:pt x="2202" y="1274"/>
                  </a:lnTo>
                  <a:lnTo>
                    <a:pt x="2208" y="1276"/>
                  </a:lnTo>
                  <a:lnTo>
                    <a:pt x="2214" y="1278"/>
                  </a:lnTo>
                  <a:lnTo>
                    <a:pt x="2220" y="1284"/>
                  </a:lnTo>
                  <a:lnTo>
                    <a:pt x="2224" y="1290"/>
                  </a:lnTo>
                  <a:lnTo>
                    <a:pt x="2228" y="1294"/>
                  </a:lnTo>
                  <a:lnTo>
                    <a:pt x="2230" y="1306"/>
                  </a:lnTo>
                  <a:lnTo>
                    <a:pt x="2230" y="1320"/>
                  </a:lnTo>
                  <a:lnTo>
                    <a:pt x="2230" y="1332"/>
                  </a:lnTo>
                  <a:lnTo>
                    <a:pt x="2228" y="1348"/>
                  </a:lnTo>
                  <a:lnTo>
                    <a:pt x="2224" y="1362"/>
                  </a:lnTo>
                  <a:lnTo>
                    <a:pt x="2222" y="1366"/>
                  </a:lnTo>
                  <a:lnTo>
                    <a:pt x="2224" y="1368"/>
                  </a:lnTo>
                  <a:lnTo>
                    <a:pt x="2226" y="1370"/>
                  </a:lnTo>
                  <a:lnTo>
                    <a:pt x="2228" y="1370"/>
                  </a:lnTo>
                  <a:lnTo>
                    <a:pt x="2232" y="1370"/>
                  </a:lnTo>
                  <a:lnTo>
                    <a:pt x="2240" y="1370"/>
                  </a:lnTo>
                  <a:lnTo>
                    <a:pt x="2248" y="1366"/>
                  </a:lnTo>
                  <a:lnTo>
                    <a:pt x="2252" y="1364"/>
                  </a:lnTo>
                  <a:lnTo>
                    <a:pt x="2264" y="1356"/>
                  </a:lnTo>
                  <a:lnTo>
                    <a:pt x="2274" y="1346"/>
                  </a:lnTo>
                  <a:lnTo>
                    <a:pt x="2278" y="1340"/>
                  </a:lnTo>
                  <a:lnTo>
                    <a:pt x="2276" y="1334"/>
                  </a:lnTo>
                  <a:lnTo>
                    <a:pt x="2264" y="1308"/>
                  </a:lnTo>
                  <a:lnTo>
                    <a:pt x="2260" y="1296"/>
                  </a:lnTo>
                  <a:lnTo>
                    <a:pt x="2260" y="1284"/>
                  </a:lnTo>
                  <a:lnTo>
                    <a:pt x="2260" y="1280"/>
                  </a:lnTo>
                  <a:lnTo>
                    <a:pt x="2260" y="1268"/>
                  </a:lnTo>
                  <a:lnTo>
                    <a:pt x="2256" y="1256"/>
                  </a:lnTo>
                  <a:lnTo>
                    <a:pt x="2254" y="1250"/>
                  </a:lnTo>
                  <a:lnTo>
                    <a:pt x="2252" y="1244"/>
                  </a:lnTo>
                  <a:lnTo>
                    <a:pt x="2256" y="1238"/>
                  </a:lnTo>
                  <a:lnTo>
                    <a:pt x="2266" y="1228"/>
                  </a:lnTo>
                  <a:lnTo>
                    <a:pt x="2274" y="1220"/>
                  </a:lnTo>
                  <a:lnTo>
                    <a:pt x="2280" y="1216"/>
                  </a:lnTo>
                  <a:lnTo>
                    <a:pt x="2286" y="1214"/>
                  </a:lnTo>
                  <a:lnTo>
                    <a:pt x="2290" y="1216"/>
                  </a:lnTo>
                  <a:lnTo>
                    <a:pt x="2292" y="1218"/>
                  </a:lnTo>
                  <a:lnTo>
                    <a:pt x="2292" y="1222"/>
                  </a:lnTo>
                  <a:lnTo>
                    <a:pt x="2294" y="1224"/>
                  </a:lnTo>
                  <a:lnTo>
                    <a:pt x="2304" y="1224"/>
                  </a:lnTo>
                  <a:lnTo>
                    <a:pt x="2310" y="1222"/>
                  </a:lnTo>
                  <a:lnTo>
                    <a:pt x="2314" y="1218"/>
                  </a:lnTo>
                  <a:lnTo>
                    <a:pt x="2320" y="1216"/>
                  </a:lnTo>
                  <a:lnTo>
                    <a:pt x="2326" y="1218"/>
                  </a:lnTo>
                  <a:lnTo>
                    <a:pt x="2332" y="1220"/>
                  </a:lnTo>
                  <a:lnTo>
                    <a:pt x="2338" y="1222"/>
                  </a:lnTo>
                  <a:lnTo>
                    <a:pt x="2344" y="1218"/>
                  </a:lnTo>
                  <a:lnTo>
                    <a:pt x="2362" y="1200"/>
                  </a:lnTo>
                  <a:lnTo>
                    <a:pt x="2374" y="1188"/>
                  </a:lnTo>
                  <a:lnTo>
                    <a:pt x="2382" y="1180"/>
                  </a:lnTo>
                  <a:lnTo>
                    <a:pt x="2392" y="1168"/>
                  </a:lnTo>
                  <a:lnTo>
                    <a:pt x="2422" y="1132"/>
                  </a:lnTo>
                  <a:lnTo>
                    <a:pt x="2430" y="1118"/>
                  </a:lnTo>
                  <a:lnTo>
                    <a:pt x="2442" y="1094"/>
                  </a:lnTo>
                  <a:lnTo>
                    <a:pt x="2446" y="1086"/>
                  </a:lnTo>
                  <a:lnTo>
                    <a:pt x="2446" y="1078"/>
                  </a:lnTo>
                  <a:lnTo>
                    <a:pt x="2446" y="1056"/>
                  </a:lnTo>
                  <a:lnTo>
                    <a:pt x="2448" y="1040"/>
                  </a:lnTo>
                  <a:lnTo>
                    <a:pt x="2454" y="996"/>
                  </a:lnTo>
                  <a:lnTo>
                    <a:pt x="2456" y="980"/>
                  </a:lnTo>
                  <a:lnTo>
                    <a:pt x="2456" y="978"/>
                  </a:lnTo>
                  <a:lnTo>
                    <a:pt x="2454" y="970"/>
                  </a:lnTo>
                  <a:lnTo>
                    <a:pt x="2450" y="964"/>
                  </a:lnTo>
                  <a:lnTo>
                    <a:pt x="2442" y="956"/>
                  </a:lnTo>
                  <a:lnTo>
                    <a:pt x="2436" y="952"/>
                  </a:lnTo>
                  <a:lnTo>
                    <a:pt x="2430" y="954"/>
                  </a:lnTo>
                  <a:lnTo>
                    <a:pt x="2414" y="964"/>
                  </a:lnTo>
                  <a:lnTo>
                    <a:pt x="2406" y="968"/>
                  </a:lnTo>
                  <a:lnTo>
                    <a:pt x="2400" y="966"/>
                  </a:lnTo>
                  <a:lnTo>
                    <a:pt x="2394" y="964"/>
                  </a:lnTo>
                  <a:lnTo>
                    <a:pt x="2388" y="958"/>
                  </a:lnTo>
                  <a:lnTo>
                    <a:pt x="2384" y="952"/>
                  </a:lnTo>
                  <a:lnTo>
                    <a:pt x="2382" y="948"/>
                  </a:lnTo>
                  <a:lnTo>
                    <a:pt x="2378" y="942"/>
                  </a:lnTo>
                  <a:lnTo>
                    <a:pt x="2372" y="940"/>
                  </a:lnTo>
                  <a:lnTo>
                    <a:pt x="2370" y="938"/>
                  </a:lnTo>
                  <a:lnTo>
                    <a:pt x="2372" y="936"/>
                  </a:lnTo>
                  <a:lnTo>
                    <a:pt x="2384" y="924"/>
                  </a:lnTo>
                  <a:lnTo>
                    <a:pt x="2402" y="906"/>
                  </a:lnTo>
                  <a:lnTo>
                    <a:pt x="2412" y="896"/>
                  </a:lnTo>
                  <a:lnTo>
                    <a:pt x="2420" y="888"/>
                  </a:lnTo>
                  <a:lnTo>
                    <a:pt x="2424" y="882"/>
                  </a:lnTo>
                  <a:lnTo>
                    <a:pt x="2426" y="876"/>
                  </a:lnTo>
                  <a:lnTo>
                    <a:pt x="2428" y="872"/>
                  </a:lnTo>
                  <a:lnTo>
                    <a:pt x="2432" y="866"/>
                  </a:lnTo>
                  <a:lnTo>
                    <a:pt x="2490" y="808"/>
                  </a:lnTo>
                  <a:lnTo>
                    <a:pt x="2496" y="804"/>
                  </a:lnTo>
                  <a:lnTo>
                    <a:pt x="2504" y="802"/>
                  </a:lnTo>
                  <a:lnTo>
                    <a:pt x="2506" y="802"/>
                  </a:lnTo>
                  <a:lnTo>
                    <a:pt x="2522" y="802"/>
                  </a:lnTo>
                  <a:lnTo>
                    <a:pt x="2556" y="802"/>
                  </a:lnTo>
                  <a:lnTo>
                    <a:pt x="2564" y="802"/>
                  </a:lnTo>
                  <a:lnTo>
                    <a:pt x="2570" y="800"/>
                  </a:lnTo>
                  <a:lnTo>
                    <a:pt x="2576" y="796"/>
                  </a:lnTo>
                  <a:lnTo>
                    <a:pt x="2584" y="794"/>
                  </a:lnTo>
                  <a:lnTo>
                    <a:pt x="2590" y="796"/>
                  </a:lnTo>
                  <a:lnTo>
                    <a:pt x="2604" y="800"/>
                  </a:lnTo>
                  <a:lnTo>
                    <a:pt x="2610" y="804"/>
                  </a:lnTo>
                  <a:lnTo>
                    <a:pt x="2612" y="810"/>
                  </a:lnTo>
                  <a:lnTo>
                    <a:pt x="2612" y="814"/>
                  </a:lnTo>
                  <a:lnTo>
                    <a:pt x="2614" y="818"/>
                  </a:lnTo>
                  <a:lnTo>
                    <a:pt x="2614" y="820"/>
                  </a:lnTo>
                  <a:lnTo>
                    <a:pt x="2618" y="820"/>
                  </a:lnTo>
                  <a:lnTo>
                    <a:pt x="2620" y="822"/>
                  </a:lnTo>
                  <a:lnTo>
                    <a:pt x="2654" y="814"/>
                  </a:lnTo>
                  <a:lnTo>
                    <a:pt x="2666" y="812"/>
                  </a:lnTo>
                  <a:lnTo>
                    <a:pt x="2668" y="812"/>
                  </a:lnTo>
                  <a:lnTo>
                    <a:pt x="2666" y="808"/>
                  </a:lnTo>
                  <a:lnTo>
                    <a:pt x="2664" y="802"/>
                  </a:lnTo>
                  <a:lnTo>
                    <a:pt x="2664" y="796"/>
                  </a:lnTo>
                  <a:lnTo>
                    <a:pt x="2668" y="782"/>
                  </a:lnTo>
                  <a:lnTo>
                    <a:pt x="2674" y="766"/>
                  </a:lnTo>
                  <a:lnTo>
                    <a:pt x="2678" y="752"/>
                  </a:lnTo>
                  <a:lnTo>
                    <a:pt x="2682" y="746"/>
                  </a:lnTo>
                  <a:lnTo>
                    <a:pt x="2688" y="740"/>
                  </a:lnTo>
                  <a:lnTo>
                    <a:pt x="2704" y="730"/>
                  </a:lnTo>
                  <a:lnTo>
                    <a:pt x="2710" y="726"/>
                  </a:lnTo>
                  <a:lnTo>
                    <a:pt x="2718" y="726"/>
                  </a:lnTo>
                  <a:lnTo>
                    <a:pt x="2742" y="732"/>
                  </a:lnTo>
                  <a:lnTo>
                    <a:pt x="2748" y="736"/>
                  </a:lnTo>
                  <a:lnTo>
                    <a:pt x="2754" y="742"/>
                  </a:lnTo>
                  <a:lnTo>
                    <a:pt x="2756" y="746"/>
                  </a:lnTo>
                  <a:lnTo>
                    <a:pt x="2758" y="750"/>
                  </a:lnTo>
                  <a:lnTo>
                    <a:pt x="2760" y="750"/>
                  </a:lnTo>
                  <a:lnTo>
                    <a:pt x="2762" y="750"/>
                  </a:lnTo>
                  <a:lnTo>
                    <a:pt x="2764" y="748"/>
                  </a:lnTo>
                  <a:lnTo>
                    <a:pt x="2774" y="740"/>
                  </a:lnTo>
                  <a:lnTo>
                    <a:pt x="2786" y="730"/>
                  </a:lnTo>
                  <a:lnTo>
                    <a:pt x="2812" y="710"/>
                  </a:lnTo>
                  <a:lnTo>
                    <a:pt x="2814" y="708"/>
                  </a:lnTo>
                  <a:lnTo>
                    <a:pt x="2816" y="708"/>
                  </a:lnTo>
                  <a:lnTo>
                    <a:pt x="2818" y="710"/>
                  </a:lnTo>
                  <a:lnTo>
                    <a:pt x="2818" y="714"/>
                  </a:lnTo>
                  <a:lnTo>
                    <a:pt x="2818" y="736"/>
                  </a:lnTo>
                  <a:lnTo>
                    <a:pt x="2816" y="744"/>
                  </a:lnTo>
                  <a:lnTo>
                    <a:pt x="2812" y="750"/>
                  </a:lnTo>
                  <a:lnTo>
                    <a:pt x="2794" y="768"/>
                  </a:lnTo>
                  <a:lnTo>
                    <a:pt x="2782" y="778"/>
                  </a:lnTo>
                  <a:lnTo>
                    <a:pt x="2776" y="780"/>
                  </a:lnTo>
                  <a:lnTo>
                    <a:pt x="2770" y="784"/>
                  </a:lnTo>
                  <a:lnTo>
                    <a:pt x="2764" y="790"/>
                  </a:lnTo>
                  <a:lnTo>
                    <a:pt x="2754" y="806"/>
                  </a:lnTo>
                  <a:lnTo>
                    <a:pt x="2744" y="818"/>
                  </a:lnTo>
                  <a:lnTo>
                    <a:pt x="2736" y="826"/>
                  </a:lnTo>
                  <a:lnTo>
                    <a:pt x="2724" y="838"/>
                  </a:lnTo>
                  <a:lnTo>
                    <a:pt x="2716" y="846"/>
                  </a:lnTo>
                  <a:lnTo>
                    <a:pt x="2710" y="850"/>
                  </a:lnTo>
                  <a:lnTo>
                    <a:pt x="2706" y="852"/>
                  </a:lnTo>
                  <a:lnTo>
                    <a:pt x="2702" y="854"/>
                  </a:lnTo>
                  <a:lnTo>
                    <a:pt x="2698" y="860"/>
                  </a:lnTo>
                  <a:lnTo>
                    <a:pt x="2684" y="904"/>
                  </a:lnTo>
                  <a:lnTo>
                    <a:pt x="2682" y="910"/>
                  </a:lnTo>
                  <a:lnTo>
                    <a:pt x="2682" y="918"/>
                  </a:lnTo>
                  <a:lnTo>
                    <a:pt x="2700" y="1020"/>
                  </a:lnTo>
                  <a:lnTo>
                    <a:pt x="2700" y="1022"/>
                  </a:lnTo>
                  <a:lnTo>
                    <a:pt x="2702" y="1024"/>
                  </a:lnTo>
                  <a:lnTo>
                    <a:pt x="2704" y="1024"/>
                  </a:lnTo>
                  <a:lnTo>
                    <a:pt x="2706" y="1022"/>
                  </a:lnTo>
                  <a:lnTo>
                    <a:pt x="2726" y="996"/>
                  </a:lnTo>
                  <a:lnTo>
                    <a:pt x="2734" y="984"/>
                  </a:lnTo>
                  <a:lnTo>
                    <a:pt x="2744" y="972"/>
                  </a:lnTo>
                  <a:lnTo>
                    <a:pt x="2746" y="966"/>
                  </a:lnTo>
                  <a:lnTo>
                    <a:pt x="2754" y="952"/>
                  </a:lnTo>
                  <a:lnTo>
                    <a:pt x="2756" y="948"/>
                  </a:lnTo>
                  <a:lnTo>
                    <a:pt x="2760" y="940"/>
                  </a:lnTo>
                  <a:lnTo>
                    <a:pt x="2766" y="936"/>
                  </a:lnTo>
                  <a:lnTo>
                    <a:pt x="2772" y="934"/>
                  </a:lnTo>
                  <a:lnTo>
                    <a:pt x="2776" y="928"/>
                  </a:lnTo>
                  <a:lnTo>
                    <a:pt x="2778" y="922"/>
                  </a:lnTo>
                  <a:lnTo>
                    <a:pt x="2778" y="918"/>
                  </a:lnTo>
                  <a:lnTo>
                    <a:pt x="2780" y="912"/>
                  </a:lnTo>
                  <a:lnTo>
                    <a:pt x="2784" y="906"/>
                  </a:lnTo>
                  <a:lnTo>
                    <a:pt x="2788" y="900"/>
                  </a:lnTo>
                  <a:lnTo>
                    <a:pt x="2790" y="894"/>
                  </a:lnTo>
                  <a:lnTo>
                    <a:pt x="2796" y="870"/>
                  </a:lnTo>
                  <a:lnTo>
                    <a:pt x="2798" y="856"/>
                  </a:lnTo>
                  <a:lnTo>
                    <a:pt x="2796" y="854"/>
                  </a:lnTo>
                  <a:lnTo>
                    <a:pt x="2790" y="852"/>
                  </a:lnTo>
                  <a:lnTo>
                    <a:pt x="2786" y="852"/>
                  </a:lnTo>
                  <a:lnTo>
                    <a:pt x="2784" y="852"/>
                  </a:lnTo>
                  <a:lnTo>
                    <a:pt x="2782" y="850"/>
                  </a:lnTo>
                  <a:lnTo>
                    <a:pt x="2782" y="848"/>
                  </a:lnTo>
                  <a:lnTo>
                    <a:pt x="2782" y="844"/>
                  </a:lnTo>
                  <a:lnTo>
                    <a:pt x="2796" y="810"/>
                  </a:lnTo>
                  <a:lnTo>
                    <a:pt x="2798" y="804"/>
                  </a:lnTo>
                  <a:lnTo>
                    <a:pt x="2804" y="798"/>
                  </a:lnTo>
                  <a:lnTo>
                    <a:pt x="2816" y="790"/>
                  </a:lnTo>
                  <a:lnTo>
                    <a:pt x="2820" y="786"/>
                  </a:lnTo>
                  <a:lnTo>
                    <a:pt x="2832" y="784"/>
                  </a:lnTo>
                  <a:lnTo>
                    <a:pt x="2838" y="784"/>
                  </a:lnTo>
                  <a:lnTo>
                    <a:pt x="2842" y="788"/>
                  </a:lnTo>
                  <a:lnTo>
                    <a:pt x="2844" y="790"/>
                  </a:lnTo>
                  <a:lnTo>
                    <a:pt x="2848" y="790"/>
                  </a:lnTo>
                  <a:lnTo>
                    <a:pt x="2854" y="788"/>
                  </a:lnTo>
                  <a:lnTo>
                    <a:pt x="2870" y="770"/>
                  </a:lnTo>
                  <a:lnTo>
                    <a:pt x="2874" y="768"/>
                  </a:lnTo>
                  <a:lnTo>
                    <a:pt x="2876" y="768"/>
                  </a:lnTo>
                  <a:lnTo>
                    <a:pt x="2880" y="768"/>
                  </a:lnTo>
                  <a:lnTo>
                    <a:pt x="2882" y="770"/>
                  </a:lnTo>
                  <a:lnTo>
                    <a:pt x="2900" y="788"/>
                  </a:lnTo>
                  <a:lnTo>
                    <a:pt x="2902" y="790"/>
                  </a:lnTo>
                  <a:lnTo>
                    <a:pt x="2906" y="790"/>
                  </a:lnTo>
                  <a:lnTo>
                    <a:pt x="2908" y="788"/>
                  </a:lnTo>
                  <a:lnTo>
                    <a:pt x="2908" y="786"/>
                  </a:lnTo>
                  <a:lnTo>
                    <a:pt x="2914" y="772"/>
                  </a:lnTo>
                  <a:lnTo>
                    <a:pt x="2918" y="766"/>
                  </a:lnTo>
                  <a:lnTo>
                    <a:pt x="2924" y="764"/>
                  </a:lnTo>
                  <a:lnTo>
                    <a:pt x="2928" y="764"/>
                  </a:lnTo>
                  <a:lnTo>
                    <a:pt x="2934" y="762"/>
                  </a:lnTo>
                  <a:lnTo>
                    <a:pt x="2940" y="758"/>
                  </a:lnTo>
                  <a:lnTo>
                    <a:pt x="2960" y="732"/>
                  </a:lnTo>
                  <a:lnTo>
                    <a:pt x="2966" y="726"/>
                  </a:lnTo>
                  <a:lnTo>
                    <a:pt x="2972" y="722"/>
                  </a:lnTo>
                  <a:lnTo>
                    <a:pt x="2996" y="708"/>
                  </a:lnTo>
                  <a:lnTo>
                    <a:pt x="3004" y="706"/>
                  </a:lnTo>
                  <a:lnTo>
                    <a:pt x="3012" y="706"/>
                  </a:lnTo>
                  <a:lnTo>
                    <a:pt x="3016" y="706"/>
                  </a:lnTo>
                  <a:lnTo>
                    <a:pt x="3024" y="706"/>
                  </a:lnTo>
                  <a:lnTo>
                    <a:pt x="3030" y="708"/>
                  </a:lnTo>
                  <a:lnTo>
                    <a:pt x="3036" y="712"/>
                  </a:lnTo>
                  <a:lnTo>
                    <a:pt x="3042" y="712"/>
                  </a:lnTo>
                  <a:lnTo>
                    <a:pt x="3044" y="710"/>
                  </a:lnTo>
                  <a:lnTo>
                    <a:pt x="3044" y="698"/>
                  </a:lnTo>
                  <a:lnTo>
                    <a:pt x="3044" y="694"/>
                  </a:lnTo>
                  <a:lnTo>
                    <a:pt x="3040" y="678"/>
                  </a:lnTo>
                  <a:lnTo>
                    <a:pt x="3036" y="664"/>
                  </a:lnTo>
                  <a:lnTo>
                    <a:pt x="3032" y="656"/>
                  </a:lnTo>
                  <a:lnTo>
                    <a:pt x="3028" y="650"/>
                  </a:lnTo>
                  <a:lnTo>
                    <a:pt x="3020" y="642"/>
                  </a:lnTo>
                  <a:lnTo>
                    <a:pt x="3018" y="640"/>
                  </a:lnTo>
                  <a:lnTo>
                    <a:pt x="3018" y="638"/>
                  </a:lnTo>
                  <a:lnTo>
                    <a:pt x="3018" y="634"/>
                  </a:lnTo>
                  <a:lnTo>
                    <a:pt x="3022" y="634"/>
                  </a:lnTo>
                  <a:lnTo>
                    <a:pt x="3026" y="630"/>
                  </a:lnTo>
                  <a:lnTo>
                    <a:pt x="3040" y="624"/>
                  </a:lnTo>
                  <a:lnTo>
                    <a:pt x="3046" y="620"/>
                  </a:lnTo>
                  <a:close/>
                  <a:moveTo>
                    <a:pt x="420" y="930"/>
                  </a:moveTo>
                  <a:lnTo>
                    <a:pt x="420" y="930"/>
                  </a:lnTo>
                  <a:lnTo>
                    <a:pt x="414" y="924"/>
                  </a:lnTo>
                  <a:lnTo>
                    <a:pt x="410" y="920"/>
                  </a:lnTo>
                  <a:lnTo>
                    <a:pt x="414" y="924"/>
                  </a:lnTo>
                  <a:lnTo>
                    <a:pt x="420" y="930"/>
                  </a:lnTo>
                  <a:close/>
                  <a:moveTo>
                    <a:pt x="938" y="1244"/>
                  </a:moveTo>
                  <a:lnTo>
                    <a:pt x="938" y="1244"/>
                  </a:lnTo>
                  <a:lnTo>
                    <a:pt x="934" y="1238"/>
                  </a:lnTo>
                  <a:lnTo>
                    <a:pt x="928" y="1236"/>
                  </a:lnTo>
                  <a:lnTo>
                    <a:pt x="924" y="1234"/>
                  </a:lnTo>
                  <a:lnTo>
                    <a:pt x="914" y="1234"/>
                  </a:lnTo>
                  <a:lnTo>
                    <a:pt x="902" y="1238"/>
                  </a:lnTo>
                  <a:lnTo>
                    <a:pt x="896" y="1240"/>
                  </a:lnTo>
                  <a:lnTo>
                    <a:pt x="890" y="1242"/>
                  </a:lnTo>
                  <a:lnTo>
                    <a:pt x="882" y="1244"/>
                  </a:lnTo>
                  <a:lnTo>
                    <a:pt x="878" y="1244"/>
                  </a:lnTo>
                  <a:lnTo>
                    <a:pt x="864" y="1244"/>
                  </a:lnTo>
                  <a:lnTo>
                    <a:pt x="852" y="1240"/>
                  </a:lnTo>
                  <a:lnTo>
                    <a:pt x="848" y="1238"/>
                  </a:lnTo>
                  <a:lnTo>
                    <a:pt x="836" y="1234"/>
                  </a:lnTo>
                  <a:lnTo>
                    <a:pt x="822" y="1234"/>
                  </a:lnTo>
                  <a:lnTo>
                    <a:pt x="800" y="1234"/>
                  </a:lnTo>
                  <a:lnTo>
                    <a:pt x="786" y="1234"/>
                  </a:lnTo>
                  <a:lnTo>
                    <a:pt x="774" y="1234"/>
                  </a:lnTo>
                  <a:lnTo>
                    <a:pt x="770" y="1234"/>
                  </a:lnTo>
                  <a:lnTo>
                    <a:pt x="764" y="1236"/>
                  </a:lnTo>
                  <a:lnTo>
                    <a:pt x="758" y="1238"/>
                  </a:lnTo>
                  <a:lnTo>
                    <a:pt x="746" y="1248"/>
                  </a:lnTo>
                  <a:lnTo>
                    <a:pt x="740" y="1250"/>
                  </a:lnTo>
                  <a:lnTo>
                    <a:pt x="734" y="1250"/>
                  </a:lnTo>
                  <a:lnTo>
                    <a:pt x="728" y="1248"/>
                  </a:lnTo>
                  <a:lnTo>
                    <a:pt x="722" y="1244"/>
                  </a:lnTo>
                  <a:lnTo>
                    <a:pt x="716" y="1240"/>
                  </a:lnTo>
                  <a:lnTo>
                    <a:pt x="702" y="1236"/>
                  </a:lnTo>
                  <a:lnTo>
                    <a:pt x="696" y="1232"/>
                  </a:lnTo>
                  <a:lnTo>
                    <a:pt x="694" y="1226"/>
                  </a:lnTo>
                  <a:lnTo>
                    <a:pt x="694" y="1222"/>
                  </a:lnTo>
                  <a:lnTo>
                    <a:pt x="696" y="1214"/>
                  </a:lnTo>
                  <a:lnTo>
                    <a:pt x="700" y="1208"/>
                  </a:lnTo>
                  <a:lnTo>
                    <a:pt x="708" y="1200"/>
                  </a:lnTo>
                  <a:lnTo>
                    <a:pt x="714" y="1194"/>
                  </a:lnTo>
                  <a:lnTo>
                    <a:pt x="714" y="1186"/>
                  </a:lnTo>
                  <a:lnTo>
                    <a:pt x="714" y="1172"/>
                  </a:lnTo>
                  <a:lnTo>
                    <a:pt x="714" y="1166"/>
                  </a:lnTo>
                  <a:lnTo>
                    <a:pt x="718" y="1160"/>
                  </a:lnTo>
                  <a:lnTo>
                    <a:pt x="724" y="1156"/>
                  </a:lnTo>
                  <a:lnTo>
                    <a:pt x="728" y="1150"/>
                  </a:lnTo>
                  <a:lnTo>
                    <a:pt x="740" y="1142"/>
                  </a:lnTo>
                  <a:lnTo>
                    <a:pt x="746" y="1140"/>
                  </a:lnTo>
                  <a:lnTo>
                    <a:pt x="754" y="1136"/>
                  </a:lnTo>
                  <a:lnTo>
                    <a:pt x="760" y="1136"/>
                  </a:lnTo>
                  <a:lnTo>
                    <a:pt x="764" y="1136"/>
                  </a:lnTo>
                  <a:lnTo>
                    <a:pt x="772" y="1138"/>
                  </a:lnTo>
                  <a:lnTo>
                    <a:pt x="778" y="1140"/>
                  </a:lnTo>
                  <a:lnTo>
                    <a:pt x="780" y="1146"/>
                  </a:lnTo>
                  <a:lnTo>
                    <a:pt x="778" y="1150"/>
                  </a:lnTo>
                  <a:lnTo>
                    <a:pt x="776" y="1152"/>
                  </a:lnTo>
                  <a:lnTo>
                    <a:pt x="776" y="1156"/>
                  </a:lnTo>
                  <a:lnTo>
                    <a:pt x="778" y="1160"/>
                  </a:lnTo>
                  <a:lnTo>
                    <a:pt x="786" y="1170"/>
                  </a:lnTo>
                  <a:lnTo>
                    <a:pt x="792" y="1172"/>
                  </a:lnTo>
                  <a:lnTo>
                    <a:pt x="800" y="1172"/>
                  </a:lnTo>
                  <a:lnTo>
                    <a:pt x="824" y="1158"/>
                  </a:lnTo>
                  <a:lnTo>
                    <a:pt x="832" y="1156"/>
                  </a:lnTo>
                  <a:lnTo>
                    <a:pt x="838" y="1158"/>
                  </a:lnTo>
                  <a:lnTo>
                    <a:pt x="862" y="1164"/>
                  </a:lnTo>
                  <a:lnTo>
                    <a:pt x="870" y="1166"/>
                  </a:lnTo>
                  <a:lnTo>
                    <a:pt x="874" y="1172"/>
                  </a:lnTo>
                  <a:lnTo>
                    <a:pt x="886" y="1188"/>
                  </a:lnTo>
                  <a:lnTo>
                    <a:pt x="888" y="1194"/>
                  </a:lnTo>
                  <a:lnTo>
                    <a:pt x="890" y="1200"/>
                  </a:lnTo>
                  <a:lnTo>
                    <a:pt x="892" y="1204"/>
                  </a:lnTo>
                  <a:lnTo>
                    <a:pt x="894" y="1210"/>
                  </a:lnTo>
                  <a:lnTo>
                    <a:pt x="900" y="1212"/>
                  </a:lnTo>
                  <a:lnTo>
                    <a:pt x="908" y="1214"/>
                  </a:lnTo>
                  <a:lnTo>
                    <a:pt x="912" y="1214"/>
                  </a:lnTo>
                  <a:lnTo>
                    <a:pt x="918" y="1216"/>
                  </a:lnTo>
                  <a:lnTo>
                    <a:pt x="924" y="1218"/>
                  </a:lnTo>
                  <a:lnTo>
                    <a:pt x="932" y="1232"/>
                  </a:lnTo>
                  <a:lnTo>
                    <a:pt x="936" y="1236"/>
                  </a:lnTo>
                  <a:lnTo>
                    <a:pt x="938" y="1244"/>
                  </a:lnTo>
                  <a:close/>
                  <a:moveTo>
                    <a:pt x="1094" y="1156"/>
                  </a:moveTo>
                  <a:lnTo>
                    <a:pt x="1094" y="1156"/>
                  </a:lnTo>
                  <a:lnTo>
                    <a:pt x="1078" y="1156"/>
                  </a:lnTo>
                  <a:lnTo>
                    <a:pt x="1074" y="1156"/>
                  </a:lnTo>
                  <a:lnTo>
                    <a:pt x="1068" y="1156"/>
                  </a:lnTo>
                  <a:lnTo>
                    <a:pt x="1062" y="1160"/>
                  </a:lnTo>
                  <a:lnTo>
                    <a:pt x="1058" y="1166"/>
                  </a:lnTo>
                  <a:lnTo>
                    <a:pt x="1058" y="1172"/>
                  </a:lnTo>
                  <a:lnTo>
                    <a:pt x="1064" y="1196"/>
                  </a:lnTo>
                  <a:lnTo>
                    <a:pt x="1068" y="1204"/>
                  </a:lnTo>
                  <a:lnTo>
                    <a:pt x="1072" y="1210"/>
                  </a:lnTo>
                  <a:lnTo>
                    <a:pt x="1080" y="1218"/>
                  </a:lnTo>
                  <a:lnTo>
                    <a:pt x="1084" y="1224"/>
                  </a:lnTo>
                  <a:lnTo>
                    <a:pt x="1086" y="1232"/>
                  </a:lnTo>
                  <a:lnTo>
                    <a:pt x="1086" y="1256"/>
                  </a:lnTo>
                  <a:lnTo>
                    <a:pt x="1086" y="1264"/>
                  </a:lnTo>
                  <a:lnTo>
                    <a:pt x="1080" y="1266"/>
                  </a:lnTo>
                  <a:lnTo>
                    <a:pt x="1020" y="1278"/>
                  </a:lnTo>
                  <a:lnTo>
                    <a:pt x="1014" y="1278"/>
                  </a:lnTo>
                  <a:lnTo>
                    <a:pt x="1010" y="1276"/>
                  </a:lnTo>
                  <a:lnTo>
                    <a:pt x="1006" y="1274"/>
                  </a:lnTo>
                  <a:lnTo>
                    <a:pt x="1002" y="1278"/>
                  </a:lnTo>
                  <a:lnTo>
                    <a:pt x="998" y="1280"/>
                  </a:lnTo>
                  <a:lnTo>
                    <a:pt x="990" y="1282"/>
                  </a:lnTo>
                  <a:lnTo>
                    <a:pt x="982" y="1284"/>
                  </a:lnTo>
                  <a:lnTo>
                    <a:pt x="976" y="1284"/>
                  </a:lnTo>
                  <a:lnTo>
                    <a:pt x="972" y="1284"/>
                  </a:lnTo>
                  <a:lnTo>
                    <a:pt x="962" y="1278"/>
                  </a:lnTo>
                  <a:lnTo>
                    <a:pt x="958" y="1272"/>
                  </a:lnTo>
                  <a:lnTo>
                    <a:pt x="954" y="1268"/>
                  </a:lnTo>
                  <a:lnTo>
                    <a:pt x="954" y="1266"/>
                  </a:lnTo>
                  <a:lnTo>
                    <a:pt x="954" y="1264"/>
                  </a:lnTo>
                  <a:lnTo>
                    <a:pt x="960" y="1264"/>
                  </a:lnTo>
                  <a:lnTo>
                    <a:pt x="968" y="1262"/>
                  </a:lnTo>
                  <a:lnTo>
                    <a:pt x="976" y="1260"/>
                  </a:lnTo>
                  <a:lnTo>
                    <a:pt x="980" y="1256"/>
                  </a:lnTo>
                  <a:lnTo>
                    <a:pt x="986" y="1256"/>
                  </a:lnTo>
                  <a:lnTo>
                    <a:pt x="992" y="1258"/>
                  </a:lnTo>
                  <a:lnTo>
                    <a:pt x="996" y="1264"/>
                  </a:lnTo>
                  <a:lnTo>
                    <a:pt x="998" y="1268"/>
                  </a:lnTo>
                  <a:lnTo>
                    <a:pt x="998" y="1270"/>
                  </a:lnTo>
                  <a:lnTo>
                    <a:pt x="1002" y="1266"/>
                  </a:lnTo>
                  <a:lnTo>
                    <a:pt x="1004" y="1260"/>
                  </a:lnTo>
                  <a:lnTo>
                    <a:pt x="1012" y="1248"/>
                  </a:lnTo>
                  <a:lnTo>
                    <a:pt x="1022" y="1240"/>
                  </a:lnTo>
                  <a:lnTo>
                    <a:pt x="1024" y="1234"/>
                  </a:lnTo>
                  <a:lnTo>
                    <a:pt x="1024" y="1226"/>
                  </a:lnTo>
                  <a:lnTo>
                    <a:pt x="1010" y="1202"/>
                  </a:lnTo>
                  <a:lnTo>
                    <a:pt x="1002" y="1188"/>
                  </a:lnTo>
                  <a:lnTo>
                    <a:pt x="974" y="1152"/>
                  </a:lnTo>
                  <a:lnTo>
                    <a:pt x="970" y="1146"/>
                  </a:lnTo>
                  <a:lnTo>
                    <a:pt x="972" y="1138"/>
                  </a:lnTo>
                  <a:lnTo>
                    <a:pt x="984" y="1122"/>
                  </a:lnTo>
                  <a:lnTo>
                    <a:pt x="988" y="1118"/>
                  </a:lnTo>
                  <a:lnTo>
                    <a:pt x="994" y="1112"/>
                  </a:lnTo>
                  <a:lnTo>
                    <a:pt x="1000" y="1110"/>
                  </a:lnTo>
                  <a:lnTo>
                    <a:pt x="1006" y="1108"/>
                  </a:lnTo>
                  <a:lnTo>
                    <a:pt x="1012" y="1112"/>
                  </a:lnTo>
                  <a:lnTo>
                    <a:pt x="1018" y="1114"/>
                  </a:lnTo>
                  <a:lnTo>
                    <a:pt x="1026" y="1116"/>
                  </a:lnTo>
                  <a:lnTo>
                    <a:pt x="1048" y="1116"/>
                  </a:lnTo>
                  <a:lnTo>
                    <a:pt x="1064" y="1116"/>
                  </a:lnTo>
                  <a:lnTo>
                    <a:pt x="1078" y="1116"/>
                  </a:lnTo>
                  <a:lnTo>
                    <a:pt x="1084" y="1118"/>
                  </a:lnTo>
                  <a:lnTo>
                    <a:pt x="1090" y="1122"/>
                  </a:lnTo>
                  <a:lnTo>
                    <a:pt x="1110" y="1148"/>
                  </a:lnTo>
                  <a:lnTo>
                    <a:pt x="1112" y="1152"/>
                  </a:lnTo>
                  <a:lnTo>
                    <a:pt x="1112" y="1154"/>
                  </a:lnTo>
                  <a:lnTo>
                    <a:pt x="1110" y="1154"/>
                  </a:lnTo>
                  <a:lnTo>
                    <a:pt x="1108" y="1156"/>
                  </a:lnTo>
                  <a:lnTo>
                    <a:pt x="1094" y="1156"/>
                  </a:lnTo>
                  <a:close/>
                  <a:moveTo>
                    <a:pt x="1098" y="350"/>
                  </a:moveTo>
                  <a:lnTo>
                    <a:pt x="1098" y="350"/>
                  </a:lnTo>
                  <a:lnTo>
                    <a:pt x="1102" y="354"/>
                  </a:lnTo>
                  <a:lnTo>
                    <a:pt x="1106" y="358"/>
                  </a:lnTo>
                  <a:lnTo>
                    <a:pt x="1108" y="362"/>
                  </a:lnTo>
                  <a:lnTo>
                    <a:pt x="1112" y="366"/>
                  </a:lnTo>
                  <a:lnTo>
                    <a:pt x="1118" y="368"/>
                  </a:lnTo>
                  <a:lnTo>
                    <a:pt x="1124" y="372"/>
                  </a:lnTo>
                  <a:lnTo>
                    <a:pt x="1132" y="372"/>
                  </a:lnTo>
                  <a:lnTo>
                    <a:pt x="1156" y="372"/>
                  </a:lnTo>
                  <a:lnTo>
                    <a:pt x="1158" y="372"/>
                  </a:lnTo>
                  <a:lnTo>
                    <a:pt x="1160" y="370"/>
                  </a:lnTo>
                  <a:lnTo>
                    <a:pt x="1160" y="368"/>
                  </a:lnTo>
                  <a:lnTo>
                    <a:pt x="1158" y="366"/>
                  </a:lnTo>
                  <a:lnTo>
                    <a:pt x="1150" y="358"/>
                  </a:lnTo>
                  <a:lnTo>
                    <a:pt x="1146" y="352"/>
                  </a:lnTo>
                  <a:lnTo>
                    <a:pt x="1142" y="346"/>
                  </a:lnTo>
                  <a:lnTo>
                    <a:pt x="1128" y="302"/>
                  </a:lnTo>
                  <a:lnTo>
                    <a:pt x="1126" y="294"/>
                  </a:lnTo>
                  <a:lnTo>
                    <a:pt x="1128" y="286"/>
                  </a:lnTo>
                  <a:lnTo>
                    <a:pt x="1140" y="262"/>
                  </a:lnTo>
                  <a:lnTo>
                    <a:pt x="1148" y="248"/>
                  </a:lnTo>
                  <a:lnTo>
                    <a:pt x="1180" y="184"/>
                  </a:lnTo>
                  <a:lnTo>
                    <a:pt x="1184" y="178"/>
                  </a:lnTo>
                  <a:lnTo>
                    <a:pt x="1190" y="172"/>
                  </a:lnTo>
                  <a:lnTo>
                    <a:pt x="1216" y="152"/>
                  </a:lnTo>
                  <a:lnTo>
                    <a:pt x="1226" y="140"/>
                  </a:lnTo>
                  <a:lnTo>
                    <a:pt x="1238" y="124"/>
                  </a:lnTo>
                  <a:lnTo>
                    <a:pt x="1244" y="120"/>
                  </a:lnTo>
                  <a:lnTo>
                    <a:pt x="1250" y="116"/>
                  </a:lnTo>
                  <a:lnTo>
                    <a:pt x="1264" y="110"/>
                  </a:lnTo>
                  <a:lnTo>
                    <a:pt x="1278" y="104"/>
                  </a:lnTo>
                  <a:lnTo>
                    <a:pt x="1294" y="94"/>
                  </a:lnTo>
                  <a:lnTo>
                    <a:pt x="1306" y="84"/>
                  </a:lnTo>
                  <a:lnTo>
                    <a:pt x="1334" y="56"/>
                  </a:lnTo>
                  <a:lnTo>
                    <a:pt x="1338" y="50"/>
                  </a:lnTo>
                  <a:lnTo>
                    <a:pt x="1336" y="42"/>
                  </a:lnTo>
                  <a:lnTo>
                    <a:pt x="1334" y="38"/>
                  </a:lnTo>
                  <a:lnTo>
                    <a:pt x="1328" y="32"/>
                  </a:lnTo>
                  <a:lnTo>
                    <a:pt x="1322" y="30"/>
                  </a:lnTo>
                  <a:lnTo>
                    <a:pt x="1308" y="30"/>
                  </a:lnTo>
                  <a:lnTo>
                    <a:pt x="1302" y="32"/>
                  </a:lnTo>
                  <a:lnTo>
                    <a:pt x="1296" y="36"/>
                  </a:lnTo>
                  <a:lnTo>
                    <a:pt x="1286" y="44"/>
                  </a:lnTo>
                  <a:lnTo>
                    <a:pt x="1276" y="54"/>
                  </a:lnTo>
                  <a:lnTo>
                    <a:pt x="1270" y="58"/>
                  </a:lnTo>
                  <a:lnTo>
                    <a:pt x="1264" y="62"/>
                  </a:lnTo>
                  <a:lnTo>
                    <a:pt x="1250" y="66"/>
                  </a:lnTo>
                  <a:lnTo>
                    <a:pt x="1234" y="70"/>
                  </a:lnTo>
                  <a:lnTo>
                    <a:pt x="1220" y="70"/>
                  </a:lnTo>
                  <a:lnTo>
                    <a:pt x="1214" y="70"/>
                  </a:lnTo>
                  <a:lnTo>
                    <a:pt x="1208" y="74"/>
                  </a:lnTo>
                  <a:lnTo>
                    <a:pt x="1198" y="84"/>
                  </a:lnTo>
                  <a:lnTo>
                    <a:pt x="1188" y="94"/>
                  </a:lnTo>
                  <a:lnTo>
                    <a:pt x="1160" y="122"/>
                  </a:lnTo>
                  <a:lnTo>
                    <a:pt x="1146" y="132"/>
                  </a:lnTo>
                  <a:lnTo>
                    <a:pt x="1142" y="134"/>
                  </a:lnTo>
                  <a:lnTo>
                    <a:pt x="1136" y="140"/>
                  </a:lnTo>
                  <a:lnTo>
                    <a:pt x="1134" y="146"/>
                  </a:lnTo>
                  <a:lnTo>
                    <a:pt x="1134" y="160"/>
                  </a:lnTo>
                  <a:lnTo>
                    <a:pt x="1132" y="166"/>
                  </a:lnTo>
                  <a:lnTo>
                    <a:pt x="1128" y="170"/>
                  </a:lnTo>
                  <a:lnTo>
                    <a:pt x="1122" y="174"/>
                  </a:lnTo>
                  <a:lnTo>
                    <a:pt x="1116" y="178"/>
                  </a:lnTo>
                  <a:lnTo>
                    <a:pt x="1110" y="184"/>
                  </a:lnTo>
                  <a:lnTo>
                    <a:pt x="1100" y="200"/>
                  </a:lnTo>
                  <a:lnTo>
                    <a:pt x="1096" y="206"/>
                  </a:lnTo>
                  <a:lnTo>
                    <a:pt x="1096" y="214"/>
                  </a:lnTo>
                  <a:lnTo>
                    <a:pt x="1096" y="218"/>
                  </a:lnTo>
                  <a:lnTo>
                    <a:pt x="1094" y="226"/>
                  </a:lnTo>
                  <a:lnTo>
                    <a:pt x="1092" y="232"/>
                  </a:lnTo>
                  <a:lnTo>
                    <a:pt x="1090" y="238"/>
                  </a:lnTo>
                  <a:lnTo>
                    <a:pt x="1082" y="252"/>
                  </a:lnTo>
                  <a:lnTo>
                    <a:pt x="1080" y="258"/>
                  </a:lnTo>
                  <a:lnTo>
                    <a:pt x="1076" y="266"/>
                  </a:lnTo>
                  <a:lnTo>
                    <a:pt x="1076" y="272"/>
                  </a:lnTo>
                  <a:lnTo>
                    <a:pt x="1076" y="286"/>
                  </a:lnTo>
                  <a:lnTo>
                    <a:pt x="1074" y="294"/>
                  </a:lnTo>
                  <a:lnTo>
                    <a:pt x="1072" y="302"/>
                  </a:lnTo>
                  <a:lnTo>
                    <a:pt x="1070" y="306"/>
                  </a:lnTo>
                  <a:lnTo>
                    <a:pt x="1068" y="314"/>
                  </a:lnTo>
                  <a:lnTo>
                    <a:pt x="1068" y="322"/>
                  </a:lnTo>
                  <a:lnTo>
                    <a:pt x="1074" y="336"/>
                  </a:lnTo>
                  <a:lnTo>
                    <a:pt x="1078" y="342"/>
                  </a:lnTo>
                  <a:lnTo>
                    <a:pt x="1084" y="346"/>
                  </a:lnTo>
                  <a:lnTo>
                    <a:pt x="1098" y="350"/>
                  </a:lnTo>
                  <a:close/>
                  <a:moveTo>
                    <a:pt x="148" y="1002"/>
                  </a:moveTo>
                  <a:lnTo>
                    <a:pt x="148" y="1002"/>
                  </a:lnTo>
                  <a:lnTo>
                    <a:pt x="162" y="994"/>
                  </a:lnTo>
                  <a:lnTo>
                    <a:pt x="168" y="992"/>
                  </a:lnTo>
                  <a:lnTo>
                    <a:pt x="172" y="988"/>
                  </a:lnTo>
                  <a:lnTo>
                    <a:pt x="174" y="980"/>
                  </a:lnTo>
                  <a:lnTo>
                    <a:pt x="174" y="978"/>
                  </a:lnTo>
                  <a:lnTo>
                    <a:pt x="174" y="962"/>
                  </a:lnTo>
                  <a:lnTo>
                    <a:pt x="174" y="958"/>
                  </a:lnTo>
                  <a:lnTo>
                    <a:pt x="176" y="950"/>
                  </a:lnTo>
                  <a:lnTo>
                    <a:pt x="180" y="944"/>
                  </a:lnTo>
                  <a:lnTo>
                    <a:pt x="182" y="940"/>
                  </a:lnTo>
                  <a:lnTo>
                    <a:pt x="180" y="936"/>
                  </a:lnTo>
                  <a:lnTo>
                    <a:pt x="176" y="930"/>
                  </a:lnTo>
                  <a:lnTo>
                    <a:pt x="174" y="926"/>
                  </a:lnTo>
                  <a:lnTo>
                    <a:pt x="172" y="922"/>
                  </a:lnTo>
                  <a:lnTo>
                    <a:pt x="170" y="920"/>
                  </a:lnTo>
                  <a:lnTo>
                    <a:pt x="164" y="920"/>
                  </a:lnTo>
                  <a:lnTo>
                    <a:pt x="160" y="916"/>
                  </a:lnTo>
                  <a:lnTo>
                    <a:pt x="158" y="914"/>
                  </a:lnTo>
                  <a:lnTo>
                    <a:pt x="154" y="914"/>
                  </a:lnTo>
                  <a:lnTo>
                    <a:pt x="148" y="916"/>
                  </a:lnTo>
                  <a:lnTo>
                    <a:pt x="140" y="924"/>
                  </a:lnTo>
                  <a:lnTo>
                    <a:pt x="136" y="930"/>
                  </a:lnTo>
                  <a:lnTo>
                    <a:pt x="134" y="936"/>
                  </a:lnTo>
                  <a:lnTo>
                    <a:pt x="132" y="938"/>
                  </a:lnTo>
                  <a:lnTo>
                    <a:pt x="126" y="940"/>
                  </a:lnTo>
                  <a:lnTo>
                    <a:pt x="124" y="940"/>
                  </a:lnTo>
                  <a:lnTo>
                    <a:pt x="120" y="940"/>
                  </a:lnTo>
                  <a:lnTo>
                    <a:pt x="118" y="942"/>
                  </a:lnTo>
                  <a:lnTo>
                    <a:pt x="118" y="944"/>
                  </a:lnTo>
                  <a:lnTo>
                    <a:pt x="118" y="948"/>
                  </a:lnTo>
                  <a:lnTo>
                    <a:pt x="122" y="952"/>
                  </a:lnTo>
                  <a:lnTo>
                    <a:pt x="122" y="958"/>
                  </a:lnTo>
                  <a:lnTo>
                    <a:pt x="120" y="960"/>
                  </a:lnTo>
                  <a:lnTo>
                    <a:pt x="118" y="960"/>
                  </a:lnTo>
                  <a:lnTo>
                    <a:pt x="120" y="964"/>
                  </a:lnTo>
                  <a:lnTo>
                    <a:pt x="124" y="970"/>
                  </a:lnTo>
                  <a:lnTo>
                    <a:pt x="124" y="974"/>
                  </a:lnTo>
                  <a:lnTo>
                    <a:pt x="124" y="978"/>
                  </a:lnTo>
                  <a:lnTo>
                    <a:pt x="120" y="984"/>
                  </a:lnTo>
                  <a:lnTo>
                    <a:pt x="116" y="988"/>
                  </a:lnTo>
                  <a:lnTo>
                    <a:pt x="116" y="994"/>
                  </a:lnTo>
                  <a:lnTo>
                    <a:pt x="116" y="1004"/>
                  </a:lnTo>
                  <a:lnTo>
                    <a:pt x="116" y="1008"/>
                  </a:lnTo>
                  <a:lnTo>
                    <a:pt x="120" y="1012"/>
                  </a:lnTo>
                  <a:lnTo>
                    <a:pt x="126" y="1016"/>
                  </a:lnTo>
                  <a:lnTo>
                    <a:pt x="132" y="1014"/>
                  </a:lnTo>
                  <a:lnTo>
                    <a:pt x="148" y="1002"/>
                  </a:lnTo>
                  <a:close/>
                  <a:moveTo>
                    <a:pt x="1506" y="1812"/>
                  </a:moveTo>
                  <a:lnTo>
                    <a:pt x="1506" y="1812"/>
                  </a:lnTo>
                  <a:lnTo>
                    <a:pt x="1506" y="1828"/>
                  </a:lnTo>
                  <a:lnTo>
                    <a:pt x="1506" y="1832"/>
                  </a:lnTo>
                  <a:lnTo>
                    <a:pt x="1508" y="1836"/>
                  </a:lnTo>
                  <a:lnTo>
                    <a:pt x="1510" y="1838"/>
                  </a:lnTo>
                  <a:lnTo>
                    <a:pt x="1512" y="1840"/>
                  </a:lnTo>
                  <a:lnTo>
                    <a:pt x="1514" y="1840"/>
                  </a:lnTo>
                  <a:lnTo>
                    <a:pt x="1518" y="1840"/>
                  </a:lnTo>
                  <a:lnTo>
                    <a:pt x="1524" y="1838"/>
                  </a:lnTo>
                  <a:lnTo>
                    <a:pt x="1530" y="1834"/>
                  </a:lnTo>
                  <a:lnTo>
                    <a:pt x="1532" y="1828"/>
                  </a:lnTo>
                  <a:lnTo>
                    <a:pt x="1532" y="1822"/>
                  </a:lnTo>
                  <a:lnTo>
                    <a:pt x="1530" y="1816"/>
                  </a:lnTo>
                  <a:lnTo>
                    <a:pt x="1514" y="1806"/>
                  </a:lnTo>
                  <a:lnTo>
                    <a:pt x="1510" y="1804"/>
                  </a:lnTo>
                  <a:lnTo>
                    <a:pt x="1508" y="1804"/>
                  </a:lnTo>
                  <a:lnTo>
                    <a:pt x="1508" y="1806"/>
                  </a:lnTo>
                  <a:lnTo>
                    <a:pt x="1506" y="1808"/>
                  </a:lnTo>
                  <a:lnTo>
                    <a:pt x="1506" y="1812"/>
                  </a:lnTo>
                  <a:close/>
                  <a:moveTo>
                    <a:pt x="1910" y="1994"/>
                  </a:moveTo>
                  <a:lnTo>
                    <a:pt x="1910" y="1994"/>
                  </a:lnTo>
                  <a:lnTo>
                    <a:pt x="1904" y="1980"/>
                  </a:lnTo>
                  <a:lnTo>
                    <a:pt x="1892" y="1964"/>
                  </a:lnTo>
                  <a:lnTo>
                    <a:pt x="1884" y="1952"/>
                  </a:lnTo>
                  <a:lnTo>
                    <a:pt x="1872" y="1942"/>
                  </a:lnTo>
                  <a:lnTo>
                    <a:pt x="1846" y="1914"/>
                  </a:lnTo>
                  <a:lnTo>
                    <a:pt x="1832" y="1904"/>
                  </a:lnTo>
                  <a:lnTo>
                    <a:pt x="1826" y="1902"/>
                  </a:lnTo>
                  <a:lnTo>
                    <a:pt x="1812" y="1896"/>
                  </a:lnTo>
                  <a:lnTo>
                    <a:pt x="1808" y="1892"/>
                  </a:lnTo>
                  <a:lnTo>
                    <a:pt x="1800" y="1888"/>
                  </a:lnTo>
                  <a:lnTo>
                    <a:pt x="1796" y="1882"/>
                  </a:lnTo>
                  <a:lnTo>
                    <a:pt x="1784" y="1866"/>
                  </a:lnTo>
                  <a:lnTo>
                    <a:pt x="1780" y="1862"/>
                  </a:lnTo>
                  <a:lnTo>
                    <a:pt x="1772" y="1860"/>
                  </a:lnTo>
                  <a:lnTo>
                    <a:pt x="1768" y="1860"/>
                  </a:lnTo>
                  <a:lnTo>
                    <a:pt x="1766" y="1860"/>
                  </a:lnTo>
                  <a:lnTo>
                    <a:pt x="1764" y="1862"/>
                  </a:lnTo>
                  <a:lnTo>
                    <a:pt x="1762" y="1864"/>
                  </a:lnTo>
                  <a:lnTo>
                    <a:pt x="1762" y="1868"/>
                  </a:lnTo>
                  <a:lnTo>
                    <a:pt x="1768" y="1890"/>
                  </a:lnTo>
                  <a:lnTo>
                    <a:pt x="1772" y="1898"/>
                  </a:lnTo>
                  <a:lnTo>
                    <a:pt x="1776" y="1904"/>
                  </a:lnTo>
                  <a:lnTo>
                    <a:pt x="1784" y="1912"/>
                  </a:lnTo>
                  <a:lnTo>
                    <a:pt x="1796" y="1924"/>
                  </a:lnTo>
                  <a:lnTo>
                    <a:pt x="1804" y="1932"/>
                  </a:lnTo>
                  <a:lnTo>
                    <a:pt x="1814" y="1942"/>
                  </a:lnTo>
                  <a:lnTo>
                    <a:pt x="1824" y="1956"/>
                  </a:lnTo>
                  <a:lnTo>
                    <a:pt x="1836" y="1980"/>
                  </a:lnTo>
                  <a:lnTo>
                    <a:pt x="1840" y="1986"/>
                  </a:lnTo>
                  <a:lnTo>
                    <a:pt x="1846" y="1992"/>
                  </a:lnTo>
                  <a:lnTo>
                    <a:pt x="1862" y="2002"/>
                  </a:lnTo>
                  <a:lnTo>
                    <a:pt x="1876" y="2012"/>
                  </a:lnTo>
                  <a:lnTo>
                    <a:pt x="1892" y="2022"/>
                  </a:lnTo>
                  <a:lnTo>
                    <a:pt x="1898" y="2024"/>
                  </a:lnTo>
                  <a:lnTo>
                    <a:pt x="1906" y="2022"/>
                  </a:lnTo>
                  <a:lnTo>
                    <a:pt x="1910" y="2020"/>
                  </a:lnTo>
                  <a:lnTo>
                    <a:pt x="1916" y="2016"/>
                  </a:lnTo>
                  <a:lnTo>
                    <a:pt x="1916" y="2008"/>
                  </a:lnTo>
                  <a:lnTo>
                    <a:pt x="1910" y="1994"/>
                  </a:lnTo>
                  <a:close/>
                  <a:moveTo>
                    <a:pt x="1004" y="2148"/>
                  </a:moveTo>
                  <a:lnTo>
                    <a:pt x="1004" y="2148"/>
                  </a:lnTo>
                  <a:lnTo>
                    <a:pt x="998" y="2154"/>
                  </a:lnTo>
                  <a:lnTo>
                    <a:pt x="994" y="2160"/>
                  </a:lnTo>
                  <a:lnTo>
                    <a:pt x="982" y="2176"/>
                  </a:lnTo>
                  <a:lnTo>
                    <a:pt x="978" y="2182"/>
                  </a:lnTo>
                  <a:lnTo>
                    <a:pt x="970" y="2186"/>
                  </a:lnTo>
                  <a:lnTo>
                    <a:pt x="966" y="2188"/>
                  </a:lnTo>
                  <a:lnTo>
                    <a:pt x="954" y="2198"/>
                  </a:lnTo>
                  <a:lnTo>
                    <a:pt x="950" y="2202"/>
                  </a:lnTo>
                  <a:lnTo>
                    <a:pt x="950" y="2210"/>
                  </a:lnTo>
                  <a:lnTo>
                    <a:pt x="956" y="2234"/>
                  </a:lnTo>
                  <a:lnTo>
                    <a:pt x="958" y="2242"/>
                  </a:lnTo>
                  <a:lnTo>
                    <a:pt x="956" y="2248"/>
                  </a:lnTo>
                  <a:lnTo>
                    <a:pt x="952" y="2264"/>
                  </a:lnTo>
                  <a:lnTo>
                    <a:pt x="946" y="2278"/>
                  </a:lnTo>
                  <a:lnTo>
                    <a:pt x="942" y="2284"/>
                  </a:lnTo>
                  <a:lnTo>
                    <a:pt x="940" y="2290"/>
                  </a:lnTo>
                  <a:lnTo>
                    <a:pt x="938" y="2298"/>
                  </a:lnTo>
                  <a:lnTo>
                    <a:pt x="938" y="2302"/>
                  </a:lnTo>
                  <a:lnTo>
                    <a:pt x="938" y="2318"/>
                  </a:lnTo>
                  <a:lnTo>
                    <a:pt x="938" y="2322"/>
                  </a:lnTo>
                  <a:lnTo>
                    <a:pt x="940" y="2328"/>
                  </a:lnTo>
                  <a:lnTo>
                    <a:pt x="944" y="2336"/>
                  </a:lnTo>
                  <a:lnTo>
                    <a:pt x="952" y="2344"/>
                  </a:lnTo>
                  <a:lnTo>
                    <a:pt x="958" y="2346"/>
                  </a:lnTo>
                  <a:lnTo>
                    <a:pt x="966" y="2346"/>
                  </a:lnTo>
                  <a:lnTo>
                    <a:pt x="970" y="2342"/>
                  </a:lnTo>
                  <a:lnTo>
                    <a:pt x="978" y="2340"/>
                  </a:lnTo>
                  <a:lnTo>
                    <a:pt x="986" y="2340"/>
                  </a:lnTo>
                  <a:lnTo>
                    <a:pt x="990" y="2340"/>
                  </a:lnTo>
                  <a:lnTo>
                    <a:pt x="996" y="2338"/>
                  </a:lnTo>
                  <a:lnTo>
                    <a:pt x="1000" y="2332"/>
                  </a:lnTo>
                  <a:lnTo>
                    <a:pt x="1034" y="2210"/>
                  </a:lnTo>
                  <a:lnTo>
                    <a:pt x="1036" y="2194"/>
                  </a:lnTo>
                  <a:lnTo>
                    <a:pt x="1036" y="2190"/>
                  </a:lnTo>
                  <a:lnTo>
                    <a:pt x="1036" y="2174"/>
                  </a:lnTo>
                  <a:lnTo>
                    <a:pt x="1036" y="2160"/>
                  </a:lnTo>
                  <a:lnTo>
                    <a:pt x="1036" y="2154"/>
                  </a:lnTo>
                  <a:lnTo>
                    <a:pt x="1034" y="2146"/>
                  </a:lnTo>
                  <a:lnTo>
                    <a:pt x="1030" y="2140"/>
                  </a:lnTo>
                  <a:lnTo>
                    <a:pt x="1028" y="2138"/>
                  </a:lnTo>
                  <a:lnTo>
                    <a:pt x="1026" y="2136"/>
                  </a:lnTo>
                  <a:lnTo>
                    <a:pt x="1024" y="2136"/>
                  </a:lnTo>
                  <a:lnTo>
                    <a:pt x="1020" y="2138"/>
                  </a:lnTo>
                  <a:lnTo>
                    <a:pt x="1004" y="2148"/>
                  </a:lnTo>
                  <a:close/>
                  <a:moveTo>
                    <a:pt x="184" y="906"/>
                  </a:moveTo>
                  <a:lnTo>
                    <a:pt x="184" y="906"/>
                  </a:lnTo>
                  <a:lnTo>
                    <a:pt x="186" y="902"/>
                  </a:lnTo>
                  <a:lnTo>
                    <a:pt x="188" y="900"/>
                  </a:lnTo>
                  <a:lnTo>
                    <a:pt x="192" y="902"/>
                  </a:lnTo>
                  <a:lnTo>
                    <a:pt x="194" y="908"/>
                  </a:lnTo>
                  <a:lnTo>
                    <a:pt x="194" y="912"/>
                  </a:lnTo>
                  <a:lnTo>
                    <a:pt x="194" y="926"/>
                  </a:lnTo>
                  <a:lnTo>
                    <a:pt x="194" y="928"/>
                  </a:lnTo>
                  <a:lnTo>
                    <a:pt x="198" y="930"/>
                  </a:lnTo>
                  <a:lnTo>
                    <a:pt x="208" y="930"/>
                  </a:lnTo>
                  <a:lnTo>
                    <a:pt x="212" y="932"/>
                  </a:lnTo>
                  <a:lnTo>
                    <a:pt x="218" y="934"/>
                  </a:lnTo>
                  <a:lnTo>
                    <a:pt x="222" y="940"/>
                  </a:lnTo>
                  <a:lnTo>
                    <a:pt x="222" y="944"/>
                  </a:lnTo>
                  <a:lnTo>
                    <a:pt x="222" y="954"/>
                  </a:lnTo>
                  <a:lnTo>
                    <a:pt x="220" y="960"/>
                  </a:lnTo>
                  <a:lnTo>
                    <a:pt x="216" y="964"/>
                  </a:lnTo>
                  <a:lnTo>
                    <a:pt x="210" y="966"/>
                  </a:lnTo>
                  <a:lnTo>
                    <a:pt x="198" y="974"/>
                  </a:lnTo>
                  <a:lnTo>
                    <a:pt x="196" y="978"/>
                  </a:lnTo>
                  <a:lnTo>
                    <a:pt x="198" y="980"/>
                  </a:lnTo>
                  <a:lnTo>
                    <a:pt x="202" y="980"/>
                  </a:lnTo>
                  <a:lnTo>
                    <a:pt x="204" y="984"/>
                  </a:lnTo>
                  <a:lnTo>
                    <a:pt x="202" y="988"/>
                  </a:lnTo>
                  <a:lnTo>
                    <a:pt x="198" y="994"/>
                  </a:lnTo>
                  <a:lnTo>
                    <a:pt x="194" y="998"/>
                  </a:lnTo>
                  <a:lnTo>
                    <a:pt x="194" y="1004"/>
                  </a:lnTo>
                  <a:lnTo>
                    <a:pt x="194" y="1008"/>
                  </a:lnTo>
                  <a:lnTo>
                    <a:pt x="198" y="1008"/>
                  </a:lnTo>
                  <a:lnTo>
                    <a:pt x="208" y="1008"/>
                  </a:lnTo>
                  <a:lnTo>
                    <a:pt x="210" y="1010"/>
                  </a:lnTo>
                  <a:lnTo>
                    <a:pt x="210" y="1016"/>
                  </a:lnTo>
                  <a:lnTo>
                    <a:pt x="206" y="1020"/>
                  </a:lnTo>
                  <a:lnTo>
                    <a:pt x="202" y="1028"/>
                  </a:lnTo>
                  <a:lnTo>
                    <a:pt x="196" y="1032"/>
                  </a:lnTo>
                  <a:lnTo>
                    <a:pt x="190" y="1034"/>
                  </a:lnTo>
                  <a:lnTo>
                    <a:pt x="186" y="1038"/>
                  </a:lnTo>
                  <a:lnTo>
                    <a:pt x="184" y="1042"/>
                  </a:lnTo>
                  <a:lnTo>
                    <a:pt x="186" y="1046"/>
                  </a:lnTo>
                  <a:lnTo>
                    <a:pt x="188" y="1048"/>
                  </a:lnTo>
                  <a:lnTo>
                    <a:pt x="192" y="1046"/>
                  </a:lnTo>
                  <a:lnTo>
                    <a:pt x="194" y="1042"/>
                  </a:lnTo>
                  <a:lnTo>
                    <a:pt x="194" y="1040"/>
                  </a:lnTo>
                  <a:lnTo>
                    <a:pt x="198" y="1038"/>
                  </a:lnTo>
                  <a:lnTo>
                    <a:pt x="208" y="1038"/>
                  </a:lnTo>
                  <a:lnTo>
                    <a:pt x="212" y="1036"/>
                  </a:lnTo>
                  <a:lnTo>
                    <a:pt x="218" y="1034"/>
                  </a:lnTo>
                  <a:lnTo>
                    <a:pt x="222" y="1032"/>
                  </a:lnTo>
                  <a:lnTo>
                    <a:pt x="228" y="1034"/>
                  </a:lnTo>
                  <a:lnTo>
                    <a:pt x="232" y="1036"/>
                  </a:lnTo>
                  <a:lnTo>
                    <a:pt x="238" y="1034"/>
                  </a:lnTo>
                  <a:lnTo>
                    <a:pt x="244" y="1030"/>
                  </a:lnTo>
                  <a:lnTo>
                    <a:pt x="250" y="1028"/>
                  </a:lnTo>
                  <a:lnTo>
                    <a:pt x="254" y="1028"/>
                  </a:lnTo>
                  <a:lnTo>
                    <a:pt x="262" y="1028"/>
                  </a:lnTo>
                  <a:lnTo>
                    <a:pt x="268" y="1024"/>
                  </a:lnTo>
                  <a:lnTo>
                    <a:pt x="274" y="1022"/>
                  </a:lnTo>
                  <a:lnTo>
                    <a:pt x="280" y="1018"/>
                  </a:lnTo>
                  <a:lnTo>
                    <a:pt x="282" y="1014"/>
                  </a:lnTo>
                  <a:lnTo>
                    <a:pt x="282" y="1008"/>
                  </a:lnTo>
                  <a:lnTo>
                    <a:pt x="286" y="1004"/>
                  </a:lnTo>
                  <a:lnTo>
                    <a:pt x="290" y="998"/>
                  </a:lnTo>
                  <a:lnTo>
                    <a:pt x="290" y="990"/>
                  </a:lnTo>
                  <a:lnTo>
                    <a:pt x="290" y="988"/>
                  </a:lnTo>
                  <a:lnTo>
                    <a:pt x="290" y="982"/>
                  </a:lnTo>
                  <a:lnTo>
                    <a:pt x="286" y="980"/>
                  </a:lnTo>
                  <a:lnTo>
                    <a:pt x="276" y="980"/>
                  </a:lnTo>
                  <a:lnTo>
                    <a:pt x="272" y="978"/>
                  </a:lnTo>
                  <a:lnTo>
                    <a:pt x="272" y="974"/>
                  </a:lnTo>
                  <a:lnTo>
                    <a:pt x="272" y="964"/>
                  </a:lnTo>
                  <a:lnTo>
                    <a:pt x="268" y="952"/>
                  </a:lnTo>
                  <a:lnTo>
                    <a:pt x="266" y="946"/>
                  </a:lnTo>
                  <a:lnTo>
                    <a:pt x="256" y="934"/>
                  </a:lnTo>
                  <a:lnTo>
                    <a:pt x="252" y="930"/>
                  </a:lnTo>
                  <a:lnTo>
                    <a:pt x="250" y="922"/>
                  </a:lnTo>
                  <a:lnTo>
                    <a:pt x="244" y="908"/>
                  </a:lnTo>
                  <a:lnTo>
                    <a:pt x="242" y="902"/>
                  </a:lnTo>
                  <a:lnTo>
                    <a:pt x="238" y="900"/>
                  </a:lnTo>
                  <a:lnTo>
                    <a:pt x="232" y="900"/>
                  </a:lnTo>
                  <a:lnTo>
                    <a:pt x="228" y="896"/>
                  </a:lnTo>
                  <a:lnTo>
                    <a:pt x="226" y="890"/>
                  </a:lnTo>
                  <a:lnTo>
                    <a:pt x="226" y="884"/>
                  </a:lnTo>
                  <a:lnTo>
                    <a:pt x="228" y="878"/>
                  </a:lnTo>
                  <a:lnTo>
                    <a:pt x="232" y="866"/>
                  </a:lnTo>
                  <a:lnTo>
                    <a:pt x="234" y="862"/>
                  </a:lnTo>
                  <a:lnTo>
                    <a:pt x="238" y="856"/>
                  </a:lnTo>
                  <a:lnTo>
                    <a:pt x="238" y="854"/>
                  </a:lnTo>
                  <a:lnTo>
                    <a:pt x="238" y="852"/>
                  </a:lnTo>
                  <a:lnTo>
                    <a:pt x="236" y="848"/>
                  </a:lnTo>
                  <a:lnTo>
                    <a:pt x="230" y="846"/>
                  </a:lnTo>
                  <a:lnTo>
                    <a:pt x="224" y="844"/>
                  </a:lnTo>
                  <a:lnTo>
                    <a:pt x="218" y="846"/>
                  </a:lnTo>
                  <a:lnTo>
                    <a:pt x="212" y="848"/>
                  </a:lnTo>
                  <a:lnTo>
                    <a:pt x="208" y="846"/>
                  </a:lnTo>
                  <a:lnTo>
                    <a:pt x="206" y="840"/>
                  </a:lnTo>
                  <a:lnTo>
                    <a:pt x="206" y="834"/>
                  </a:lnTo>
                  <a:lnTo>
                    <a:pt x="210" y="830"/>
                  </a:lnTo>
                  <a:lnTo>
                    <a:pt x="210" y="824"/>
                  </a:lnTo>
                  <a:lnTo>
                    <a:pt x="210" y="822"/>
                  </a:lnTo>
                  <a:lnTo>
                    <a:pt x="208" y="822"/>
                  </a:lnTo>
                  <a:lnTo>
                    <a:pt x="198" y="822"/>
                  </a:lnTo>
                  <a:lnTo>
                    <a:pt x="194" y="824"/>
                  </a:lnTo>
                  <a:lnTo>
                    <a:pt x="190" y="830"/>
                  </a:lnTo>
                  <a:lnTo>
                    <a:pt x="188" y="834"/>
                  </a:lnTo>
                  <a:lnTo>
                    <a:pt x="178" y="846"/>
                  </a:lnTo>
                  <a:lnTo>
                    <a:pt x="176" y="852"/>
                  </a:lnTo>
                  <a:lnTo>
                    <a:pt x="174" y="856"/>
                  </a:lnTo>
                  <a:lnTo>
                    <a:pt x="174" y="866"/>
                  </a:lnTo>
                  <a:lnTo>
                    <a:pt x="174" y="876"/>
                  </a:lnTo>
                  <a:lnTo>
                    <a:pt x="174" y="888"/>
                  </a:lnTo>
                  <a:lnTo>
                    <a:pt x="174" y="892"/>
                  </a:lnTo>
                  <a:lnTo>
                    <a:pt x="176" y="900"/>
                  </a:lnTo>
                  <a:lnTo>
                    <a:pt x="178" y="906"/>
                  </a:lnTo>
                  <a:lnTo>
                    <a:pt x="182" y="908"/>
                  </a:lnTo>
                  <a:lnTo>
                    <a:pt x="184" y="906"/>
                  </a:lnTo>
                  <a:close/>
                  <a:moveTo>
                    <a:pt x="3012" y="2570"/>
                  </a:moveTo>
                  <a:lnTo>
                    <a:pt x="3012" y="2570"/>
                  </a:lnTo>
                  <a:lnTo>
                    <a:pt x="3004" y="2572"/>
                  </a:lnTo>
                  <a:lnTo>
                    <a:pt x="2996" y="2570"/>
                  </a:lnTo>
                  <a:lnTo>
                    <a:pt x="2992" y="2568"/>
                  </a:lnTo>
                  <a:lnTo>
                    <a:pt x="2986" y="2562"/>
                  </a:lnTo>
                  <a:lnTo>
                    <a:pt x="2980" y="2556"/>
                  </a:lnTo>
                  <a:lnTo>
                    <a:pt x="2978" y="2552"/>
                  </a:lnTo>
                  <a:lnTo>
                    <a:pt x="2976" y="2544"/>
                  </a:lnTo>
                  <a:lnTo>
                    <a:pt x="2974" y="2536"/>
                  </a:lnTo>
                  <a:lnTo>
                    <a:pt x="2974" y="2532"/>
                  </a:lnTo>
                  <a:lnTo>
                    <a:pt x="2972" y="2526"/>
                  </a:lnTo>
                  <a:lnTo>
                    <a:pt x="2968" y="2522"/>
                  </a:lnTo>
                  <a:lnTo>
                    <a:pt x="2962" y="2518"/>
                  </a:lnTo>
                  <a:lnTo>
                    <a:pt x="2958" y="2518"/>
                  </a:lnTo>
                  <a:lnTo>
                    <a:pt x="2958" y="2522"/>
                  </a:lnTo>
                  <a:lnTo>
                    <a:pt x="2970" y="2548"/>
                  </a:lnTo>
                  <a:lnTo>
                    <a:pt x="2974" y="2554"/>
                  </a:lnTo>
                  <a:lnTo>
                    <a:pt x="2974" y="2562"/>
                  </a:lnTo>
                  <a:lnTo>
                    <a:pt x="2974" y="2566"/>
                  </a:lnTo>
                  <a:lnTo>
                    <a:pt x="2974" y="2574"/>
                  </a:lnTo>
                  <a:lnTo>
                    <a:pt x="2970" y="2580"/>
                  </a:lnTo>
                  <a:lnTo>
                    <a:pt x="2960" y="2596"/>
                  </a:lnTo>
                  <a:lnTo>
                    <a:pt x="2958" y="2600"/>
                  </a:lnTo>
                  <a:lnTo>
                    <a:pt x="2958" y="2602"/>
                  </a:lnTo>
                  <a:lnTo>
                    <a:pt x="2960" y="2604"/>
                  </a:lnTo>
                  <a:lnTo>
                    <a:pt x="2962" y="2606"/>
                  </a:lnTo>
                  <a:lnTo>
                    <a:pt x="2968" y="2610"/>
                  </a:lnTo>
                  <a:lnTo>
                    <a:pt x="2972" y="2614"/>
                  </a:lnTo>
                  <a:lnTo>
                    <a:pt x="2974" y="2620"/>
                  </a:lnTo>
                  <a:lnTo>
                    <a:pt x="2974" y="2624"/>
                  </a:lnTo>
                  <a:lnTo>
                    <a:pt x="2976" y="2632"/>
                  </a:lnTo>
                  <a:lnTo>
                    <a:pt x="2980" y="2638"/>
                  </a:lnTo>
                  <a:lnTo>
                    <a:pt x="2982" y="2638"/>
                  </a:lnTo>
                  <a:lnTo>
                    <a:pt x="2984" y="2638"/>
                  </a:lnTo>
                  <a:lnTo>
                    <a:pt x="2990" y="2636"/>
                  </a:lnTo>
                  <a:lnTo>
                    <a:pt x="2998" y="2628"/>
                  </a:lnTo>
                  <a:lnTo>
                    <a:pt x="3002" y="2622"/>
                  </a:lnTo>
                  <a:lnTo>
                    <a:pt x="3004" y="2614"/>
                  </a:lnTo>
                  <a:lnTo>
                    <a:pt x="3004" y="2610"/>
                  </a:lnTo>
                  <a:lnTo>
                    <a:pt x="3006" y="2604"/>
                  </a:lnTo>
                  <a:lnTo>
                    <a:pt x="3008" y="2598"/>
                  </a:lnTo>
                  <a:lnTo>
                    <a:pt x="3018" y="2588"/>
                  </a:lnTo>
                  <a:lnTo>
                    <a:pt x="3028" y="2578"/>
                  </a:lnTo>
                  <a:lnTo>
                    <a:pt x="3030" y="2574"/>
                  </a:lnTo>
                  <a:lnTo>
                    <a:pt x="3028" y="2568"/>
                  </a:lnTo>
                  <a:lnTo>
                    <a:pt x="3024" y="2566"/>
                  </a:lnTo>
                  <a:lnTo>
                    <a:pt x="3016" y="2568"/>
                  </a:lnTo>
                  <a:lnTo>
                    <a:pt x="3012" y="2570"/>
                  </a:lnTo>
                  <a:close/>
                  <a:moveTo>
                    <a:pt x="490" y="1328"/>
                  </a:moveTo>
                  <a:lnTo>
                    <a:pt x="490" y="1328"/>
                  </a:lnTo>
                  <a:lnTo>
                    <a:pt x="494" y="1328"/>
                  </a:lnTo>
                  <a:lnTo>
                    <a:pt x="496" y="1328"/>
                  </a:lnTo>
                  <a:lnTo>
                    <a:pt x="498" y="1326"/>
                  </a:lnTo>
                  <a:lnTo>
                    <a:pt x="498" y="1324"/>
                  </a:lnTo>
                  <a:lnTo>
                    <a:pt x="498" y="1320"/>
                  </a:lnTo>
                  <a:lnTo>
                    <a:pt x="498" y="1306"/>
                  </a:lnTo>
                  <a:lnTo>
                    <a:pt x="496" y="1304"/>
                  </a:lnTo>
                  <a:lnTo>
                    <a:pt x="490" y="1302"/>
                  </a:lnTo>
                  <a:lnTo>
                    <a:pt x="486" y="1302"/>
                  </a:lnTo>
                  <a:lnTo>
                    <a:pt x="470" y="1304"/>
                  </a:lnTo>
                  <a:lnTo>
                    <a:pt x="456" y="1310"/>
                  </a:lnTo>
                  <a:lnTo>
                    <a:pt x="454" y="1312"/>
                  </a:lnTo>
                  <a:lnTo>
                    <a:pt x="456" y="1314"/>
                  </a:lnTo>
                  <a:lnTo>
                    <a:pt x="470" y="1320"/>
                  </a:lnTo>
                  <a:lnTo>
                    <a:pt x="486" y="1326"/>
                  </a:lnTo>
                  <a:lnTo>
                    <a:pt x="490" y="1328"/>
                  </a:lnTo>
                  <a:close/>
                  <a:moveTo>
                    <a:pt x="2940" y="2636"/>
                  </a:moveTo>
                  <a:lnTo>
                    <a:pt x="2940" y="2636"/>
                  </a:lnTo>
                  <a:lnTo>
                    <a:pt x="2938" y="2636"/>
                  </a:lnTo>
                  <a:lnTo>
                    <a:pt x="2936" y="2636"/>
                  </a:lnTo>
                  <a:lnTo>
                    <a:pt x="2932" y="2640"/>
                  </a:lnTo>
                  <a:lnTo>
                    <a:pt x="2928" y="2644"/>
                  </a:lnTo>
                  <a:lnTo>
                    <a:pt x="2922" y="2658"/>
                  </a:lnTo>
                  <a:lnTo>
                    <a:pt x="2920" y="2664"/>
                  </a:lnTo>
                  <a:lnTo>
                    <a:pt x="2910" y="2676"/>
                  </a:lnTo>
                  <a:lnTo>
                    <a:pt x="2906" y="2680"/>
                  </a:lnTo>
                  <a:lnTo>
                    <a:pt x="2898" y="2684"/>
                  </a:lnTo>
                  <a:lnTo>
                    <a:pt x="2884" y="2688"/>
                  </a:lnTo>
                  <a:lnTo>
                    <a:pt x="2878" y="2692"/>
                  </a:lnTo>
                  <a:lnTo>
                    <a:pt x="2872" y="2698"/>
                  </a:lnTo>
                  <a:lnTo>
                    <a:pt x="2870" y="2704"/>
                  </a:lnTo>
                  <a:lnTo>
                    <a:pt x="2864" y="2718"/>
                  </a:lnTo>
                  <a:lnTo>
                    <a:pt x="2860" y="2732"/>
                  </a:lnTo>
                  <a:lnTo>
                    <a:pt x="2858" y="2740"/>
                  </a:lnTo>
                  <a:lnTo>
                    <a:pt x="2862" y="2746"/>
                  </a:lnTo>
                  <a:lnTo>
                    <a:pt x="2874" y="2754"/>
                  </a:lnTo>
                  <a:lnTo>
                    <a:pt x="2880" y="2756"/>
                  </a:lnTo>
                  <a:lnTo>
                    <a:pt x="2886" y="2758"/>
                  </a:lnTo>
                  <a:lnTo>
                    <a:pt x="2894" y="2756"/>
                  </a:lnTo>
                  <a:lnTo>
                    <a:pt x="2898" y="2754"/>
                  </a:lnTo>
                  <a:lnTo>
                    <a:pt x="2904" y="2750"/>
                  </a:lnTo>
                  <a:lnTo>
                    <a:pt x="2908" y="2742"/>
                  </a:lnTo>
                  <a:lnTo>
                    <a:pt x="2914" y="2728"/>
                  </a:lnTo>
                  <a:lnTo>
                    <a:pt x="2916" y="2712"/>
                  </a:lnTo>
                  <a:lnTo>
                    <a:pt x="2916" y="2708"/>
                  </a:lnTo>
                  <a:lnTo>
                    <a:pt x="2918" y="2702"/>
                  </a:lnTo>
                  <a:lnTo>
                    <a:pt x="2922" y="2696"/>
                  </a:lnTo>
                  <a:lnTo>
                    <a:pt x="2930" y="2686"/>
                  </a:lnTo>
                  <a:lnTo>
                    <a:pt x="2940" y="2676"/>
                  </a:lnTo>
                  <a:lnTo>
                    <a:pt x="2952" y="2668"/>
                  </a:lnTo>
                  <a:lnTo>
                    <a:pt x="2958" y="2666"/>
                  </a:lnTo>
                  <a:lnTo>
                    <a:pt x="2962" y="2660"/>
                  </a:lnTo>
                  <a:lnTo>
                    <a:pt x="2964" y="2654"/>
                  </a:lnTo>
                  <a:lnTo>
                    <a:pt x="2964" y="2650"/>
                  </a:lnTo>
                  <a:lnTo>
                    <a:pt x="2964" y="2646"/>
                  </a:lnTo>
                  <a:lnTo>
                    <a:pt x="2962" y="2644"/>
                  </a:lnTo>
                  <a:lnTo>
                    <a:pt x="2960" y="2642"/>
                  </a:lnTo>
                  <a:lnTo>
                    <a:pt x="2956" y="2642"/>
                  </a:lnTo>
                  <a:lnTo>
                    <a:pt x="2954" y="2642"/>
                  </a:lnTo>
                  <a:lnTo>
                    <a:pt x="2946" y="2640"/>
                  </a:lnTo>
                  <a:lnTo>
                    <a:pt x="2940" y="2636"/>
                  </a:lnTo>
                  <a:close/>
                  <a:moveTo>
                    <a:pt x="406" y="1248"/>
                  </a:moveTo>
                  <a:lnTo>
                    <a:pt x="406" y="1248"/>
                  </a:lnTo>
                  <a:lnTo>
                    <a:pt x="402" y="1254"/>
                  </a:lnTo>
                  <a:lnTo>
                    <a:pt x="400" y="1260"/>
                  </a:lnTo>
                  <a:lnTo>
                    <a:pt x="400" y="1274"/>
                  </a:lnTo>
                  <a:lnTo>
                    <a:pt x="400" y="1278"/>
                  </a:lnTo>
                  <a:lnTo>
                    <a:pt x="402" y="1280"/>
                  </a:lnTo>
                  <a:lnTo>
                    <a:pt x="404" y="1282"/>
                  </a:lnTo>
                  <a:lnTo>
                    <a:pt x="408" y="1282"/>
                  </a:lnTo>
                  <a:lnTo>
                    <a:pt x="412" y="1282"/>
                  </a:lnTo>
                  <a:lnTo>
                    <a:pt x="416" y="1282"/>
                  </a:lnTo>
                  <a:lnTo>
                    <a:pt x="418" y="1280"/>
                  </a:lnTo>
                  <a:lnTo>
                    <a:pt x="420" y="1278"/>
                  </a:lnTo>
                  <a:lnTo>
                    <a:pt x="420" y="1274"/>
                  </a:lnTo>
                  <a:lnTo>
                    <a:pt x="420" y="1270"/>
                  </a:lnTo>
                  <a:lnTo>
                    <a:pt x="418" y="1262"/>
                  </a:lnTo>
                  <a:lnTo>
                    <a:pt x="416" y="1256"/>
                  </a:lnTo>
                  <a:lnTo>
                    <a:pt x="414" y="1250"/>
                  </a:lnTo>
                  <a:lnTo>
                    <a:pt x="412" y="1248"/>
                  </a:lnTo>
                  <a:lnTo>
                    <a:pt x="410" y="1246"/>
                  </a:lnTo>
                  <a:lnTo>
                    <a:pt x="408" y="1246"/>
                  </a:lnTo>
                  <a:lnTo>
                    <a:pt x="406" y="1248"/>
                  </a:lnTo>
                  <a:close/>
                  <a:moveTo>
                    <a:pt x="2286" y="1412"/>
                  </a:moveTo>
                  <a:lnTo>
                    <a:pt x="2286" y="1412"/>
                  </a:lnTo>
                  <a:lnTo>
                    <a:pt x="2290" y="1424"/>
                  </a:lnTo>
                  <a:lnTo>
                    <a:pt x="2290" y="1426"/>
                  </a:lnTo>
                  <a:lnTo>
                    <a:pt x="2292" y="1426"/>
                  </a:lnTo>
                  <a:lnTo>
                    <a:pt x="2296" y="1426"/>
                  </a:lnTo>
                  <a:lnTo>
                    <a:pt x="2302" y="1422"/>
                  </a:lnTo>
                  <a:lnTo>
                    <a:pt x="2306" y="1418"/>
                  </a:lnTo>
                  <a:lnTo>
                    <a:pt x="2308" y="1410"/>
                  </a:lnTo>
                  <a:lnTo>
                    <a:pt x="2308" y="1408"/>
                  </a:lnTo>
                  <a:lnTo>
                    <a:pt x="2308" y="1394"/>
                  </a:lnTo>
                  <a:lnTo>
                    <a:pt x="2308" y="1392"/>
                  </a:lnTo>
                  <a:lnTo>
                    <a:pt x="2306" y="1392"/>
                  </a:lnTo>
                  <a:lnTo>
                    <a:pt x="2302" y="1392"/>
                  </a:lnTo>
                  <a:lnTo>
                    <a:pt x="2288" y="1396"/>
                  </a:lnTo>
                  <a:lnTo>
                    <a:pt x="2284" y="1398"/>
                  </a:lnTo>
                  <a:lnTo>
                    <a:pt x="2284" y="1400"/>
                  </a:lnTo>
                  <a:lnTo>
                    <a:pt x="2282" y="1404"/>
                  </a:lnTo>
                  <a:lnTo>
                    <a:pt x="2284" y="1406"/>
                  </a:lnTo>
                  <a:lnTo>
                    <a:pt x="2286" y="1412"/>
                  </a:lnTo>
                  <a:close/>
                  <a:moveTo>
                    <a:pt x="414" y="1210"/>
                  </a:moveTo>
                  <a:lnTo>
                    <a:pt x="414" y="1210"/>
                  </a:lnTo>
                  <a:lnTo>
                    <a:pt x="412" y="1208"/>
                  </a:lnTo>
                  <a:lnTo>
                    <a:pt x="410" y="1206"/>
                  </a:lnTo>
                  <a:lnTo>
                    <a:pt x="406" y="1206"/>
                  </a:lnTo>
                  <a:lnTo>
                    <a:pt x="404" y="1208"/>
                  </a:lnTo>
                  <a:lnTo>
                    <a:pt x="398" y="1210"/>
                  </a:lnTo>
                  <a:lnTo>
                    <a:pt x="396" y="1212"/>
                  </a:lnTo>
                  <a:lnTo>
                    <a:pt x="394" y="1214"/>
                  </a:lnTo>
                  <a:lnTo>
                    <a:pt x="394" y="1216"/>
                  </a:lnTo>
                  <a:lnTo>
                    <a:pt x="396" y="1220"/>
                  </a:lnTo>
                  <a:lnTo>
                    <a:pt x="404" y="1228"/>
                  </a:lnTo>
                  <a:lnTo>
                    <a:pt x="410" y="1230"/>
                  </a:lnTo>
                  <a:lnTo>
                    <a:pt x="412" y="1230"/>
                  </a:lnTo>
                  <a:lnTo>
                    <a:pt x="416" y="1228"/>
                  </a:lnTo>
                  <a:lnTo>
                    <a:pt x="418" y="1224"/>
                  </a:lnTo>
                  <a:lnTo>
                    <a:pt x="416" y="1216"/>
                  </a:lnTo>
                  <a:lnTo>
                    <a:pt x="414" y="1210"/>
                  </a:lnTo>
                  <a:close/>
                  <a:moveTo>
                    <a:pt x="2302" y="1960"/>
                  </a:moveTo>
                  <a:lnTo>
                    <a:pt x="2302" y="1960"/>
                  </a:lnTo>
                  <a:lnTo>
                    <a:pt x="2302" y="1962"/>
                  </a:lnTo>
                  <a:lnTo>
                    <a:pt x="2302" y="1966"/>
                  </a:lnTo>
                  <a:lnTo>
                    <a:pt x="2304" y="1968"/>
                  </a:lnTo>
                  <a:lnTo>
                    <a:pt x="2306" y="1970"/>
                  </a:lnTo>
                  <a:lnTo>
                    <a:pt x="2312" y="1974"/>
                  </a:lnTo>
                  <a:lnTo>
                    <a:pt x="2324" y="1982"/>
                  </a:lnTo>
                  <a:lnTo>
                    <a:pt x="2326" y="1988"/>
                  </a:lnTo>
                  <a:lnTo>
                    <a:pt x="2328" y="1994"/>
                  </a:lnTo>
                  <a:lnTo>
                    <a:pt x="2328" y="1998"/>
                  </a:lnTo>
                  <a:lnTo>
                    <a:pt x="2328" y="2002"/>
                  </a:lnTo>
                  <a:lnTo>
                    <a:pt x="2330" y="2004"/>
                  </a:lnTo>
                  <a:lnTo>
                    <a:pt x="2334" y="2006"/>
                  </a:lnTo>
                  <a:lnTo>
                    <a:pt x="2336" y="2006"/>
                  </a:lnTo>
                  <a:lnTo>
                    <a:pt x="2340" y="2006"/>
                  </a:lnTo>
                  <a:lnTo>
                    <a:pt x="2352" y="2006"/>
                  </a:lnTo>
                  <a:lnTo>
                    <a:pt x="2358" y="2008"/>
                  </a:lnTo>
                  <a:lnTo>
                    <a:pt x="2364" y="2010"/>
                  </a:lnTo>
                  <a:lnTo>
                    <a:pt x="2380" y="2022"/>
                  </a:lnTo>
                  <a:lnTo>
                    <a:pt x="2394" y="2030"/>
                  </a:lnTo>
                  <a:lnTo>
                    <a:pt x="2420" y="2042"/>
                  </a:lnTo>
                  <a:lnTo>
                    <a:pt x="2424" y="2046"/>
                  </a:lnTo>
                  <a:lnTo>
                    <a:pt x="2426" y="2050"/>
                  </a:lnTo>
                  <a:lnTo>
                    <a:pt x="2424" y="2054"/>
                  </a:lnTo>
                  <a:lnTo>
                    <a:pt x="2420" y="2058"/>
                  </a:lnTo>
                  <a:lnTo>
                    <a:pt x="2414" y="2062"/>
                  </a:lnTo>
                  <a:lnTo>
                    <a:pt x="2410" y="2064"/>
                  </a:lnTo>
                  <a:lnTo>
                    <a:pt x="2414" y="2066"/>
                  </a:lnTo>
                  <a:lnTo>
                    <a:pt x="2418" y="2066"/>
                  </a:lnTo>
                  <a:lnTo>
                    <a:pt x="2426" y="2066"/>
                  </a:lnTo>
                  <a:lnTo>
                    <a:pt x="2434" y="2068"/>
                  </a:lnTo>
                  <a:lnTo>
                    <a:pt x="2438" y="2072"/>
                  </a:lnTo>
                  <a:lnTo>
                    <a:pt x="2452" y="2078"/>
                  </a:lnTo>
                  <a:lnTo>
                    <a:pt x="2458" y="2082"/>
                  </a:lnTo>
                  <a:lnTo>
                    <a:pt x="2470" y="2084"/>
                  </a:lnTo>
                  <a:lnTo>
                    <a:pt x="2476" y="2084"/>
                  </a:lnTo>
                  <a:lnTo>
                    <a:pt x="2480" y="2080"/>
                  </a:lnTo>
                  <a:lnTo>
                    <a:pt x="2488" y="2070"/>
                  </a:lnTo>
                  <a:lnTo>
                    <a:pt x="2502" y="2062"/>
                  </a:lnTo>
                  <a:lnTo>
                    <a:pt x="2508" y="2058"/>
                  </a:lnTo>
                  <a:lnTo>
                    <a:pt x="2514" y="2058"/>
                  </a:lnTo>
                  <a:lnTo>
                    <a:pt x="2522" y="2058"/>
                  </a:lnTo>
                  <a:lnTo>
                    <a:pt x="2526" y="2062"/>
                  </a:lnTo>
                  <a:lnTo>
                    <a:pt x="2540" y="2070"/>
                  </a:lnTo>
                  <a:lnTo>
                    <a:pt x="2558" y="2088"/>
                  </a:lnTo>
                  <a:lnTo>
                    <a:pt x="2570" y="2098"/>
                  </a:lnTo>
                  <a:lnTo>
                    <a:pt x="2576" y="2100"/>
                  </a:lnTo>
                  <a:lnTo>
                    <a:pt x="2578" y="2102"/>
                  </a:lnTo>
                  <a:lnTo>
                    <a:pt x="2580" y="2100"/>
                  </a:lnTo>
                  <a:lnTo>
                    <a:pt x="2582" y="2100"/>
                  </a:lnTo>
                  <a:lnTo>
                    <a:pt x="2582" y="2096"/>
                  </a:lnTo>
                  <a:lnTo>
                    <a:pt x="2582" y="2082"/>
                  </a:lnTo>
                  <a:lnTo>
                    <a:pt x="2580" y="2076"/>
                  </a:lnTo>
                  <a:lnTo>
                    <a:pt x="2576" y="2072"/>
                  </a:lnTo>
                  <a:lnTo>
                    <a:pt x="2560" y="2068"/>
                  </a:lnTo>
                  <a:lnTo>
                    <a:pt x="2556" y="2064"/>
                  </a:lnTo>
                  <a:lnTo>
                    <a:pt x="2554" y="2058"/>
                  </a:lnTo>
                  <a:lnTo>
                    <a:pt x="2554" y="2054"/>
                  </a:lnTo>
                  <a:lnTo>
                    <a:pt x="2554" y="2046"/>
                  </a:lnTo>
                  <a:lnTo>
                    <a:pt x="2558" y="2040"/>
                  </a:lnTo>
                  <a:lnTo>
                    <a:pt x="2560" y="2038"/>
                  </a:lnTo>
                  <a:lnTo>
                    <a:pt x="2560" y="2036"/>
                  </a:lnTo>
                  <a:lnTo>
                    <a:pt x="2556" y="2034"/>
                  </a:lnTo>
                  <a:lnTo>
                    <a:pt x="2542" y="2028"/>
                  </a:lnTo>
                  <a:lnTo>
                    <a:pt x="2534" y="2024"/>
                  </a:lnTo>
                  <a:lnTo>
                    <a:pt x="2530" y="2018"/>
                  </a:lnTo>
                  <a:lnTo>
                    <a:pt x="2528" y="2014"/>
                  </a:lnTo>
                  <a:lnTo>
                    <a:pt x="2524" y="2006"/>
                  </a:lnTo>
                  <a:lnTo>
                    <a:pt x="2518" y="2002"/>
                  </a:lnTo>
                  <a:lnTo>
                    <a:pt x="2502" y="1992"/>
                  </a:lnTo>
                  <a:lnTo>
                    <a:pt x="2486" y="1984"/>
                  </a:lnTo>
                  <a:lnTo>
                    <a:pt x="2424" y="1968"/>
                  </a:lnTo>
                  <a:lnTo>
                    <a:pt x="2416" y="1968"/>
                  </a:lnTo>
                  <a:lnTo>
                    <a:pt x="2410" y="1972"/>
                  </a:lnTo>
                  <a:lnTo>
                    <a:pt x="2394" y="1982"/>
                  </a:lnTo>
                  <a:lnTo>
                    <a:pt x="2386" y="1986"/>
                  </a:lnTo>
                  <a:lnTo>
                    <a:pt x="2378" y="1986"/>
                  </a:lnTo>
                  <a:lnTo>
                    <a:pt x="2376" y="1986"/>
                  </a:lnTo>
                  <a:lnTo>
                    <a:pt x="2368" y="1986"/>
                  </a:lnTo>
                  <a:lnTo>
                    <a:pt x="2362" y="1982"/>
                  </a:lnTo>
                  <a:lnTo>
                    <a:pt x="2354" y="1972"/>
                  </a:lnTo>
                  <a:lnTo>
                    <a:pt x="2342" y="1962"/>
                  </a:lnTo>
                  <a:lnTo>
                    <a:pt x="2334" y="1954"/>
                  </a:lnTo>
                  <a:lnTo>
                    <a:pt x="2328" y="1950"/>
                  </a:lnTo>
                  <a:lnTo>
                    <a:pt x="2320" y="1948"/>
                  </a:lnTo>
                  <a:lnTo>
                    <a:pt x="2316" y="1948"/>
                  </a:lnTo>
                  <a:lnTo>
                    <a:pt x="2310" y="1950"/>
                  </a:lnTo>
                  <a:lnTo>
                    <a:pt x="2306" y="1954"/>
                  </a:lnTo>
                  <a:lnTo>
                    <a:pt x="2302" y="1960"/>
                  </a:lnTo>
                  <a:close/>
                  <a:moveTo>
                    <a:pt x="2606" y="2298"/>
                  </a:moveTo>
                  <a:lnTo>
                    <a:pt x="2606" y="2298"/>
                  </a:lnTo>
                  <a:lnTo>
                    <a:pt x="2602" y="2290"/>
                  </a:lnTo>
                  <a:lnTo>
                    <a:pt x="2598" y="2284"/>
                  </a:lnTo>
                  <a:lnTo>
                    <a:pt x="2594" y="2280"/>
                  </a:lnTo>
                  <a:lnTo>
                    <a:pt x="2590" y="2272"/>
                  </a:lnTo>
                  <a:lnTo>
                    <a:pt x="2586" y="2258"/>
                  </a:lnTo>
                  <a:lnTo>
                    <a:pt x="2582" y="2252"/>
                  </a:lnTo>
                  <a:lnTo>
                    <a:pt x="2576" y="2248"/>
                  </a:lnTo>
                  <a:lnTo>
                    <a:pt x="2562" y="2244"/>
                  </a:lnTo>
                  <a:lnTo>
                    <a:pt x="2548" y="2236"/>
                  </a:lnTo>
                  <a:lnTo>
                    <a:pt x="2532" y="2226"/>
                  </a:lnTo>
                  <a:lnTo>
                    <a:pt x="2526" y="2220"/>
                  </a:lnTo>
                  <a:lnTo>
                    <a:pt x="2522" y="2214"/>
                  </a:lnTo>
                  <a:lnTo>
                    <a:pt x="2516" y="2180"/>
                  </a:lnTo>
                  <a:lnTo>
                    <a:pt x="2514" y="2174"/>
                  </a:lnTo>
                  <a:lnTo>
                    <a:pt x="2510" y="2168"/>
                  </a:lnTo>
                  <a:lnTo>
                    <a:pt x="2500" y="2158"/>
                  </a:lnTo>
                  <a:lnTo>
                    <a:pt x="2496" y="2152"/>
                  </a:lnTo>
                  <a:lnTo>
                    <a:pt x="2492" y="2146"/>
                  </a:lnTo>
                  <a:lnTo>
                    <a:pt x="2488" y="2130"/>
                  </a:lnTo>
                  <a:lnTo>
                    <a:pt x="2486" y="2128"/>
                  </a:lnTo>
                  <a:lnTo>
                    <a:pt x="2484" y="2128"/>
                  </a:lnTo>
                  <a:lnTo>
                    <a:pt x="2482" y="2128"/>
                  </a:lnTo>
                  <a:lnTo>
                    <a:pt x="2480" y="2128"/>
                  </a:lnTo>
                  <a:lnTo>
                    <a:pt x="2472" y="2138"/>
                  </a:lnTo>
                  <a:lnTo>
                    <a:pt x="2468" y="2144"/>
                  </a:lnTo>
                  <a:lnTo>
                    <a:pt x="2466" y="2150"/>
                  </a:lnTo>
                  <a:lnTo>
                    <a:pt x="2466" y="2184"/>
                  </a:lnTo>
                  <a:lnTo>
                    <a:pt x="2464" y="2192"/>
                  </a:lnTo>
                  <a:lnTo>
                    <a:pt x="2460" y="2198"/>
                  </a:lnTo>
                  <a:lnTo>
                    <a:pt x="2452" y="2206"/>
                  </a:lnTo>
                  <a:lnTo>
                    <a:pt x="2446" y="2210"/>
                  </a:lnTo>
                  <a:lnTo>
                    <a:pt x="2438" y="2212"/>
                  </a:lnTo>
                  <a:lnTo>
                    <a:pt x="2434" y="2212"/>
                  </a:lnTo>
                  <a:lnTo>
                    <a:pt x="2428" y="2210"/>
                  </a:lnTo>
                  <a:lnTo>
                    <a:pt x="2422" y="2204"/>
                  </a:lnTo>
                  <a:lnTo>
                    <a:pt x="2412" y="2188"/>
                  </a:lnTo>
                  <a:lnTo>
                    <a:pt x="2406" y="2184"/>
                  </a:lnTo>
                  <a:lnTo>
                    <a:pt x="2398" y="2182"/>
                  </a:lnTo>
                  <a:lnTo>
                    <a:pt x="2396" y="2182"/>
                  </a:lnTo>
                  <a:lnTo>
                    <a:pt x="2388" y="2180"/>
                  </a:lnTo>
                  <a:lnTo>
                    <a:pt x="2380" y="2178"/>
                  </a:lnTo>
                  <a:lnTo>
                    <a:pt x="2374" y="2176"/>
                  </a:lnTo>
                  <a:lnTo>
                    <a:pt x="2372" y="2174"/>
                  </a:lnTo>
                  <a:lnTo>
                    <a:pt x="2370" y="2172"/>
                  </a:lnTo>
                  <a:lnTo>
                    <a:pt x="2370" y="2168"/>
                  </a:lnTo>
                  <a:lnTo>
                    <a:pt x="2372" y="2164"/>
                  </a:lnTo>
                  <a:lnTo>
                    <a:pt x="2374" y="2160"/>
                  </a:lnTo>
                  <a:lnTo>
                    <a:pt x="2382" y="2146"/>
                  </a:lnTo>
                  <a:lnTo>
                    <a:pt x="2384" y="2140"/>
                  </a:lnTo>
                  <a:lnTo>
                    <a:pt x="2384" y="2138"/>
                  </a:lnTo>
                  <a:lnTo>
                    <a:pt x="2384" y="2134"/>
                  </a:lnTo>
                  <a:lnTo>
                    <a:pt x="2382" y="2132"/>
                  </a:lnTo>
                  <a:lnTo>
                    <a:pt x="2380" y="2132"/>
                  </a:lnTo>
                  <a:lnTo>
                    <a:pt x="2356" y="2126"/>
                  </a:lnTo>
                  <a:lnTo>
                    <a:pt x="2340" y="2124"/>
                  </a:lnTo>
                  <a:lnTo>
                    <a:pt x="2336" y="2124"/>
                  </a:lnTo>
                  <a:lnTo>
                    <a:pt x="2330" y="2124"/>
                  </a:lnTo>
                  <a:lnTo>
                    <a:pt x="2324" y="2128"/>
                  </a:lnTo>
                  <a:lnTo>
                    <a:pt x="2312" y="2136"/>
                  </a:lnTo>
                  <a:lnTo>
                    <a:pt x="2306" y="2140"/>
                  </a:lnTo>
                  <a:lnTo>
                    <a:pt x="2292" y="2146"/>
                  </a:lnTo>
                  <a:lnTo>
                    <a:pt x="2286" y="2150"/>
                  </a:lnTo>
                  <a:lnTo>
                    <a:pt x="2280" y="2154"/>
                  </a:lnTo>
                  <a:lnTo>
                    <a:pt x="2276" y="2160"/>
                  </a:lnTo>
                  <a:lnTo>
                    <a:pt x="2274" y="2164"/>
                  </a:lnTo>
                  <a:lnTo>
                    <a:pt x="2270" y="2170"/>
                  </a:lnTo>
                  <a:lnTo>
                    <a:pt x="2264" y="2172"/>
                  </a:lnTo>
                  <a:lnTo>
                    <a:pt x="2252" y="2168"/>
                  </a:lnTo>
                  <a:lnTo>
                    <a:pt x="2248" y="2166"/>
                  </a:lnTo>
                  <a:lnTo>
                    <a:pt x="2240" y="2164"/>
                  </a:lnTo>
                  <a:lnTo>
                    <a:pt x="2234" y="2166"/>
                  </a:lnTo>
                  <a:lnTo>
                    <a:pt x="2228" y="2168"/>
                  </a:lnTo>
                  <a:lnTo>
                    <a:pt x="2214" y="2176"/>
                  </a:lnTo>
                  <a:lnTo>
                    <a:pt x="2198" y="2188"/>
                  </a:lnTo>
                  <a:lnTo>
                    <a:pt x="2184" y="2196"/>
                  </a:lnTo>
                  <a:lnTo>
                    <a:pt x="2178" y="2198"/>
                  </a:lnTo>
                  <a:lnTo>
                    <a:pt x="2164" y="2206"/>
                  </a:lnTo>
                  <a:lnTo>
                    <a:pt x="2160" y="2208"/>
                  </a:lnTo>
                  <a:lnTo>
                    <a:pt x="2154" y="2212"/>
                  </a:lnTo>
                  <a:lnTo>
                    <a:pt x="2150" y="2220"/>
                  </a:lnTo>
                  <a:lnTo>
                    <a:pt x="2144" y="2234"/>
                  </a:lnTo>
                  <a:lnTo>
                    <a:pt x="2140" y="2238"/>
                  </a:lnTo>
                  <a:lnTo>
                    <a:pt x="2134" y="2240"/>
                  </a:lnTo>
                  <a:lnTo>
                    <a:pt x="2130" y="2240"/>
                  </a:lnTo>
                  <a:lnTo>
                    <a:pt x="2124" y="2242"/>
                  </a:lnTo>
                  <a:lnTo>
                    <a:pt x="2116" y="2246"/>
                  </a:lnTo>
                  <a:lnTo>
                    <a:pt x="2100" y="2256"/>
                  </a:lnTo>
                  <a:lnTo>
                    <a:pt x="2086" y="2264"/>
                  </a:lnTo>
                  <a:lnTo>
                    <a:pt x="2062" y="2276"/>
                  </a:lnTo>
                  <a:lnTo>
                    <a:pt x="2048" y="2286"/>
                  </a:lnTo>
                  <a:lnTo>
                    <a:pt x="2040" y="2294"/>
                  </a:lnTo>
                  <a:lnTo>
                    <a:pt x="2030" y="2306"/>
                  </a:lnTo>
                  <a:lnTo>
                    <a:pt x="2028" y="2312"/>
                  </a:lnTo>
                  <a:lnTo>
                    <a:pt x="2026" y="2320"/>
                  </a:lnTo>
                  <a:lnTo>
                    <a:pt x="2028" y="2326"/>
                  </a:lnTo>
                  <a:lnTo>
                    <a:pt x="2032" y="2340"/>
                  </a:lnTo>
                  <a:lnTo>
                    <a:pt x="2034" y="2356"/>
                  </a:lnTo>
                  <a:lnTo>
                    <a:pt x="2034" y="2360"/>
                  </a:lnTo>
                  <a:lnTo>
                    <a:pt x="2036" y="2376"/>
                  </a:lnTo>
                  <a:lnTo>
                    <a:pt x="2052" y="2428"/>
                  </a:lnTo>
                  <a:lnTo>
                    <a:pt x="2054" y="2444"/>
                  </a:lnTo>
                  <a:lnTo>
                    <a:pt x="2054" y="2448"/>
                  </a:lnTo>
                  <a:lnTo>
                    <a:pt x="2054" y="2464"/>
                  </a:lnTo>
                  <a:lnTo>
                    <a:pt x="2054" y="2488"/>
                  </a:lnTo>
                  <a:lnTo>
                    <a:pt x="2056" y="2494"/>
                  </a:lnTo>
                  <a:lnTo>
                    <a:pt x="2060" y="2500"/>
                  </a:lnTo>
                  <a:lnTo>
                    <a:pt x="2068" y="2510"/>
                  </a:lnTo>
                  <a:lnTo>
                    <a:pt x="2074" y="2514"/>
                  </a:lnTo>
                  <a:lnTo>
                    <a:pt x="2082" y="2514"/>
                  </a:lnTo>
                  <a:lnTo>
                    <a:pt x="2086" y="2514"/>
                  </a:lnTo>
                  <a:lnTo>
                    <a:pt x="2100" y="2512"/>
                  </a:lnTo>
                  <a:lnTo>
                    <a:pt x="2116" y="2508"/>
                  </a:lnTo>
                  <a:lnTo>
                    <a:pt x="2130" y="2502"/>
                  </a:lnTo>
                  <a:lnTo>
                    <a:pt x="2136" y="2498"/>
                  </a:lnTo>
                  <a:lnTo>
                    <a:pt x="2142" y="2496"/>
                  </a:lnTo>
                  <a:lnTo>
                    <a:pt x="2150" y="2496"/>
                  </a:lnTo>
                  <a:lnTo>
                    <a:pt x="2154" y="2496"/>
                  </a:lnTo>
                  <a:lnTo>
                    <a:pt x="2170" y="2492"/>
                  </a:lnTo>
                  <a:lnTo>
                    <a:pt x="2184" y="2488"/>
                  </a:lnTo>
                  <a:lnTo>
                    <a:pt x="2190" y="2484"/>
                  </a:lnTo>
                  <a:lnTo>
                    <a:pt x="2192" y="2480"/>
                  </a:lnTo>
                  <a:lnTo>
                    <a:pt x="2194" y="2476"/>
                  </a:lnTo>
                  <a:lnTo>
                    <a:pt x="2198" y="2472"/>
                  </a:lnTo>
                  <a:lnTo>
                    <a:pt x="2232" y="2460"/>
                  </a:lnTo>
                  <a:lnTo>
                    <a:pt x="2240" y="2458"/>
                  </a:lnTo>
                  <a:lnTo>
                    <a:pt x="2248" y="2456"/>
                  </a:lnTo>
                  <a:lnTo>
                    <a:pt x="2272" y="2456"/>
                  </a:lnTo>
                  <a:lnTo>
                    <a:pt x="2288" y="2458"/>
                  </a:lnTo>
                  <a:lnTo>
                    <a:pt x="2330" y="2464"/>
                  </a:lnTo>
                  <a:lnTo>
                    <a:pt x="2338" y="2468"/>
                  </a:lnTo>
                  <a:lnTo>
                    <a:pt x="2344" y="2472"/>
                  </a:lnTo>
                  <a:lnTo>
                    <a:pt x="2362" y="2490"/>
                  </a:lnTo>
                  <a:lnTo>
                    <a:pt x="2374" y="2500"/>
                  </a:lnTo>
                  <a:lnTo>
                    <a:pt x="2382" y="2510"/>
                  </a:lnTo>
                  <a:lnTo>
                    <a:pt x="2388" y="2514"/>
                  </a:lnTo>
                  <a:lnTo>
                    <a:pt x="2396" y="2514"/>
                  </a:lnTo>
                  <a:lnTo>
                    <a:pt x="2398" y="2514"/>
                  </a:lnTo>
                  <a:lnTo>
                    <a:pt x="2406" y="2516"/>
                  </a:lnTo>
                  <a:lnTo>
                    <a:pt x="2410" y="2522"/>
                  </a:lnTo>
                  <a:lnTo>
                    <a:pt x="2414" y="2528"/>
                  </a:lnTo>
                  <a:lnTo>
                    <a:pt x="2422" y="2540"/>
                  </a:lnTo>
                  <a:lnTo>
                    <a:pt x="2430" y="2548"/>
                  </a:lnTo>
                  <a:lnTo>
                    <a:pt x="2442" y="2558"/>
                  </a:lnTo>
                  <a:lnTo>
                    <a:pt x="2458" y="2570"/>
                  </a:lnTo>
                  <a:lnTo>
                    <a:pt x="2474" y="2576"/>
                  </a:lnTo>
                  <a:lnTo>
                    <a:pt x="2488" y="2580"/>
                  </a:lnTo>
                  <a:lnTo>
                    <a:pt x="2494" y="2582"/>
                  </a:lnTo>
                  <a:lnTo>
                    <a:pt x="2502" y="2580"/>
                  </a:lnTo>
                  <a:lnTo>
                    <a:pt x="2508" y="2578"/>
                  </a:lnTo>
                  <a:lnTo>
                    <a:pt x="2514" y="2576"/>
                  </a:lnTo>
                  <a:lnTo>
                    <a:pt x="2520" y="2580"/>
                  </a:lnTo>
                  <a:lnTo>
                    <a:pt x="2528" y="2588"/>
                  </a:lnTo>
                  <a:lnTo>
                    <a:pt x="2534" y="2592"/>
                  </a:lnTo>
                  <a:lnTo>
                    <a:pt x="2538" y="2594"/>
                  </a:lnTo>
                  <a:lnTo>
                    <a:pt x="2544" y="2592"/>
                  </a:lnTo>
                  <a:lnTo>
                    <a:pt x="2550" y="2588"/>
                  </a:lnTo>
                  <a:lnTo>
                    <a:pt x="2558" y="2580"/>
                  </a:lnTo>
                  <a:lnTo>
                    <a:pt x="2570" y="2570"/>
                  </a:lnTo>
                  <a:lnTo>
                    <a:pt x="2576" y="2568"/>
                  </a:lnTo>
                  <a:lnTo>
                    <a:pt x="2588" y="2564"/>
                  </a:lnTo>
                  <a:lnTo>
                    <a:pt x="2592" y="2562"/>
                  </a:lnTo>
                  <a:lnTo>
                    <a:pt x="2592" y="2556"/>
                  </a:lnTo>
                  <a:lnTo>
                    <a:pt x="2592" y="2552"/>
                  </a:lnTo>
                  <a:lnTo>
                    <a:pt x="2594" y="2544"/>
                  </a:lnTo>
                  <a:lnTo>
                    <a:pt x="2596" y="2538"/>
                  </a:lnTo>
                  <a:lnTo>
                    <a:pt x="2608" y="2512"/>
                  </a:lnTo>
                  <a:lnTo>
                    <a:pt x="2616" y="2498"/>
                  </a:lnTo>
                  <a:lnTo>
                    <a:pt x="2638" y="2434"/>
                  </a:lnTo>
                  <a:lnTo>
                    <a:pt x="2642" y="2418"/>
                  </a:lnTo>
                  <a:lnTo>
                    <a:pt x="2642" y="2396"/>
                  </a:lnTo>
                  <a:lnTo>
                    <a:pt x="2642" y="2380"/>
                  </a:lnTo>
                  <a:lnTo>
                    <a:pt x="2642" y="2366"/>
                  </a:lnTo>
                  <a:lnTo>
                    <a:pt x="2642" y="2350"/>
                  </a:lnTo>
                  <a:lnTo>
                    <a:pt x="2642" y="2346"/>
                  </a:lnTo>
                  <a:lnTo>
                    <a:pt x="2640" y="2340"/>
                  </a:lnTo>
                  <a:lnTo>
                    <a:pt x="2636" y="2334"/>
                  </a:lnTo>
                  <a:lnTo>
                    <a:pt x="2620" y="2324"/>
                  </a:lnTo>
                  <a:lnTo>
                    <a:pt x="2614" y="2318"/>
                  </a:lnTo>
                  <a:lnTo>
                    <a:pt x="2610" y="2312"/>
                  </a:lnTo>
                  <a:lnTo>
                    <a:pt x="2606" y="2298"/>
                  </a:lnTo>
                  <a:close/>
                  <a:moveTo>
                    <a:pt x="2522" y="2632"/>
                  </a:moveTo>
                  <a:lnTo>
                    <a:pt x="2522" y="2632"/>
                  </a:lnTo>
                  <a:lnTo>
                    <a:pt x="2520" y="2634"/>
                  </a:lnTo>
                  <a:lnTo>
                    <a:pt x="2518" y="2634"/>
                  </a:lnTo>
                  <a:lnTo>
                    <a:pt x="2516" y="2638"/>
                  </a:lnTo>
                  <a:lnTo>
                    <a:pt x="2518" y="2640"/>
                  </a:lnTo>
                  <a:lnTo>
                    <a:pt x="2522" y="2654"/>
                  </a:lnTo>
                  <a:lnTo>
                    <a:pt x="2524" y="2670"/>
                  </a:lnTo>
                  <a:lnTo>
                    <a:pt x="2524" y="2674"/>
                  </a:lnTo>
                  <a:lnTo>
                    <a:pt x="2526" y="2680"/>
                  </a:lnTo>
                  <a:lnTo>
                    <a:pt x="2532" y="2684"/>
                  </a:lnTo>
                  <a:lnTo>
                    <a:pt x="2538" y="2688"/>
                  </a:lnTo>
                  <a:lnTo>
                    <a:pt x="2540" y="2688"/>
                  </a:lnTo>
                  <a:lnTo>
                    <a:pt x="2544" y="2688"/>
                  </a:lnTo>
                  <a:lnTo>
                    <a:pt x="2546" y="2686"/>
                  </a:lnTo>
                  <a:lnTo>
                    <a:pt x="2548" y="2684"/>
                  </a:lnTo>
                  <a:lnTo>
                    <a:pt x="2550" y="2678"/>
                  </a:lnTo>
                  <a:lnTo>
                    <a:pt x="2556" y="2664"/>
                  </a:lnTo>
                  <a:lnTo>
                    <a:pt x="2562" y="2650"/>
                  </a:lnTo>
                  <a:lnTo>
                    <a:pt x="2564" y="2634"/>
                  </a:lnTo>
                  <a:lnTo>
                    <a:pt x="2564" y="2632"/>
                  </a:lnTo>
                  <a:lnTo>
                    <a:pt x="2564" y="2628"/>
                  </a:lnTo>
                  <a:lnTo>
                    <a:pt x="2562" y="2626"/>
                  </a:lnTo>
                  <a:lnTo>
                    <a:pt x="2560" y="2626"/>
                  </a:lnTo>
                  <a:lnTo>
                    <a:pt x="2556" y="2626"/>
                  </a:lnTo>
                  <a:lnTo>
                    <a:pt x="2552" y="2630"/>
                  </a:lnTo>
                  <a:lnTo>
                    <a:pt x="2544" y="2632"/>
                  </a:lnTo>
                  <a:lnTo>
                    <a:pt x="2536" y="2632"/>
                  </a:lnTo>
                  <a:lnTo>
                    <a:pt x="2522" y="2632"/>
                  </a:lnTo>
                  <a:close/>
                  <a:moveTo>
                    <a:pt x="2478" y="958"/>
                  </a:moveTo>
                  <a:lnTo>
                    <a:pt x="2478" y="958"/>
                  </a:lnTo>
                  <a:lnTo>
                    <a:pt x="2476" y="954"/>
                  </a:lnTo>
                  <a:lnTo>
                    <a:pt x="2476" y="958"/>
                  </a:lnTo>
                  <a:lnTo>
                    <a:pt x="2476" y="962"/>
                  </a:lnTo>
                  <a:lnTo>
                    <a:pt x="2474" y="976"/>
                  </a:lnTo>
                  <a:lnTo>
                    <a:pt x="2468" y="992"/>
                  </a:lnTo>
                  <a:lnTo>
                    <a:pt x="2468" y="998"/>
                  </a:lnTo>
                  <a:lnTo>
                    <a:pt x="2470" y="1006"/>
                  </a:lnTo>
                  <a:lnTo>
                    <a:pt x="2472" y="1012"/>
                  </a:lnTo>
                  <a:lnTo>
                    <a:pt x="2474" y="1018"/>
                  </a:lnTo>
                  <a:lnTo>
                    <a:pt x="2476" y="1026"/>
                  </a:lnTo>
                  <a:lnTo>
                    <a:pt x="2476" y="1088"/>
                  </a:lnTo>
                  <a:lnTo>
                    <a:pt x="2476" y="1104"/>
                  </a:lnTo>
                  <a:lnTo>
                    <a:pt x="2476" y="1118"/>
                  </a:lnTo>
                  <a:lnTo>
                    <a:pt x="2478" y="1124"/>
                  </a:lnTo>
                  <a:lnTo>
                    <a:pt x="2484" y="1128"/>
                  </a:lnTo>
                  <a:lnTo>
                    <a:pt x="2498" y="1134"/>
                  </a:lnTo>
                  <a:lnTo>
                    <a:pt x="2502" y="1134"/>
                  </a:lnTo>
                  <a:lnTo>
                    <a:pt x="2500" y="1130"/>
                  </a:lnTo>
                  <a:lnTo>
                    <a:pt x="2490" y="1114"/>
                  </a:lnTo>
                  <a:lnTo>
                    <a:pt x="2486" y="1106"/>
                  </a:lnTo>
                  <a:lnTo>
                    <a:pt x="2486" y="1098"/>
                  </a:lnTo>
                  <a:lnTo>
                    <a:pt x="2486" y="1094"/>
                  </a:lnTo>
                  <a:lnTo>
                    <a:pt x="2486" y="1088"/>
                  </a:lnTo>
                  <a:lnTo>
                    <a:pt x="2488" y="1080"/>
                  </a:lnTo>
                  <a:lnTo>
                    <a:pt x="2492" y="1074"/>
                  </a:lnTo>
                  <a:lnTo>
                    <a:pt x="2496" y="1070"/>
                  </a:lnTo>
                  <a:lnTo>
                    <a:pt x="2498" y="1070"/>
                  </a:lnTo>
                  <a:lnTo>
                    <a:pt x="2500" y="1072"/>
                  </a:lnTo>
                  <a:lnTo>
                    <a:pt x="2502" y="1074"/>
                  </a:lnTo>
                  <a:lnTo>
                    <a:pt x="2502" y="1070"/>
                  </a:lnTo>
                  <a:lnTo>
                    <a:pt x="2488" y="1006"/>
                  </a:lnTo>
                  <a:lnTo>
                    <a:pt x="2486" y="990"/>
                  </a:lnTo>
                  <a:lnTo>
                    <a:pt x="2486" y="988"/>
                  </a:lnTo>
                  <a:lnTo>
                    <a:pt x="2482" y="972"/>
                  </a:lnTo>
                  <a:lnTo>
                    <a:pt x="2478" y="958"/>
                  </a:lnTo>
                  <a:close/>
                  <a:moveTo>
                    <a:pt x="2460" y="1170"/>
                  </a:moveTo>
                  <a:lnTo>
                    <a:pt x="2460" y="1170"/>
                  </a:lnTo>
                  <a:lnTo>
                    <a:pt x="2458" y="1176"/>
                  </a:lnTo>
                  <a:lnTo>
                    <a:pt x="2456" y="1182"/>
                  </a:lnTo>
                  <a:lnTo>
                    <a:pt x="2456" y="1196"/>
                  </a:lnTo>
                  <a:lnTo>
                    <a:pt x="2454" y="1204"/>
                  </a:lnTo>
                  <a:lnTo>
                    <a:pt x="2452" y="1212"/>
                  </a:lnTo>
                  <a:lnTo>
                    <a:pt x="2450" y="1216"/>
                  </a:lnTo>
                  <a:lnTo>
                    <a:pt x="2446" y="1224"/>
                  </a:lnTo>
                  <a:lnTo>
                    <a:pt x="2446" y="1232"/>
                  </a:lnTo>
                  <a:lnTo>
                    <a:pt x="2446" y="1236"/>
                  </a:lnTo>
                  <a:lnTo>
                    <a:pt x="2448" y="1238"/>
                  </a:lnTo>
                  <a:lnTo>
                    <a:pt x="2450" y="1236"/>
                  </a:lnTo>
                  <a:lnTo>
                    <a:pt x="2460" y="1220"/>
                  </a:lnTo>
                  <a:lnTo>
                    <a:pt x="2464" y="1218"/>
                  </a:lnTo>
                  <a:lnTo>
                    <a:pt x="2466" y="1218"/>
                  </a:lnTo>
                  <a:lnTo>
                    <a:pt x="2468" y="1218"/>
                  </a:lnTo>
                  <a:lnTo>
                    <a:pt x="2472" y="1220"/>
                  </a:lnTo>
                  <a:lnTo>
                    <a:pt x="2480" y="1228"/>
                  </a:lnTo>
                  <a:lnTo>
                    <a:pt x="2482" y="1230"/>
                  </a:lnTo>
                  <a:lnTo>
                    <a:pt x="2484" y="1230"/>
                  </a:lnTo>
                  <a:lnTo>
                    <a:pt x="2486" y="1228"/>
                  </a:lnTo>
                  <a:lnTo>
                    <a:pt x="2488" y="1226"/>
                  </a:lnTo>
                  <a:lnTo>
                    <a:pt x="2492" y="1220"/>
                  </a:lnTo>
                  <a:lnTo>
                    <a:pt x="2496" y="1214"/>
                  </a:lnTo>
                  <a:lnTo>
                    <a:pt x="2502" y="1210"/>
                  </a:lnTo>
                  <a:lnTo>
                    <a:pt x="2508" y="1208"/>
                  </a:lnTo>
                  <a:lnTo>
                    <a:pt x="2520" y="1198"/>
                  </a:lnTo>
                  <a:lnTo>
                    <a:pt x="2528" y="1190"/>
                  </a:lnTo>
                  <a:lnTo>
                    <a:pt x="2530" y="1188"/>
                  </a:lnTo>
                  <a:lnTo>
                    <a:pt x="2530" y="1186"/>
                  </a:lnTo>
                  <a:lnTo>
                    <a:pt x="2528" y="1184"/>
                  </a:lnTo>
                  <a:lnTo>
                    <a:pt x="2526" y="1184"/>
                  </a:lnTo>
                  <a:lnTo>
                    <a:pt x="2522" y="1184"/>
                  </a:lnTo>
                  <a:lnTo>
                    <a:pt x="2506" y="1182"/>
                  </a:lnTo>
                  <a:lnTo>
                    <a:pt x="2492" y="1178"/>
                  </a:lnTo>
                  <a:lnTo>
                    <a:pt x="2478" y="1170"/>
                  </a:lnTo>
                  <a:lnTo>
                    <a:pt x="2472" y="1168"/>
                  </a:lnTo>
                  <a:lnTo>
                    <a:pt x="2466" y="1168"/>
                  </a:lnTo>
                  <a:lnTo>
                    <a:pt x="2460" y="1170"/>
                  </a:lnTo>
                  <a:close/>
                  <a:moveTo>
                    <a:pt x="2438" y="1284"/>
                  </a:moveTo>
                  <a:lnTo>
                    <a:pt x="2438" y="1284"/>
                  </a:lnTo>
                  <a:lnTo>
                    <a:pt x="2432" y="1300"/>
                  </a:lnTo>
                  <a:lnTo>
                    <a:pt x="2430" y="1304"/>
                  </a:lnTo>
                  <a:lnTo>
                    <a:pt x="2426" y="1310"/>
                  </a:lnTo>
                  <a:lnTo>
                    <a:pt x="2420" y="1316"/>
                  </a:lnTo>
                  <a:lnTo>
                    <a:pt x="2414" y="1318"/>
                  </a:lnTo>
                  <a:lnTo>
                    <a:pt x="2400" y="1326"/>
                  </a:lnTo>
                  <a:lnTo>
                    <a:pt x="2374" y="1346"/>
                  </a:lnTo>
                  <a:lnTo>
                    <a:pt x="2368" y="1350"/>
                  </a:lnTo>
                  <a:lnTo>
                    <a:pt x="2360" y="1350"/>
                  </a:lnTo>
                  <a:lnTo>
                    <a:pt x="2356" y="1350"/>
                  </a:lnTo>
                  <a:lnTo>
                    <a:pt x="2340" y="1354"/>
                  </a:lnTo>
                  <a:lnTo>
                    <a:pt x="2326" y="1358"/>
                  </a:lnTo>
                  <a:lnTo>
                    <a:pt x="2320" y="1362"/>
                  </a:lnTo>
                  <a:lnTo>
                    <a:pt x="2318" y="1366"/>
                  </a:lnTo>
                  <a:lnTo>
                    <a:pt x="2322" y="1378"/>
                  </a:lnTo>
                  <a:lnTo>
                    <a:pt x="2326" y="1392"/>
                  </a:lnTo>
                  <a:lnTo>
                    <a:pt x="2328" y="1394"/>
                  </a:lnTo>
                  <a:lnTo>
                    <a:pt x="2330" y="1396"/>
                  </a:lnTo>
                  <a:lnTo>
                    <a:pt x="2332" y="1396"/>
                  </a:lnTo>
                  <a:lnTo>
                    <a:pt x="2334" y="1394"/>
                  </a:lnTo>
                  <a:lnTo>
                    <a:pt x="2342" y="1386"/>
                  </a:lnTo>
                  <a:lnTo>
                    <a:pt x="2348" y="1382"/>
                  </a:lnTo>
                  <a:lnTo>
                    <a:pt x="2354" y="1380"/>
                  </a:lnTo>
                  <a:lnTo>
                    <a:pt x="2358" y="1378"/>
                  </a:lnTo>
                  <a:lnTo>
                    <a:pt x="2362" y="1376"/>
                  </a:lnTo>
                  <a:lnTo>
                    <a:pt x="2366" y="1374"/>
                  </a:lnTo>
                  <a:lnTo>
                    <a:pt x="2368" y="1376"/>
                  </a:lnTo>
                  <a:lnTo>
                    <a:pt x="2370" y="1376"/>
                  </a:lnTo>
                  <a:lnTo>
                    <a:pt x="2374" y="1374"/>
                  </a:lnTo>
                  <a:lnTo>
                    <a:pt x="2382" y="1366"/>
                  </a:lnTo>
                  <a:lnTo>
                    <a:pt x="2388" y="1362"/>
                  </a:lnTo>
                  <a:lnTo>
                    <a:pt x="2392" y="1360"/>
                  </a:lnTo>
                  <a:lnTo>
                    <a:pt x="2404" y="1360"/>
                  </a:lnTo>
                  <a:lnTo>
                    <a:pt x="2408" y="1360"/>
                  </a:lnTo>
                  <a:lnTo>
                    <a:pt x="2422" y="1360"/>
                  </a:lnTo>
                  <a:lnTo>
                    <a:pt x="2432" y="1360"/>
                  </a:lnTo>
                  <a:lnTo>
                    <a:pt x="2436" y="1360"/>
                  </a:lnTo>
                  <a:lnTo>
                    <a:pt x="2440" y="1356"/>
                  </a:lnTo>
                  <a:lnTo>
                    <a:pt x="2444" y="1350"/>
                  </a:lnTo>
                  <a:lnTo>
                    <a:pt x="2446" y="1342"/>
                  </a:lnTo>
                  <a:lnTo>
                    <a:pt x="2446" y="1330"/>
                  </a:lnTo>
                  <a:lnTo>
                    <a:pt x="2446" y="1322"/>
                  </a:lnTo>
                  <a:lnTo>
                    <a:pt x="2450" y="1314"/>
                  </a:lnTo>
                  <a:lnTo>
                    <a:pt x="2452" y="1308"/>
                  </a:lnTo>
                  <a:lnTo>
                    <a:pt x="2458" y="1294"/>
                  </a:lnTo>
                  <a:lnTo>
                    <a:pt x="2462" y="1280"/>
                  </a:lnTo>
                  <a:lnTo>
                    <a:pt x="2464" y="1272"/>
                  </a:lnTo>
                  <a:lnTo>
                    <a:pt x="2460" y="1266"/>
                  </a:lnTo>
                  <a:lnTo>
                    <a:pt x="2450" y="1250"/>
                  </a:lnTo>
                  <a:lnTo>
                    <a:pt x="2448" y="1246"/>
                  </a:lnTo>
                  <a:lnTo>
                    <a:pt x="2446" y="1246"/>
                  </a:lnTo>
                  <a:lnTo>
                    <a:pt x="2446" y="1248"/>
                  </a:lnTo>
                  <a:lnTo>
                    <a:pt x="2444" y="1260"/>
                  </a:lnTo>
                  <a:lnTo>
                    <a:pt x="2438" y="1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pPr>
              <a:endParaRPr lang="en-GB">
                <a:solidFill>
                  <a:srgbClr val="727272"/>
                </a:solidFill>
                <a:latin typeface="Georgia"/>
                <a:cs typeface="+mn-cs"/>
              </a:endParaRPr>
            </a:p>
          </p:txBody>
        </p:sp>
        <p:sp>
          <p:nvSpPr>
            <p:cNvPr id="57364" name="Freeform 15"/>
            <p:cNvSpPr>
              <a:spLocks noEditPoints="1"/>
            </p:cNvSpPr>
            <p:nvPr/>
          </p:nvSpPr>
          <p:spPr bwMode="auto">
            <a:xfrm>
              <a:off x="56" y="1036"/>
              <a:ext cx="2211" cy="3018"/>
            </a:xfrm>
            <a:custGeom>
              <a:avLst/>
              <a:gdLst>
                <a:gd name="T0" fmla="*/ 1757 w 2211"/>
                <a:gd name="T1" fmla="*/ 431 h 3018"/>
                <a:gd name="T2" fmla="*/ 1780 w 2211"/>
                <a:gd name="T3" fmla="*/ 502 h 3018"/>
                <a:gd name="T4" fmla="*/ 1792 w 2211"/>
                <a:gd name="T5" fmla="*/ 608 h 3018"/>
                <a:gd name="T6" fmla="*/ 1954 w 2211"/>
                <a:gd name="T7" fmla="*/ 711 h 3018"/>
                <a:gd name="T8" fmla="*/ 2035 w 2211"/>
                <a:gd name="T9" fmla="*/ 540 h 3018"/>
                <a:gd name="T10" fmla="*/ 2203 w 2211"/>
                <a:gd name="T11" fmla="*/ 366 h 3018"/>
                <a:gd name="T12" fmla="*/ 2188 w 2211"/>
                <a:gd name="T13" fmla="*/ 325 h 3018"/>
                <a:gd name="T14" fmla="*/ 2153 w 2211"/>
                <a:gd name="T15" fmla="*/ 272 h 3018"/>
                <a:gd name="T16" fmla="*/ 2085 w 2211"/>
                <a:gd name="T17" fmla="*/ 202 h 3018"/>
                <a:gd name="T18" fmla="*/ 2002 w 2211"/>
                <a:gd name="T19" fmla="*/ 129 h 3018"/>
                <a:gd name="T20" fmla="*/ 1934 w 2211"/>
                <a:gd name="T21" fmla="*/ 108 h 3018"/>
                <a:gd name="T22" fmla="*/ 1737 w 2211"/>
                <a:gd name="T23" fmla="*/ 207 h 3018"/>
                <a:gd name="T24" fmla="*/ 1288 w 2211"/>
                <a:gd name="T25" fmla="*/ 159 h 3018"/>
                <a:gd name="T26" fmla="*/ 1303 w 2211"/>
                <a:gd name="T27" fmla="*/ 194 h 3018"/>
                <a:gd name="T28" fmla="*/ 1356 w 2211"/>
                <a:gd name="T29" fmla="*/ 207 h 3018"/>
                <a:gd name="T30" fmla="*/ 1364 w 2211"/>
                <a:gd name="T31" fmla="*/ 156 h 3018"/>
                <a:gd name="T32" fmla="*/ 1374 w 2211"/>
                <a:gd name="T33" fmla="*/ 66 h 3018"/>
                <a:gd name="T34" fmla="*/ 1361 w 2211"/>
                <a:gd name="T35" fmla="*/ 3 h 3018"/>
                <a:gd name="T36" fmla="*/ 1319 w 2211"/>
                <a:gd name="T37" fmla="*/ 13 h 3018"/>
                <a:gd name="T38" fmla="*/ 1266 w 2211"/>
                <a:gd name="T39" fmla="*/ 58 h 3018"/>
                <a:gd name="T40" fmla="*/ 1248 w 2211"/>
                <a:gd name="T41" fmla="*/ 81 h 3018"/>
                <a:gd name="T42" fmla="*/ 1253 w 2211"/>
                <a:gd name="T43" fmla="*/ 144 h 3018"/>
                <a:gd name="T44" fmla="*/ 1268 w 2211"/>
                <a:gd name="T45" fmla="*/ 227 h 3018"/>
                <a:gd name="T46" fmla="*/ 1379 w 2211"/>
                <a:gd name="T47" fmla="*/ 252 h 3018"/>
                <a:gd name="T48" fmla="*/ 1271 w 2211"/>
                <a:gd name="T49" fmla="*/ 217 h 3018"/>
                <a:gd name="T50" fmla="*/ 1172 w 2211"/>
                <a:gd name="T51" fmla="*/ 1629 h 3018"/>
                <a:gd name="T52" fmla="*/ 1677 w 2211"/>
                <a:gd name="T53" fmla="*/ 1170 h 3018"/>
                <a:gd name="T54" fmla="*/ 1500 w 2211"/>
                <a:gd name="T55" fmla="*/ 703 h 3018"/>
                <a:gd name="T56" fmla="*/ 1437 w 2211"/>
                <a:gd name="T57" fmla="*/ 376 h 3018"/>
                <a:gd name="T58" fmla="*/ 1520 w 2211"/>
                <a:gd name="T59" fmla="*/ 509 h 3018"/>
                <a:gd name="T60" fmla="*/ 1606 w 2211"/>
                <a:gd name="T61" fmla="*/ 540 h 3018"/>
                <a:gd name="T62" fmla="*/ 1674 w 2211"/>
                <a:gd name="T63" fmla="*/ 527 h 3018"/>
                <a:gd name="T64" fmla="*/ 1694 w 2211"/>
                <a:gd name="T65" fmla="*/ 502 h 3018"/>
                <a:gd name="T66" fmla="*/ 1659 w 2211"/>
                <a:gd name="T67" fmla="*/ 446 h 3018"/>
                <a:gd name="T68" fmla="*/ 1634 w 2211"/>
                <a:gd name="T69" fmla="*/ 388 h 3018"/>
                <a:gd name="T70" fmla="*/ 1553 w 2211"/>
                <a:gd name="T71" fmla="*/ 345 h 3018"/>
                <a:gd name="T72" fmla="*/ 1442 w 2211"/>
                <a:gd name="T73" fmla="*/ 300 h 3018"/>
                <a:gd name="T74" fmla="*/ 1341 w 2211"/>
                <a:gd name="T75" fmla="*/ 330 h 3018"/>
                <a:gd name="T76" fmla="*/ 1319 w 2211"/>
                <a:gd name="T77" fmla="*/ 386 h 3018"/>
                <a:gd name="T78" fmla="*/ 1182 w 2211"/>
                <a:gd name="T79" fmla="*/ 424 h 3018"/>
                <a:gd name="T80" fmla="*/ 1172 w 2211"/>
                <a:gd name="T81" fmla="*/ 308 h 3018"/>
                <a:gd name="T82" fmla="*/ 1112 w 2211"/>
                <a:gd name="T83" fmla="*/ 315 h 3018"/>
                <a:gd name="T84" fmla="*/ 1024 w 2211"/>
                <a:gd name="T85" fmla="*/ 333 h 3018"/>
                <a:gd name="T86" fmla="*/ 1034 w 2211"/>
                <a:gd name="T87" fmla="*/ 383 h 3018"/>
                <a:gd name="T88" fmla="*/ 1129 w 2211"/>
                <a:gd name="T89" fmla="*/ 429 h 3018"/>
                <a:gd name="T90" fmla="*/ 451 w 2211"/>
                <a:gd name="T91" fmla="*/ 378 h 3018"/>
                <a:gd name="T92" fmla="*/ 156 w 2211"/>
                <a:gd name="T93" fmla="*/ 840 h 3018"/>
                <a:gd name="T94" fmla="*/ 837 w 2211"/>
                <a:gd name="T95" fmla="*/ 1417 h 3018"/>
                <a:gd name="T96" fmla="*/ 1256 w 2211"/>
                <a:gd name="T97" fmla="*/ 1755 h 3018"/>
                <a:gd name="T98" fmla="*/ 1629 w 2211"/>
                <a:gd name="T99" fmla="*/ 1679 h 3018"/>
                <a:gd name="T100" fmla="*/ 1553 w 2211"/>
                <a:gd name="T101" fmla="*/ 1654 h 3018"/>
                <a:gd name="T102" fmla="*/ 1414 w 2211"/>
                <a:gd name="T103" fmla="*/ 1851 h 3018"/>
                <a:gd name="T104" fmla="*/ 1891 w 2211"/>
                <a:gd name="T105" fmla="*/ 1893 h 3018"/>
                <a:gd name="T106" fmla="*/ 1591 w 2211"/>
                <a:gd name="T107" fmla="*/ 1795 h 3018"/>
                <a:gd name="T108" fmla="*/ 1435 w 2211"/>
                <a:gd name="T109" fmla="*/ 2057 h 3018"/>
                <a:gd name="T110" fmla="*/ 1629 w 2211"/>
                <a:gd name="T111" fmla="*/ 2524 h 3018"/>
                <a:gd name="T112" fmla="*/ 1740 w 2211"/>
                <a:gd name="T113" fmla="*/ 2741 h 3018"/>
                <a:gd name="T114" fmla="*/ 2110 w 2211"/>
                <a:gd name="T115" fmla="*/ 2342 h 3018"/>
                <a:gd name="T116" fmla="*/ 1472 w 2211"/>
                <a:gd name="T117" fmla="*/ 562 h 3018"/>
                <a:gd name="T118" fmla="*/ 1394 w 2211"/>
                <a:gd name="T119" fmla="*/ 577 h 3018"/>
                <a:gd name="T120" fmla="*/ 978 w 2211"/>
                <a:gd name="T121" fmla="*/ 338 h 3018"/>
                <a:gd name="T122" fmla="*/ 1039 w 2211"/>
                <a:gd name="T123" fmla="*/ 250 h 30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11"/>
                <a:gd name="T187" fmla="*/ 0 h 3018"/>
                <a:gd name="T188" fmla="*/ 2211 w 2211"/>
                <a:gd name="T189" fmla="*/ 3018 h 30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11" h="3018">
                  <a:moveTo>
                    <a:pt x="1636" y="295"/>
                  </a:moveTo>
                  <a:lnTo>
                    <a:pt x="1639" y="300"/>
                  </a:lnTo>
                  <a:lnTo>
                    <a:pt x="1639" y="303"/>
                  </a:lnTo>
                  <a:lnTo>
                    <a:pt x="1639" y="308"/>
                  </a:lnTo>
                  <a:lnTo>
                    <a:pt x="1636" y="310"/>
                  </a:lnTo>
                  <a:lnTo>
                    <a:pt x="1636" y="313"/>
                  </a:lnTo>
                  <a:lnTo>
                    <a:pt x="1634" y="315"/>
                  </a:lnTo>
                  <a:lnTo>
                    <a:pt x="1636" y="320"/>
                  </a:lnTo>
                  <a:lnTo>
                    <a:pt x="1636" y="323"/>
                  </a:lnTo>
                  <a:lnTo>
                    <a:pt x="1641" y="328"/>
                  </a:lnTo>
                  <a:lnTo>
                    <a:pt x="1644" y="333"/>
                  </a:lnTo>
                  <a:lnTo>
                    <a:pt x="1649" y="335"/>
                  </a:lnTo>
                  <a:lnTo>
                    <a:pt x="1651" y="338"/>
                  </a:lnTo>
                  <a:lnTo>
                    <a:pt x="1656" y="340"/>
                  </a:lnTo>
                  <a:lnTo>
                    <a:pt x="1664" y="340"/>
                  </a:lnTo>
                  <a:lnTo>
                    <a:pt x="1669" y="340"/>
                  </a:lnTo>
                  <a:lnTo>
                    <a:pt x="1679" y="340"/>
                  </a:lnTo>
                  <a:lnTo>
                    <a:pt x="1687" y="338"/>
                  </a:lnTo>
                  <a:lnTo>
                    <a:pt x="1697" y="338"/>
                  </a:lnTo>
                  <a:lnTo>
                    <a:pt x="1704" y="338"/>
                  </a:lnTo>
                  <a:lnTo>
                    <a:pt x="1712" y="338"/>
                  </a:lnTo>
                  <a:lnTo>
                    <a:pt x="1719" y="340"/>
                  </a:lnTo>
                  <a:lnTo>
                    <a:pt x="1724" y="343"/>
                  </a:lnTo>
                  <a:lnTo>
                    <a:pt x="1729" y="348"/>
                  </a:lnTo>
                  <a:lnTo>
                    <a:pt x="1732" y="356"/>
                  </a:lnTo>
                  <a:lnTo>
                    <a:pt x="1737" y="363"/>
                  </a:lnTo>
                  <a:lnTo>
                    <a:pt x="1740" y="368"/>
                  </a:lnTo>
                  <a:lnTo>
                    <a:pt x="1745" y="373"/>
                  </a:lnTo>
                  <a:lnTo>
                    <a:pt x="1750" y="378"/>
                  </a:lnTo>
                  <a:lnTo>
                    <a:pt x="1752" y="386"/>
                  </a:lnTo>
                  <a:lnTo>
                    <a:pt x="1757" y="391"/>
                  </a:lnTo>
                  <a:lnTo>
                    <a:pt x="1760" y="401"/>
                  </a:lnTo>
                  <a:lnTo>
                    <a:pt x="1760" y="411"/>
                  </a:lnTo>
                  <a:lnTo>
                    <a:pt x="1760" y="424"/>
                  </a:lnTo>
                  <a:lnTo>
                    <a:pt x="1757" y="431"/>
                  </a:lnTo>
                  <a:lnTo>
                    <a:pt x="1757" y="439"/>
                  </a:lnTo>
                  <a:lnTo>
                    <a:pt x="1757" y="444"/>
                  </a:lnTo>
                  <a:lnTo>
                    <a:pt x="1757" y="449"/>
                  </a:lnTo>
                  <a:lnTo>
                    <a:pt x="1757" y="451"/>
                  </a:lnTo>
                  <a:lnTo>
                    <a:pt x="1760" y="451"/>
                  </a:lnTo>
                  <a:lnTo>
                    <a:pt x="1765" y="454"/>
                  </a:lnTo>
                  <a:lnTo>
                    <a:pt x="1770" y="454"/>
                  </a:lnTo>
                  <a:lnTo>
                    <a:pt x="1775" y="454"/>
                  </a:lnTo>
                  <a:lnTo>
                    <a:pt x="1777" y="456"/>
                  </a:lnTo>
                  <a:lnTo>
                    <a:pt x="1782" y="456"/>
                  </a:lnTo>
                  <a:lnTo>
                    <a:pt x="1782" y="459"/>
                  </a:lnTo>
                  <a:lnTo>
                    <a:pt x="1782" y="461"/>
                  </a:lnTo>
                  <a:lnTo>
                    <a:pt x="1780" y="464"/>
                  </a:lnTo>
                  <a:lnTo>
                    <a:pt x="1772" y="464"/>
                  </a:lnTo>
                  <a:lnTo>
                    <a:pt x="1767" y="466"/>
                  </a:lnTo>
                  <a:lnTo>
                    <a:pt x="1765" y="469"/>
                  </a:lnTo>
                  <a:lnTo>
                    <a:pt x="1765" y="471"/>
                  </a:lnTo>
                  <a:lnTo>
                    <a:pt x="1767" y="471"/>
                  </a:lnTo>
                  <a:lnTo>
                    <a:pt x="1770" y="474"/>
                  </a:lnTo>
                  <a:lnTo>
                    <a:pt x="1775" y="477"/>
                  </a:lnTo>
                  <a:lnTo>
                    <a:pt x="1777" y="477"/>
                  </a:lnTo>
                  <a:lnTo>
                    <a:pt x="1775" y="477"/>
                  </a:lnTo>
                  <a:lnTo>
                    <a:pt x="1770" y="477"/>
                  </a:lnTo>
                  <a:lnTo>
                    <a:pt x="1765" y="479"/>
                  </a:lnTo>
                  <a:lnTo>
                    <a:pt x="1762" y="482"/>
                  </a:lnTo>
                  <a:lnTo>
                    <a:pt x="1757" y="484"/>
                  </a:lnTo>
                  <a:lnTo>
                    <a:pt x="1755" y="487"/>
                  </a:lnTo>
                  <a:lnTo>
                    <a:pt x="1755" y="489"/>
                  </a:lnTo>
                  <a:lnTo>
                    <a:pt x="1757" y="494"/>
                  </a:lnTo>
                  <a:lnTo>
                    <a:pt x="1762" y="497"/>
                  </a:lnTo>
                  <a:lnTo>
                    <a:pt x="1767" y="499"/>
                  </a:lnTo>
                  <a:lnTo>
                    <a:pt x="1772" y="502"/>
                  </a:lnTo>
                  <a:lnTo>
                    <a:pt x="1780" y="502"/>
                  </a:lnTo>
                  <a:lnTo>
                    <a:pt x="1785" y="502"/>
                  </a:lnTo>
                  <a:lnTo>
                    <a:pt x="1790" y="499"/>
                  </a:lnTo>
                  <a:lnTo>
                    <a:pt x="1792" y="497"/>
                  </a:lnTo>
                  <a:lnTo>
                    <a:pt x="1795" y="494"/>
                  </a:lnTo>
                  <a:lnTo>
                    <a:pt x="1798" y="492"/>
                  </a:lnTo>
                  <a:lnTo>
                    <a:pt x="1800" y="489"/>
                  </a:lnTo>
                  <a:lnTo>
                    <a:pt x="1800" y="487"/>
                  </a:lnTo>
                  <a:lnTo>
                    <a:pt x="1803" y="484"/>
                  </a:lnTo>
                  <a:lnTo>
                    <a:pt x="1805" y="484"/>
                  </a:lnTo>
                  <a:lnTo>
                    <a:pt x="1808" y="484"/>
                  </a:lnTo>
                  <a:lnTo>
                    <a:pt x="1810" y="482"/>
                  </a:lnTo>
                  <a:lnTo>
                    <a:pt x="1815" y="487"/>
                  </a:lnTo>
                  <a:lnTo>
                    <a:pt x="1815" y="494"/>
                  </a:lnTo>
                  <a:lnTo>
                    <a:pt x="1815" y="504"/>
                  </a:lnTo>
                  <a:lnTo>
                    <a:pt x="1813" y="512"/>
                  </a:lnTo>
                  <a:lnTo>
                    <a:pt x="1810" y="514"/>
                  </a:lnTo>
                  <a:lnTo>
                    <a:pt x="1805" y="514"/>
                  </a:lnTo>
                  <a:lnTo>
                    <a:pt x="1803" y="517"/>
                  </a:lnTo>
                  <a:lnTo>
                    <a:pt x="1798" y="519"/>
                  </a:lnTo>
                  <a:lnTo>
                    <a:pt x="1792" y="522"/>
                  </a:lnTo>
                  <a:lnTo>
                    <a:pt x="1787" y="527"/>
                  </a:lnTo>
                  <a:lnTo>
                    <a:pt x="1785" y="529"/>
                  </a:lnTo>
                  <a:lnTo>
                    <a:pt x="1780" y="532"/>
                  </a:lnTo>
                  <a:lnTo>
                    <a:pt x="1777" y="537"/>
                  </a:lnTo>
                  <a:lnTo>
                    <a:pt x="1777" y="545"/>
                  </a:lnTo>
                  <a:lnTo>
                    <a:pt x="1775" y="555"/>
                  </a:lnTo>
                  <a:lnTo>
                    <a:pt x="1772" y="565"/>
                  </a:lnTo>
                  <a:lnTo>
                    <a:pt x="1772" y="572"/>
                  </a:lnTo>
                  <a:lnTo>
                    <a:pt x="1772" y="582"/>
                  </a:lnTo>
                  <a:lnTo>
                    <a:pt x="1775" y="587"/>
                  </a:lnTo>
                  <a:lnTo>
                    <a:pt x="1775" y="593"/>
                  </a:lnTo>
                  <a:lnTo>
                    <a:pt x="1777" y="598"/>
                  </a:lnTo>
                  <a:lnTo>
                    <a:pt x="1782" y="600"/>
                  </a:lnTo>
                  <a:lnTo>
                    <a:pt x="1787" y="605"/>
                  </a:lnTo>
                  <a:lnTo>
                    <a:pt x="1792" y="608"/>
                  </a:lnTo>
                  <a:lnTo>
                    <a:pt x="1795" y="613"/>
                  </a:lnTo>
                  <a:lnTo>
                    <a:pt x="1800" y="618"/>
                  </a:lnTo>
                  <a:lnTo>
                    <a:pt x="1803" y="625"/>
                  </a:lnTo>
                  <a:lnTo>
                    <a:pt x="1803" y="630"/>
                  </a:lnTo>
                  <a:lnTo>
                    <a:pt x="1803" y="638"/>
                  </a:lnTo>
                  <a:lnTo>
                    <a:pt x="1805" y="643"/>
                  </a:lnTo>
                  <a:lnTo>
                    <a:pt x="1810" y="648"/>
                  </a:lnTo>
                  <a:lnTo>
                    <a:pt x="1815" y="653"/>
                  </a:lnTo>
                  <a:lnTo>
                    <a:pt x="1820" y="658"/>
                  </a:lnTo>
                  <a:lnTo>
                    <a:pt x="1825" y="661"/>
                  </a:lnTo>
                  <a:lnTo>
                    <a:pt x="1833" y="666"/>
                  </a:lnTo>
                  <a:lnTo>
                    <a:pt x="1838" y="671"/>
                  </a:lnTo>
                  <a:lnTo>
                    <a:pt x="1843" y="673"/>
                  </a:lnTo>
                  <a:lnTo>
                    <a:pt x="1848" y="678"/>
                  </a:lnTo>
                  <a:lnTo>
                    <a:pt x="1856" y="683"/>
                  </a:lnTo>
                  <a:lnTo>
                    <a:pt x="1863" y="691"/>
                  </a:lnTo>
                  <a:lnTo>
                    <a:pt x="1871" y="693"/>
                  </a:lnTo>
                  <a:lnTo>
                    <a:pt x="1881" y="698"/>
                  </a:lnTo>
                  <a:lnTo>
                    <a:pt x="1888" y="698"/>
                  </a:lnTo>
                  <a:lnTo>
                    <a:pt x="1896" y="698"/>
                  </a:lnTo>
                  <a:lnTo>
                    <a:pt x="1903" y="696"/>
                  </a:lnTo>
                  <a:lnTo>
                    <a:pt x="1908" y="696"/>
                  </a:lnTo>
                  <a:lnTo>
                    <a:pt x="1914" y="696"/>
                  </a:lnTo>
                  <a:lnTo>
                    <a:pt x="1919" y="696"/>
                  </a:lnTo>
                  <a:lnTo>
                    <a:pt x="1924" y="698"/>
                  </a:lnTo>
                  <a:lnTo>
                    <a:pt x="1926" y="701"/>
                  </a:lnTo>
                  <a:lnTo>
                    <a:pt x="1929" y="703"/>
                  </a:lnTo>
                  <a:lnTo>
                    <a:pt x="1931" y="706"/>
                  </a:lnTo>
                  <a:lnTo>
                    <a:pt x="1931" y="708"/>
                  </a:lnTo>
                  <a:lnTo>
                    <a:pt x="1934" y="708"/>
                  </a:lnTo>
                  <a:lnTo>
                    <a:pt x="1936" y="711"/>
                  </a:lnTo>
                  <a:lnTo>
                    <a:pt x="1939" y="711"/>
                  </a:lnTo>
                  <a:lnTo>
                    <a:pt x="1944" y="711"/>
                  </a:lnTo>
                  <a:lnTo>
                    <a:pt x="1949" y="711"/>
                  </a:lnTo>
                  <a:lnTo>
                    <a:pt x="1954" y="711"/>
                  </a:lnTo>
                  <a:lnTo>
                    <a:pt x="1956" y="711"/>
                  </a:lnTo>
                  <a:lnTo>
                    <a:pt x="1964" y="708"/>
                  </a:lnTo>
                  <a:lnTo>
                    <a:pt x="1966" y="708"/>
                  </a:lnTo>
                  <a:lnTo>
                    <a:pt x="1971" y="706"/>
                  </a:lnTo>
                  <a:lnTo>
                    <a:pt x="1977" y="703"/>
                  </a:lnTo>
                  <a:lnTo>
                    <a:pt x="1979" y="701"/>
                  </a:lnTo>
                  <a:lnTo>
                    <a:pt x="1982" y="698"/>
                  </a:lnTo>
                  <a:lnTo>
                    <a:pt x="1984" y="693"/>
                  </a:lnTo>
                  <a:lnTo>
                    <a:pt x="1984" y="691"/>
                  </a:lnTo>
                  <a:lnTo>
                    <a:pt x="1984" y="681"/>
                  </a:lnTo>
                  <a:lnTo>
                    <a:pt x="1984" y="673"/>
                  </a:lnTo>
                  <a:lnTo>
                    <a:pt x="1984" y="668"/>
                  </a:lnTo>
                  <a:lnTo>
                    <a:pt x="1984" y="666"/>
                  </a:lnTo>
                  <a:lnTo>
                    <a:pt x="1984" y="661"/>
                  </a:lnTo>
                  <a:lnTo>
                    <a:pt x="1987" y="658"/>
                  </a:lnTo>
                  <a:lnTo>
                    <a:pt x="1989" y="656"/>
                  </a:lnTo>
                  <a:lnTo>
                    <a:pt x="1992" y="653"/>
                  </a:lnTo>
                  <a:lnTo>
                    <a:pt x="1994" y="648"/>
                  </a:lnTo>
                  <a:lnTo>
                    <a:pt x="1992" y="640"/>
                  </a:lnTo>
                  <a:lnTo>
                    <a:pt x="1989" y="633"/>
                  </a:lnTo>
                  <a:lnTo>
                    <a:pt x="1989" y="628"/>
                  </a:lnTo>
                  <a:lnTo>
                    <a:pt x="1992" y="625"/>
                  </a:lnTo>
                  <a:lnTo>
                    <a:pt x="1994" y="620"/>
                  </a:lnTo>
                  <a:lnTo>
                    <a:pt x="1999" y="615"/>
                  </a:lnTo>
                  <a:lnTo>
                    <a:pt x="2004" y="608"/>
                  </a:lnTo>
                  <a:lnTo>
                    <a:pt x="2007" y="600"/>
                  </a:lnTo>
                  <a:lnTo>
                    <a:pt x="2009" y="593"/>
                  </a:lnTo>
                  <a:lnTo>
                    <a:pt x="2012" y="585"/>
                  </a:lnTo>
                  <a:lnTo>
                    <a:pt x="2009" y="580"/>
                  </a:lnTo>
                  <a:lnTo>
                    <a:pt x="2009" y="572"/>
                  </a:lnTo>
                  <a:lnTo>
                    <a:pt x="2012" y="565"/>
                  </a:lnTo>
                  <a:lnTo>
                    <a:pt x="2014" y="560"/>
                  </a:lnTo>
                  <a:lnTo>
                    <a:pt x="2022" y="552"/>
                  </a:lnTo>
                  <a:lnTo>
                    <a:pt x="2027" y="545"/>
                  </a:lnTo>
                  <a:lnTo>
                    <a:pt x="2035" y="540"/>
                  </a:lnTo>
                  <a:lnTo>
                    <a:pt x="2042" y="535"/>
                  </a:lnTo>
                  <a:lnTo>
                    <a:pt x="2047" y="532"/>
                  </a:lnTo>
                  <a:lnTo>
                    <a:pt x="2052" y="529"/>
                  </a:lnTo>
                  <a:lnTo>
                    <a:pt x="2057" y="527"/>
                  </a:lnTo>
                  <a:lnTo>
                    <a:pt x="2065" y="524"/>
                  </a:lnTo>
                  <a:lnTo>
                    <a:pt x="2072" y="517"/>
                  </a:lnTo>
                  <a:lnTo>
                    <a:pt x="2080" y="512"/>
                  </a:lnTo>
                  <a:lnTo>
                    <a:pt x="2087" y="502"/>
                  </a:lnTo>
                  <a:lnTo>
                    <a:pt x="2093" y="494"/>
                  </a:lnTo>
                  <a:lnTo>
                    <a:pt x="2098" y="484"/>
                  </a:lnTo>
                  <a:lnTo>
                    <a:pt x="2100" y="474"/>
                  </a:lnTo>
                  <a:lnTo>
                    <a:pt x="2105" y="466"/>
                  </a:lnTo>
                  <a:lnTo>
                    <a:pt x="2108" y="461"/>
                  </a:lnTo>
                  <a:lnTo>
                    <a:pt x="2108" y="456"/>
                  </a:lnTo>
                  <a:lnTo>
                    <a:pt x="2113" y="454"/>
                  </a:lnTo>
                  <a:lnTo>
                    <a:pt x="2118" y="451"/>
                  </a:lnTo>
                  <a:lnTo>
                    <a:pt x="2123" y="449"/>
                  </a:lnTo>
                  <a:lnTo>
                    <a:pt x="2125" y="446"/>
                  </a:lnTo>
                  <a:lnTo>
                    <a:pt x="2130" y="444"/>
                  </a:lnTo>
                  <a:lnTo>
                    <a:pt x="2135" y="439"/>
                  </a:lnTo>
                  <a:lnTo>
                    <a:pt x="2140" y="434"/>
                  </a:lnTo>
                  <a:lnTo>
                    <a:pt x="2148" y="429"/>
                  </a:lnTo>
                  <a:lnTo>
                    <a:pt x="2156" y="424"/>
                  </a:lnTo>
                  <a:lnTo>
                    <a:pt x="2163" y="416"/>
                  </a:lnTo>
                  <a:lnTo>
                    <a:pt x="2171" y="411"/>
                  </a:lnTo>
                  <a:lnTo>
                    <a:pt x="2176" y="403"/>
                  </a:lnTo>
                  <a:lnTo>
                    <a:pt x="2183" y="396"/>
                  </a:lnTo>
                  <a:lnTo>
                    <a:pt x="2191" y="391"/>
                  </a:lnTo>
                  <a:lnTo>
                    <a:pt x="2196" y="386"/>
                  </a:lnTo>
                  <a:lnTo>
                    <a:pt x="2198" y="378"/>
                  </a:lnTo>
                  <a:lnTo>
                    <a:pt x="2203" y="376"/>
                  </a:lnTo>
                  <a:lnTo>
                    <a:pt x="2203" y="371"/>
                  </a:lnTo>
                  <a:lnTo>
                    <a:pt x="2206" y="368"/>
                  </a:lnTo>
                  <a:lnTo>
                    <a:pt x="2203" y="366"/>
                  </a:lnTo>
                  <a:lnTo>
                    <a:pt x="2196" y="363"/>
                  </a:lnTo>
                  <a:lnTo>
                    <a:pt x="2188" y="363"/>
                  </a:lnTo>
                  <a:lnTo>
                    <a:pt x="2178" y="366"/>
                  </a:lnTo>
                  <a:lnTo>
                    <a:pt x="2168" y="368"/>
                  </a:lnTo>
                  <a:lnTo>
                    <a:pt x="2161" y="371"/>
                  </a:lnTo>
                  <a:lnTo>
                    <a:pt x="2150" y="376"/>
                  </a:lnTo>
                  <a:lnTo>
                    <a:pt x="2143" y="381"/>
                  </a:lnTo>
                  <a:lnTo>
                    <a:pt x="2140" y="383"/>
                  </a:lnTo>
                  <a:lnTo>
                    <a:pt x="2140" y="381"/>
                  </a:lnTo>
                  <a:lnTo>
                    <a:pt x="2143" y="378"/>
                  </a:lnTo>
                  <a:lnTo>
                    <a:pt x="2145" y="376"/>
                  </a:lnTo>
                  <a:lnTo>
                    <a:pt x="2145" y="371"/>
                  </a:lnTo>
                  <a:lnTo>
                    <a:pt x="2143" y="366"/>
                  </a:lnTo>
                  <a:lnTo>
                    <a:pt x="2138" y="366"/>
                  </a:lnTo>
                  <a:lnTo>
                    <a:pt x="2128" y="366"/>
                  </a:lnTo>
                  <a:lnTo>
                    <a:pt x="2125" y="368"/>
                  </a:lnTo>
                  <a:lnTo>
                    <a:pt x="2125" y="366"/>
                  </a:lnTo>
                  <a:lnTo>
                    <a:pt x="2130" y="363"/>
                  </a:lnTo>
                  <a:lnTo>
                    <a:pt x="2140" y="358"/>
                  </a:lnTo>
                  <a:lnTo>
                    <a:pt x="2150" y="356"/>
                  </a:lnTo>
                  <a:lnTo>
                    <a:pt x="2158" y="353"/>
                  </a:lnTo>
                  <a:lnTo>
                    <a:pt x="2166" y="350"/>
                  </a:lnTo>
                  <a:lnTo>
                    <a:pt x="2171" y="353"/>
                  </a:lnTo>
                  <a:lnTo>
                    <a:pt x="2173" y="353"/>
                  </a:lnTo>
                  <a:lnTo>
                    <a:pt x="2178" y="356"/>
                  </a:lnTo>
                  <a:lnTo>
                    <a:pt x="2183" y="353"/>
                  </a:lnTo>
                  <a:lnTo>
                    <a:pt x="2188" y="353"/>
                  </a:lnTo>
                  <a:lnTo>
                    <a:pt x="2193" y="350"/>
                  </a:lnTo>
                  <a:lnTo>
                    <a:pt x="2198" y="345"/>
                  </a:lnTo>
                  <a:lnTo>
                    <a:pt x="2201" y="343"/>
                  </a:lnTo>
                  <a:lnTo>
                    <a:pt x="2201" y="338"/>
                  </a:lnTo>
                  <a:lnTo>
                    <a:pt x="2198" y="333"/>
                  </a:lnTo>
                  <a:lnTo>
                    <a:pt x="2196" y="330"/>
                  </a:lnTo>
                  <a:lnTo>
                    <a:pt x="2193" y="328"/>
                  </a:lnTo>
                  <a:lnTo>
                    <a:pt x="2188" y="325"/>
                  </a:lnTo>
                  <a:lnTo>
                    <a:pt x="2183" y="325"/>
                  </a:lnTo>
                  <a:lnTo>
                    <a:pt x="2176" y="323"/>
                  </a:lnTo>
                  <a:lnTo>
                    <a:pt x="2168" y="323"/>
                  </a:lnTo>
                  <a:lnTo>
                    <a:pt x="2161" y="323"/>
                  </a:lnTo>
                  <a:lnTo>
                    <a:pt x="2153" y="323"/>
                  </a:lnTo>
                  <a:lnTo>
                    <a:pt x="2145" y="323"/>
                  </a:lnTo>
                  <a:lnTo>
                    <a:pt x="2140" y="323"/>
                  </a:lnTo>
                  <a:lnTo>
                    <a:pt x="2138" y="325"/>
                  </a:lnTo>
                  <a:lnTo>
                    <a:pt x="2135" y="325"/>
                  </a:lnTo>
                  <a:lnTo>
                    <a:pt x="2135" y="323"/>
                  </a:lnTo>
                  <a:lnTo>
                    <a:pt x="2138" y="320"/>
                  </a:lnTo>
                  <a:lnTo>
                    <a:pt x="2143" y="318"/>
                  </a:lnTo>
                  <a:lnTo>
                    <a:pt x="2148" y="318"/>
                  </a:lnTo>
                  <a:lnTo>
                    <a:pt x="2153" y="318"/>
                  </a:lnTo>
                  <a:lnTo>
                    <a:pt x="2158" y="318"/>
                  </a:lnTo>
                  <a:lnTo>
                    <a:pt x="2161" y="315"/>
                  </a:lnTo>
                  <a:lnTo>
                    <a:pt x="2161" y="313"/>
                  </a:lnTo>
                  <a:lnTo>
                    <a:pt x="2156" y="310"/>
                  </a:lnTo>
                  <a:lnTo>
                    <a:pt x="2150" y="308"/>
                  </a:lnTo>
                  <a:lnTo>
                    <a:pt x="2145" y="305"/>
                  </a:lnTo>
                  <a:lnTo>
                    <a:pt x="2140" y="303"/>
                  </a:lnTo>
                  <a:lnTo>
                    <a:pt x="2135" y="303"/>
                  </a:lnTo>
                  <a:lnTo>
                    <a:pt x="2133" y="300"/>
                  </a:lnTo>
                  <a:lnTo>
                    <a:pt x="2133" y="298"/>
                  </a:lnTo>
                  <a:lnTo>
                    <a:pt x="2138" y="295"/>
                  </a:lnTo>
                  <a:lnTo>
                    <a:pt x="2143" y="292"/>
                  </a:lnTo>
                  <a:lnTo>
                    <a:pt x="2148" y="290"/>
                  </a:lnTo>
                  <a:lnTo>
                    <a:pt x="2150" y="285"/>
                  </a:lnTo>
                  <a:lnTo>
                    <a:pt x="2153" y="282"/>
                  </a:lnTo>
                  <a:lnTo>
                    <a:pt x="2156" y="277"/>
                  </a:lnTo>
                  <a:lnTo>
                    <a:pt x="2156" y="275"/>
                  </a:lnTo>
                  <a:lnTo>
                    <a:pt x="2153" y="272"/>
                  </a:lnTo>
                  <a:lnTo>
                    <a:pt x="2153" y="270"/>
                  </a:lnTo>
                  <a:lnTo>
                    <a:pt x="2150" y="267"/>
                  </a:lnTo>
                  <a:lnTo>
                    <a:pt x="2150" y="265"/>
                  </a:lnTo>
                  <a:lnTo>
                    <a:pt x="2150" y="260"/>
                  </a:lnTo>
                  <a:lnTo>
                    <a:pt x="2153" y="257"/>
                  </a:lnTo>
                  <a:lnTo>
                    <a:pt x="2153" y="255"/>
                  </a:lnTo>
                  <a:lnTo>
                    <a:pt x="2153" y="252"/>
                  </a:lnTo>
                  <a:lnTo>
                    <a:pt x="2150" y="250"/>
                  </a:lnTo>
                  <a:lnTo>
                    <a:pt x="2148" y="250"/>
                  </a:lnTo>
                  <a:lnTo>
                    <a:pt x="2143" y="247"/>
                  </a:lnTo>
                  <a:lnTo>
                    <a:pt x="2140" y="245"/>
                  </a:lnTo>
                  <a:lnTo>
                    <a:pt x="2140" y="242"/>
                  </a:lnTo>
                  <a:lnTo>
                    <a:pt x="2140" y="240"/>
                  </a:lnTo>
                  <a:lnTo>
                    <a:pt x="2140" y="237"/>
                  </a:lnTo>
                  <a:lnTo>
                    <a:pt x="2138" y="234"/>
                  </a:lnTo>
                  <a:lnTo>
                    <a:pt x="2133" y="234"/>
                  </a:lnTo>
                  <a:lnTo>
                    <a:pt x="2128" y="232"/>
                  </a:lnTo>
                  <a:lnTo>
                    <a:pt x="2120" y="232"/>
                  </a:lnTo>
                  <a:lnTo>
                    <a:pt x="2113" y="229"/>
                  </a:lnTo>
                  <a:lnTo>
                    <a:pt x="2105" y="229"/>
                  </a:lnTo>
                  <a:lnTo>
                    <a:pt x="2100" y="227"/>
                  </a:lnTo>
                  <a:lnTo>
                    <a:pt x="2095" y="224"/>
                  </a:lnTo>
                  <a:lnTo>
                    <a:pt x="2095" y="219"/>
                  </a:lnTo>
                  <a:lnTo>
                    <a:pt x="2100" y="217"/>
                  </a:lnTo>
                  <a:lnTo>
                    <a:pt x="2105" y="212"/>
                  </a:lnTo>
                  <a:lnTo>
                    <a:pt x="2108" y="207"/>
                  </a:lnTo>
                  <a:lnTo>
                    <a:pt x="2110" y="204"/>
                  </a:lnTo>
                  <a:lnTo>
                    <a:pt x="2108" y="202"/>
                  </a:lnTo>
                  <a:lnTo>
                    <a:pt x="2105" y="202"/>
                  </a:lnTo>
                  <a:lnTo>
                    <a:pt x="2103" y="199"/>
                  </a:lnTo>
                  <a:lnTo>
                    <a:pt x="2098" y="202"/>
                  </a:lnTo>
                  <a:lnTo>
                    <a:pt x="2093" y="202"/>
                  </a:lnTo>
                  <a:lnTo>
                    <a:pt x="2087" y="202"/>
                  </a:lnTo>
                  <a:lnTo>
                    <a:pt x="2085" y="202"/>
                  </a:lnTo>
                  <a:lnTo>
                    <a:pt x="2082" y="199"/>
                  </a:lnTo>
                  <a:lnTo>
                    <a:pt x="2082" y="197"/>
                  </a:lnTo>
                  <a:lnTo>
                    <a:pt x="2080" y="197"/>
                  </a:lnTo>
                  <a:lnTo>
                    <a:pt x="2077" y="194"/>
                  </a:lnTo>
                  <a:lnTo>
                    <a:pt x="2075" y="194"/>
                  </a:lnTo>
                  <a:lnTo>
                    <a:pt x="2070" y="194"/>
                  </a:lnTo>
                  <a:lnTo>
                    <a:pt x="2062" y="194"/>
                  </a:lnTo>
                  <a:lnTo>
                    <a:pt x="2055" y="184"/>
                  </a:lnTo>
                  <a:lnTo>
                    <a:pt x="2052" y="174"/>
                  </a:lnTo>
                  <a:lnTo>
                    <a:pt x="2050" y="161"/>
                  </a:lnTo>
                  <a:lnTo>
                    <a:pt x="2050" y="154"/>
                  </a:lnTo>
                  <a:lnTo>
                    <a:pt x="2050" y="146"/>
                  </a:lnTo>
                  <a:lnTo>
                    <a:pt x="2050" y="141"/>
                  </a:lnTo>
                  <a:lnTo>
                    <a:pt x="2047" y="134"/>
                  </a:lnTo>
                  <a:lnTo>
                    <a:pt x="2045" y="129"/>
                  </a:lnTo>
                  <a:lnTo>
                    <a:pt x="2045" y="121"/>
                  </a:lnTo>
                  <a:lnTo>
                    <a:pt x="2047" y="111"/>
                  </a:lnTo>
                  <a:lnTo>
                    <a:pt x="2047" y="103"/>
                  </a:lnTo>
                  <a:lnTo>
                    <a:pt x="2047" y="101"/>
                  </a:lnTo>
                  <a:lnTo>
                    <a:pt x="2045" y="98"/>
                  </a:lnTo>
                  <a:lnTo>
                    <a:pt x="2042" y="98"/>
                  </a:lnTo>
                  <a:lnTo>
                    <a:pt x="2040" y="96"/>
                  </a:lnTo>
                  <a:lnTo>
                    <a:pt x="2035" y="96"/>
                  </a:lnTo>
                  <a:lnTo>
                    <a:pt x="2032" y="98"/>
                  </a:lnTo>
                  <a:lnTo>
                    <a:pt x="2029" y="98"/>
                  </a:lnTo>
                  <a:lnTo>
                    <a:pt x="2027" y="98"/>
                  </a:lnTo>
                  <a:lnTo>
                    <a:pt x="2022" y="101"/>
                  </a:lnTo>
                  <a:lnTo>
                    <a:pt x="2017" y="103"/>
                  </a:lnTo>
                  <a:lnTo>
                    <a:pt x="2014" y="106"/>
                  </a:lnTo>
                  <a:lnTo>
                    <a:pt x="2012" y="111"/>
                  </a:lnTo>
                  <a:lnTo>
                    <a:pt x="2009" y="113"/>
                  </a:lnTo>
                  <a:lnTo>
                    <a:pt x="2007" y="116"/>
                  </a:lnTo>
                  <a:lnTo>
                    <a:pt x="2004" y="121"/>
                  </a:lnTo>
                  <a:lnTo>
                    <a:pt x="2004" y="124"/>
                  </a:lnTo>
                  <a:lnTo>
                    <a:pt x="2002" y="129"/>
                  </a:lnTo>
                  <a:lnTo>
                    <a:pt x="1999" y="131"/>
                  </a:lnTo>
                  <a:lnTo>
                    <a:pt x="1997" y="131"/>
                  </a:lnTo>
                  <a:lnTo>
                    <a:pt x="1994" y="131"/>
                  </a:lnTo>
                  <a:lnTo>
                    <a:pt x="1992" y="134"/>
                  </a:lnTo>
                  <a:lnTo>
                    <a:pt x="1992" y="131"/>
                  </a:lnTo>
                  <a:lnTo>
                    <a:pt x="1989" y="131"/>
                  </a:lnTo>
                  <a:lnTo>
                    <a:pt x="1987" y="129"/>
                  </a:lnTo>
                  <a:lnTo>
                    <a:pt x="1984" y="126"/>
                  </a:lnTo>
                  <a:lnTo>
                    <a:pt x="1982" y="126"/>
                  </a:lnTo>
                  <a:lnTo>
                    <a:pt x="1979" y="126"/>
                  </a:lnTo>
                  <a:lnTo>
                    <a:pt x="1977" y="129"/>
                  </a:lnTo>
                  <a:lnTo>
                    <a:pt x="1974" y="131"/>
                  </a:lnTo>
                  <a:lnTo>
                    <a:pt x="1971" y="134"/>
                  </a:lnTo>
                  <a:lnTo>
                    <a:pt x="1969" y="136"/>
                  </a:lnTo>
                  <a:lnTo>
                    <a:pt x="1964" y="141"/>
                  </a:lnTo>
                  <a:lnTo>
                    <a:pt x="1964" y="139"/>
                  </a:lnTo>
                  <a:lnTo>
                    <a:pt x="1964" y="136"/>
                  </a:lnTo>
                  <a:lnTo>
                    <a:pt x="1964" y="134"/>
                  </a:lnTo>
                  <a:lnTo>
                    <a:pt x="1961" y="131"/>
                  </a:lnTo>
                  <a:lnTo>
                    <a:pt x="1954" y="131"/>
                  </a:lnTo>
                  <a:lnTo>
                    <a:pt x="1946" y="134"/>
                  </a:lnTo>
                  <a:lnTo>
                    <a:pt x="1946" y="131"/>
                  </a:lnTo>
                  <a:lnTo>
                    <a:pt x="1951" y="129"/>
                  </a:lnTo>
                  <a:lnTo>
                    <a:pt x="1954" y="124"/>
                  </a:lnTo>
                  <a:lnTo>
                    <a:pt x="1959" y="119"/>
                  </a:lnTo>
                  <a:lnTo>
                    <a:pt x="1961" y="116"/>
                  </a:lnTo>
                  <a:lnTo>
                    <a:pt x="1964" y="111"/>
                  </a:lnTo>
                  <a:lnTo>
                    <a:pt x="1961" y="108"/>
                  </a:lnTo>
                  <a:lnTo>
                    <a:pt x="1954" y="108"/>
                  </a:lnTo>
                  <a:lnTo>
                    <a:pt x="1949" y="111"/>
                  </a:lnTo>
                  <a:lnTo>
                    <a:pt x="1944" y="111"/>
                  </a:lnTo>
                  <a:lnTo>
                    <a:pt x="1939" y="111"/>
                  </a:lnTo>
                  <a:lnTo>
                    <a:pt x="1934" y="108"/>
                  </a:lnTo>
                  <a:lnTo>
                    <a:pt x="1931" y="108"/>
                  </a:lnTo>
                  <a:lnTo>
                    <a:pt x="1926" y="108"/>
                  </a:lnTo>
                  <a:lnTo>
                    <a:pt x="1924" y="108"/>
                  </a:lnTo>
                  <a:lnTo>
                    <a:pt x="1919" y="108"/>
                  </a:lnTo>
                  <a:lnTo>
                    <a:pt x="1916" y="108"/>
                  </a:lnTo>
                  <a:lnTo>
                    <a:pt x="1914" y="111"/>
                  </a:lnTo>
                  <a:lnTo>
                    <a:pt x="1911" y="111"/>
                  </a:lnTo>
                  <a:lnTo>
                    <a:pt x="1906" y="111"/>
                  </a:lnTo>
                  <a:lnTo>
                    <a:pt x="1898" y="116"/>
                  </a:lnTo>
                  <a:lnTo>
                    <a:pt x="1888" y="121"/>
                  </a:lnTo>
                  <a:lnTo>
                    <a:pt x="1876" y="126"/>
                  </a:lnTo>
                  <a:lnTo>
                    <a:pt x="1866" y="129"/>
                  </a:lnTo>
                  <a:lnTo>
                    <a:pt x="1853" y="134"/>
                  </a:lnTo>
                  <a:lnTo>
                    <a:pt x="1845" y="139"/>
                  </a:lnTo>
                  <a:lnTo>
                    <a:pt x="1838" y="144"/>
                  </a:lnTo>
                  <a:lnTo>
                    <a:pt x="1835" y="149"/>
                  </a:lnTo>
                  <a:lnTo>
                    <a:pt x="1833" y="151"/>
                  </a:lnTo>
                  <a:lnTo>
                    <a:pt x="1830" y="156"/>
                  </a:lnTo>
                  <a:lnTo>
                    <a:pt x="1830" y="159"/>
                  </a:lnTo>
                  <a:lnTo>
                    <a:pt x="1828" y="161"/>
                  </a:lnTo>
                  <a:lnTo>
                    <a:pt x="1825" y="164"/>
                  </a:lnTo>
                  <a:lnTo>
                    <a:pt x="1820" y="166"/>
                  </a:lnTo>
                  <a:lnTo>
                    <a:pt x="1815" y="166"/>
                  </a:lnTo>
                  <a:lnTo>
                    <a:pt x="1808" y="166"/>
                  </a:lnTo>
                  <a:lnTo>
                    <a:pt x="1800" y="169"/>
                  </a:lnTo>
                  <a:lnTo>
                    <a:pt x="1792" y="169"/>
                  </a:lnTo>
                  <a:lnTo>
                    <a:pt x="1782" y="174"/>
                  </a:lnTo>
                  <a:lnTo>
                    <a:pt x="1775" y="176"/>
                  </a:lnTo>
                  <a:lnTo>
                    <a:pt x="1767" y="182"/>
                  </a:lnTo>
                  <a:lnTo>
                    <a:pt x="1760" y="184"/>
                  </a:lnTo>
                  <a:lnTo>
                    <a:pt x="1755" y="189"/>
                  </a:lnTo>
                  <a:lnTo>
                    <a:pt x="1752" y="192"/>
                  </a:lnTo>
                  <a:lnTo>
                    <a:pt x="1750" y="197"/>
                  </a:lnTo>
                  <a:lnTo>
                    <a:pt x="1745" y="202"/>
                  </a:lnTo>
                  <a:lnTo>
                    <a:pt x="1737" y="207"/>
                  </a:lnTo>
                  <a:lnTo>
                    <a:pt x="1727" y="212"/>
                  </a:lnTo>
                  <a:lnTo>
                    <a:pt x="1719" y="217"/>
                  </a:lnTo>
                  <a:lnTo>
                    <a:pt x="1712" y="222"/>
                  </a:lnTo>
                  <a:lnTo>
                    <a:pt x="1707" y="229"/>
                  </a:lnTo>
                  <a:lnTo>
                    <a:pt x="1704" y="234"/>
                  </a:lnTo>
                  <a:lnTo>
                    <a:pt x="1704" y="240"/>
                  </a:lnTo>
                  <a:lnTo>
                    <a:pt x="1702" y="247"/>
                  </a:lnTo>
                  <a:lnTo>
                    <a:pt x="1697" y="252"/>
                  </a:lnTo>
                  <a:lnTo>
                    <a:pt x="1692" y="255"/>
                  </a:lnTo>
                  <a:lnTo>
                    <a:pt x="1684" y="260"/>
                  </a:lnTo>
                  <a:lnTo>
                    <a:pt x="1677" y="262"/>
                  </a:lnTo>
                  <a:lnTo>
                    <a:pt x="1669" y="265"/>
                  </a:lnTo>
                  <a:lnTo>
                    <a:pt x="1659" y="267"/>
                  </a:lnTo>
                  <a:lnTo>
                    <a:pt x="1651" y="270"/>
                  </a:lnTo>
                  <a:lnTo>
                    <a:pt x="1646" y="272"/>
                  </a:lnTo>
                  <a:lnTo>
                    <a:pt x="1639" y="277"/>
                  </a:lnTo>
                  <a:lnTo>
                    <a:pt x="1636" y="280"/>
                  </a:lnTo>
                  <a:lnTo>
                    <a:pt x="1634" y="282"/>
                  </a:lnTo>
                  <a:lnTo>
                    <a:pt x="1634" y="287"/>
                  </a:lnTo>
                  <a:lnTo>
                    <a:pt x="1634" y="290"/>
                  </a:lnTo>
                  <a:lnTo>
                    <a:pt x="1636" y="295"/>
                  </a:lnTo>
                  <a:close/>
                  <a:moveTo>
                    <a:pt x="1258" y="159"/>
                  </a:moveTo>
                  <a:lnTo>
                    <a:pt x="1258" y="159"/>
                  </a:lnTo>
                  <a:lnTo>
                    <a:pt x="1261" y="159"/>
                  </a:lnTo>
                  <a:lnTo>
                    <a:pt x="1263" y="164"/>
                  </a:lnTo>
                  <a:lnTo>
                    <a:pt x="1271" y="166"/>
                  </a:lnTo>
                  <a:lnTo>
                    <a:pt x="1278" y="166"/>
                  </a:lnTo>
                  <a:lnTo>
                    <a:pt x="1283" y="161"/>
                  </a:lnTo>
                  <a:lnTo>
                    <a:pt x="1288" y="159"/>
                  </a:lnTo>
                  <a:lnTo>
                    <a:pt x="1291" y="156"/>
                  </a:lnTo>
                  <a:lnTo>
                    <a:pt x="1293" y="154"/>
                  </a:lnTo>
                  <a:lnTo>
                    <a:pt x="1296" y="156"/>
                  </a:lnTo>
                  <a:lnTo>
                    <a:pt x="1301" y="159"/>
                  </a:lnTo>
                  <a:lnTo>
                    <a:pt x="1306" y="164"/>
                  </a:lnTo>
                  <a:lnTo>
                    <a:pt x="1311" y="169"/>
                  </a:lnTo>
                  <a:lnTo>
                    <a:pt x="1316" y="174"/>
                  </a:lnTo>
                  <a:lnTo>
                    <a:pt x="1316" y="176"/>
                  </a:lnTo>
                  <a:lnTo>
                    <a:pt x="1311" y="174"/>
                  </a:lnTo>
                  <a:lnTo>
                    <a:pt x="1306" y="171"/>
                  </a:lnTo>
                  <a:lnTo>
                    <a:pt x="1298" y="169"/>
                  </a:lnTo>
                  <a:lnTo>
                    <a:pt x="1296" y="171"/>
                  </a:lnTo>
                  <a:lnTo>
                    <a:pt x="1296" y="176"/>
                  </a:lnTo>
                  <a:lnTo>
                    <a:pt x="1296" y="182"/>
                  </a:lnTo>
                  <a:lnTo>
                    <a:pt x="1301" y="184"/>
                  </a:lnTo>
                  <a:lnTo>
                    <a:pt x="1303" y="189"/>
                  </a:lnTo>
                  <a:lnTo>
                    <a:pt x="1303" y="194"/>
                  </a:lnTo>
                  <a:lnTo>
                    <a:pt x="1301" y="197"/>
                  </a:lnTo>
                  <a:lnTo>
                    <a:pt x="1296" y="199"/>
                  </a:lnTo>
                  <a:lnTo>
                    <a:pt x="1293" y="202"/>
                  </a:lnTo>
                  <a:lnTo>
                    <a:pt x="1291" y="204"/>
                  </a:lnTo>
                  <a:lnTo>
                    <a:pt x="1293" y="209"/>
                  </a:lnTo>
                  <a:lnTo>
                    <a:pt x="1296" y="214"/>
                  </a:lnTo>
                  <a:lnTo>
                    <a:pt x="1298" y="214"/>
                  </a:lnTo>
                  <a:lnTo>
                    <a:pt x="1306" y="214"/>
                  </a:lnTo>
                  <a:lnTo>
                    <a:pt x="1313" y="214"/>
                  </a:lnTo>
                  <a:lnTo>
                    <a:pt x="1321" y="214"/>
                  </a:lnTo>
                  <a:lnTo>
                    <a:pt x="1326" y="214"/>
                  </a:lnTo>
                  <a:lnTo>
                    <a:pt x="1331" y="212"/>
                  </a:lnTo>
                  <a:lnTo>
                    <a:pt x="1336" y="209"/>
                  </a:lnTo>
                  <a:lnTo>
                    <a:pt x="1341" y="207"/>
                  </a:lnTo>
                  <a:lnTo>
                    <a:pt x="1346" y="204"/>
                  </a:lnTo>
                  <a:lnTo>
                    <a:pt x="1351" y="204"/>
                  </a:lnTo>
                  <a:lnTo>
                    <a:pt x="1356" y="207"/>
                  </a:lnTo>
                  <a:lnTo>
                    <a:pt x="1359" y="207"/>
                  </a:lnTo>
                  <a:lnTo>
                    <a:pt x="1364" y="207"/>
                  </a:lnTo>
                  <a:lnTo>
                    <a:pt x="1366" y="204"/>
                  </a:lnTo>
                  <a:lnTo>
                    <a:pt x="1371" y="199"/>
                  </a:lnTo>
                  <a:lnTo>
                    <a:pt x="1374" y="197"/>
                  </a:lnTo>
                  <a:lnTo>
                    <a:pt x="1377" y="194"/>
                  </a:lnTo>
                  <a:lnTo>
                    <a:pt x="1374" y="189"/>
                  </a:lnTo>
                  <a:lnTo>
                    <a:pt x="1369" y="187"/>
                  </a:lnTo>
                  <a:lnTo>
                    <a:pt x="1361" y="184"/>
                  </a:lnTo>
                  <a:lnTo>
                    <a:pt x="1359" y="182"/>
                  </a:lnTo>
                  <a:lnTo>
                    <a:pt x="1356" y="179"/>
                  </a:lnTo>
                  <a:lnTo>
                    <a:pt x="1359" y="176"/>
                  </a:lnTo>
                  <a:lnTo>
                    <a:pt x="1364" y="174"/>
                  </a:lnTo>
                  <a:lnTo>
                    <a:pt x="1364" y="171"/>
                  </a:lnTo>
                  <a:lnTo>
                    <a:pt x="1366" y="166"/>
                  </a:lnTo>
                  <a:lnTo>
                    <a:pt x="1364" y="161"/>
                  </a:lnTo>
                  <a:lnTo>
                    <a:pt x="1364" y="159"/>
                  </a:lnTo>
                  <a:lnTo>
                    <a:pt x="1364" y="156"/>
                  </a:lnTo>
                  <a:lnTo>
                    <a:pt x="1364" y="154"/>
                  </a:lnTo>
                  <a:lnTo>
                    <a:pt x="1366" y="151"/>
                  </a:lnTo>
                  <a:lnTo>
                    <a:pt x="1371" y="144"/>
                  </a:lnTo>
                  <a:lnTo>
                    <a:pt x="1377" y="136"/>
                  </a:lnTo>
                  <a:lnTo>
                    <a:pt x="1374" y="129"/>
                  </a:lnTo>
                  <a:lnTo>
                    <a:pt x="1366" y="124"/>
                  </a:lnTo>
                  <a:lnTo>
                    <a:pt x="1359" y="119"/>
                  </a:lnTo>
                  <a:lnTo>
                    <a:pt x="1354" y="116"/>
                  </a:lnTo>
                  <a:lnTo>
                    <a:pt x="1354" y="111"/>
                  </a:lnTo>
                  <a:lnTo>
                    <a:pt x="1359" y="108"/>
                  </a:lnTo>
                  <a:lnTo>
                    <a:pt x="1366" y="103"/>
                  </a:lnTo>
                  <a:lnTo>
                    <a:pt x="1371" y="98"/>
                  </a:lnTo>
                  <a:lnTo>
                    <a:pt x="1374" y="91"/>
                  </a:lnTo>
                  <a:lnTo>
                    <a:pt x="1374" y="86"/>
                  </a:lnTo>
                  <a:lnTo>
                    <a:pt x="1374" y="78"/>
                  </a:lnTo>
                  <a:lnTo>
                    <a:pt x="1374" y="71"/>
                  </a:lnTo>
                  <a:lnTo>
                    <a:pt x="1374" y="66"/>
                  </a:lnTo>
                  <a:lnTo>
                    <a:pt x="1377" y="55"/>
                  </a:lnTo>
                  <a:lnTo>
                    <a:pt x="1377" y="48"/>
                  </a:lnTo>
                  <a:lnTo>
                    <a:pt x="1379" y="40"/>
                  </a:lnTo>
                  <a:lnTo>
                    <a:pt x="1377" y="38"/>
                  </a:lnTo>
                  <a:lnTo>
                    <a:pt x="1374" y="35"/>
                  </a:lnTo>
                  <a:lnTo>
                    <a:pt x="1369" y="38"/>
                  </a:lnTo>
                  <a:lnTo>
                    <a:pt x="1366" y="35"/>
                  </a:lnTo>
                  <a:lnTo>
                    <a:pt x="1369" y="30"/>
                  </a:lnTo>
                  <a:lnTo>
                    <a:pt x="1374" y="23"/>
                  </a:lnTo>
                  <a:lnTo>
                    <a:pt x="1377" y="18"/>
                  </a:lnTo>
                  <a:lnTo>
                    <a:pt x="1377" y="10"/>
                  </a:lnTo>
                  <a:lnTo>
                    <a:pt x="1377" y="5"/>
                  </a:lnTo>
                  <a:lnTo>
                    <a:pt x="1374" y="5"/>
                  </a:lnTo>
                  <a:lnTo>
                    <a:pt x="1371" y="5"/>
                  </a:lnTo>
                  <a:lnTo>
                    <a:pt x="1369" y="5"/>
                  </a:lnTo>
                  <a:lnTo>
                    <a:pt x="1366" y="5"/>
                  </a:lnTo>
                  <a:lnTo>
                    <a:pt x="1361" y="3"/>
                  </a:lnTo>
                  <a:lnTo>
                    <a:pt x="1356" y="3"/>
                  </a:lnTo>
                  <a:lnTo>
                    <a:pt x="1354" y="0"/>
                  </a:lnTo>
                  <a:lnTo>
                    <a:pt x="1351" y="0"/>
                  </a:lnTo>
                  <a:lnTo>
                    <a:pt x="1349" y="3"/>
                  </a:lnTo>
                  <a:lnTo>
                    <a:pt x="1346" y="5"/>
                  </a:lnTo>
                  <a:lnTo>
                    <a:pt x="1341" y="5"/>
                  </a:lnTo>
                  <a:lnTo>
                    <a:pt x="1336" y="5"/>
                  </a:lnTo>
                  <a:lnTo>
                    <a:pt x="1334" y="5"/>
                  </a:lnTo>
                  <a:lnTo>
                    <a:pt x="1329" y="8"/>
                  </a:lnTo>
                  <a:lnTo>
                    <a:pt x="1326" y="8"/>
                  </a:lnTo>
                  <a:lnTo>
                    <a:pt x="1324" y="8"/>
                  </a:lnTo>
                  <a:lnTo>
                    <a:pt x="1324" y="10"/>
                  </a:lnTo>
                  <a:lnTo>
                    <a:pt x="1321" y="13"/>
                  </a:lnTo>
                  <a:lnTo>
                    <a:pt x="1319" y="13"/>
                  </a:lnTo>
                  <a:lnTo>
                    <a:pt x="1316" y="13"/>
                  </a:lnTo>
                  <a:lnTo>
                    <a:pt x="1311" y="15"/>
                  </a:lnTo>
                  <a:lnTo>
                    <a:pt x="1303" y="18"/>
                  </a:lnTo>
                  <a:lnTo>
                    <a:pt x="1301" y="20"/>
                  </a:lnTo>
                  <a:lnTo>
                    <a:pt x="1296" y="25"/>
                  </a:lnTo>
                  <a:lnTo>
                    <a:pt x="1293" y="30"/>
                  </a:lnTo>
                  <a:lnTo>
                    <a:pt x="1293" y="35"/>
                  </a:lnTo>
                  <a:lnTo>
                    <a:pt x="1293" y="38"/>
                  </a:lnTo>
                  <a:lnTo>
                    <a:pt x="1293" y="40"/>
                  </a:lnTo>
                  <a:lnTo>
                    <a:pt x="1291" y="40"/>
                  </a:lnTo>
                  <a:lnTo>
                    <a:pt x="1286" y="43"/>
                  </a:lnTo>
                  <a:lnTo>
                    <a:pt x="1281" y="43"/>
                  </a:lnTo>
                  <a:lnTo>
                    <a:pt x="1278" y="45"/>
                  </a:lnTo>
                  <a:lnTo>
                    <a:pt x="1276" y="48"/>
                  </a:lnTo>
                  <a:lnTo>
                    <a:pt x="1273" y="50"/>
                  </a:lnTo>
                  <a:lnTo>
                    <a:pt x="1271" y="53"/>
                  </a:lnTo>
                  <a:lnTo>
                    <a:pt x="1268" y="55"/>
                  </a:lnTo>
                  <a:lnTo>
                    <a:pt x="1266" y="58"/>
                  </a:lnTo>
                  <a:lnTo>
                    <a:pt x="1263" y="61"/>
                  </a:lnTo>
                  <a:lnTo>
                    <a:pt x="1261" y="66"/>
                  </a:lnTo>
                  <a:lnTo>
                    <a:pt x="1261" y="71"/>
                  </a:lnTo>
                  <a:lnTo>
                    <a:pt x="1266" y="76"/>
                  </a:lnTo>
                  <a:lnTo>
                    <a:pt x="1268" y="81"/>
                  </a:lnTo>
                  <a:lnTo>
                    <a:pt x="1271" y="86"/>
                  </a:lnTo>
                  <a:lnTo>
                    <a:pt x="1271" y="88"/>
                  </a:lnTo>
                  <a:lnTo>
                    <a:pt x="1268" y="91"/>
                  </a:lnTo>
                  <a:lnTo>
                    <a:pt x="1268" y="96"/>
                  </a:lnTo>
                  <a:lnTo>
                    <a:pt x="1266" y="96"/>
                  </a:lnTo>
                  <a:lnTo>
                    <a:pt x="1263" y="93"/>
                  </a:lnTo>
                  <a:lnTo>
                    <a:pt x="1261" y="88"/>
                  </a:lnTo>
                  <a:lnTo>
                    <a:pt x="1258" y="83"/>
                  </a:lnTo>
                  <a:lnTo>
                    <a:pt x="1256" y="78"/>
                  </a:lnTo>
                  <a:lnTo>
                    <a:pt x="1253" y="76"/>
                  </a:lnTo>
                  <a:lnTo>
                    <a:pt x="1250" y="78"/>
                  </a:lnTo>
                  <a:lnTo>
                    <a:pt x="1248" y="81"/>
                  </a:lnTo>
                  <a:lnTo>
                    <a:pt x="1245" y="86"/>
                  </a:lnTo>
                  <a:lnTo>
                    <a:pt x="1243" y="88"/>
                  </a:lnTo>
                  <a:lnTo>
                    <a:pt x="1240" y="93"/>
                  </a:lnTo>
                  <a:lnTo>
                    <a:pt x="1240" y="98"/>
                  </a:lnTo>
                  <a:lnTo>
                    <a:pt x="1238" y="108"/>
                  </a:lnTo>
                  <a:lnTo>
                    <a:pt x="1235" y="116"/>
                  </a:lnTo>
                  <a:lnTo>
                    <a:pt x="1235" y="121"/>
                  </a:lnTo>
                  <a:lnTo>
                    <a:pt x="1235" y="126"/>
                  </a:lnTo>
                  <a:lnTo>
                    <a:pt x="1238" y="131"/>
                  </a:lnTo>
                  <a:lnTo>
                    <a:pt x="1243" y="134"/>
                  </a:lnTo>
                  <a:lnTo>
                    <a:pt x="1245" y="134"/>
                  </a:lnTo>
                  <a:lnTo>
                    <a:pt x="1250" y="134"/>
                  </a:lnTo>
                  <a:lnTo>
                    <a:pt x="1253" y="136"/>
                  </a:lnTo>
                  <a:lnTo>
                    <a:pt x="1256" y="134"/>
                  </a:lnTo>
                  <a:lnTo>
                    <a:pt x="1258" y="134"/>
                  </a:lnTo>
                  <a:lnTo>
                    <a:pt x="1258" y="136"/>
                  </a:lnTo>
                  <a:lnTo>
                    <a:pt x="1256" y="141"/>
                  </a:lnTo>
                  <a:lnTo>
                    <a:pt x="1253" y="144"/>
                  </a:lnTo>
                  <a:lnTo>
                    <a:pt x="1253" y="146"/>
                  </a:lnTo>
                  <a:lnTo>
                    <a:pt x="1258" y="159"/>
                  </a:lnTo>
                  <a:close/>
                  <a:moveTo>
                    <a:pt x="1866" y="1003"/>
                  </a:moveTo>
                  <a:lnTo>
                    <a:pt x="1840" y="1024"/>
                  </a:lnTo>
                  <a:lnTo>
                    <a:pt x="1813" y="1067"/>
                  </a:lnTo>
                  <a:lnTo>
                    <a:pt x="1808" y="1082"/>
                  </a:lnTo>
                  <a:lnTo>
                    <a:pt x="1808" y="1102"/>
                  </a:lnTo>
                  <a:lnTo>
                    <a:pt x="1823" y="1097"/>
                  </a:lnTo>
                  <a:lnTo>
                    <a:pt x="1850" y="1102"/>
                  </a:lnTo>
                  <a:lnTo>
                    <a:pt x="1866" y="1112"/>
                  </a:lnTo>
                  <a:lnTo>
                    <a:pt x="1881" y="1107"/>
                  </a:lnTo>
                  <a:lnTo>
                    <a:pt x="1893" y="1122"/>
                  </a:lnTo>
                  <a:lnTo>
                    <a:pt x="1914" y="1117"/>
                  </a:lnTo>
                  <a:lnTo>
                    <a:pt x="1914" y="1097"/>
                  </a:lnTo>
                  <a:lnTo>
                    <a:pt x="1903" y="1072"/>
                  </a:lnTo>
                  <a:lnTo>
                    <a:pt x="1861" y="1051"/>
                  </a:lnTo>
                  <a:lnTo>
                    <a:pt x="1856" y="1041"/>
                  </a:lnTo>
                  <a:lnTo>
                    <a:pt x="1866" y="1019"/>
                  </a:lnTo>
                  <a:lnTo>
                    <a:pt x="1866" y="1003"/>
                  </a:lnTo>
                  <a:close/>
                  <a:moveTo>
                    <a:pt x="1258" y="247"/>
                  </a:moveTo>
                  <a:lnTo>
                    <a:pt x="1258" y="245"/>
                  </a:lnTo>
                  <a:lnTo>
                    <a:pt x="1256" y="245"/>
                  </a:lnTo>
                  <a:lnTo>
                    <a:pt x="1253" y="247"/>
                  </a:lnTo>
                  <a:lnTo>
                    <a:pt x="1258" y="247"/>
                  </a:lnTo>
                  <a:close/>
                  <a:moveTo>
                    <a:pt x="1238" y="219"/>
                  </a:moveTo>
                  <a:lnTo>
                    <a:pt x="1243" y="219"/>
                  </a:lnTo>
                  <a:lnTo>
                    <a:pt x="1250" y="224"/>
                  </a:lnTo>
                  <a:lnTo>
                    <a:pt x="1253" y="227"/>
                  </a:lnTo>
                  <a:lnTo>
                    <a:pt x="1256" y="227"/>
                  </a:lnTo>
                  <a:lnTo>
                    <a:pt x="1261" y="224"/>
                  </a:lnTo>
                  <a:lnTo>
                    <a:pt x="1266" y="224"/>
                  </a:lnTo>
                  <a:lnTo>
                    <a:pt x="1268" y="227"/>
                  </a:lnTo>
                  <a:lnTo>
                    <a:pt x="1271" y="229"/>
                  </a:lnTo>
                  <a:lnTo>
                    <a:pt x="1271" y="234"/>
                  </a:lnTo>
                  <a:lnTo>
                    <a:pt x="1273" y="237"/>
                  </a:lnTo>
                  <a:lnTo>
                    <a:pt x="1273" y="240"/>
                  </a:lnTo>
                  <a:lnTo>
                    <a:pt x="1273" y="245"/>
                  </a:lnTo>
                  <a:lnTo>
                    <a:pt x="1273" y="252"/>
                  </a:lnTo>
                  <a:lnTo>
                    <a:pt x="1273" y="257"/>
                  </a:lnTo>
                  <a:lnTo>
                    <a:pt x="1276" y="262"/>
                  </a:lnTo>
                  <a:lnTo>
                    <a:pt x="1281" y="265"/>
                  </a:lnTo>
                  <a:lnTo>
                    <a:pt x="1283" y="267"/>
                  </a:lnTo>
                  <a:lnTo>
                    <a:pt x="1288" y="270"/>
                  </a:lnTo>
                  <a:lnTo>
                    <a:pt x="1291" y="270"/>
                  </a:lnTo>
                  <a:lnTo>
                    <a:pt x="1296" y="270"/>
                  </a:lnTo>
                  <a:lnTo>
                    <a:pt x="1301" y="272"/>
                  </a:lnTo>
                  <a:lnTo>
                    <a:pt x="1306" y="272"/>
                  </a:lnTo>
                  <a:lnTo>
                    <a:pt x="1311" y="270"/>
                  </a:lnTo>
                  <a:lnTo>
                    <a:pt x="1313" y="270"/>
                  </a:lnTo>
                  <a:lnTo>
                    <a:pt x="1319" y="270"/>
                  </a:lnTo>
                  <a:lnTo>
                    <a:pt x="1321" y="267"/>
                  </a:lnTo>
                  <a:lnTo>
                    <a:pt x="1324" y="267"/>
                  </a:lnTo>
                  <a:lnTo>
                    <a:pt x="1329" y="267"/>
                  </a:lnTo>
                  <a:lnTo>
                    <a:pt x="1331" y="267"/>
                  </a:lnTo>
                  <a:lnTo>
                    <a:pt x="1336" y="267"/>
                  </a:lnTo>
                  <a:lnTo>
                    <a:pt x="1341" y="265"/>
                  </a:lnTo>
                  <a:lnTo>
                    <a:pt x="1344" y="265"/>
                  </a:lnTo>
                  <a:lnTo>
                    <a:pt x="1346" y="265"/>
                  </a:lnTo>
                  <a:lnTo>
                    <a:pt x="1349" y="260"/>
                  </a:lnTo>
                  <a:lnTo>
                    <a:pt x="1351" y="260"/>
                  </a:lnTo>
                  <a:lnTo>
                    <a:pt x="1354" y="260"/>
                  </a:lnTo>
                  <a:lnTo>
                    <a:pt x="1359" y="262"/>
                  </a:lnTo>
                  <a:lnTo>
                    <a:pt x="1364" y="262"/>
                  </a:lnTo>
                  <a:lnTo>
                    <a:pt x="1366" y="260"/>
                  </a:lnTo>
                  <a:lnTo>
                    <a:pt x="1371" y="260"/>
                  </a:lnTo>
                  <a:lnTo>
                    <a:pt x="1374" y="255"/>
                  </a:lnTo>
                  <a:lnTo>
                    <a:pt x="1379" y="252"/>
                  </a:lnTo>
                  <a:lnTo>
                    <a:pt x="1379" y="250"/>
                  </a:lnTo>
                  <a:lnTo>
                    <a:pt x="1379" y="245"/>
                  </a:lnTo>
                  <a:lnTo>
                    <a:pt x="1379" y="240"/>
                  </a:lnTo>
                  <a:lnTo>
                    <a:pt x="1377" y="234"/>
                  </a:lnTo>
                  <a:lnTo>
                    <a:pt x="1374" y="232"/>
                  </a:lnTo>
                  <a:lnTo>
                    <a:pt x="1371" y="229"/>
                  </a:lnTo>
                  <a:lnTo>
                    <a:pt x="1366" y="227"/>
                  </a:lnTo>
                  <a:lnTo>
                    <a:pt x="1361" y="224"/>
                  </a:lnTo>
                  <a:lnTo>
                    <a:pt x="1356" y="224"/>
                  </a:lnTo>
                  <a:lnTo>
                    <a:pt x="1354" y="222"/>
                  </a:lnTo>
                  <a:lnTo>
                    <a:pt x="1344" y="224"/>
                  </a:lnTo>
                  <a:lnTo>
                    <a:pt x="1341" y="224"/>
                  </a:lnTo>
                  <a:lnTo>
                    <a:pt x="1336" y="229"/>
                  </a:lnTo>
                  <a:lnTo>
                    <a:pt x="1334" y="232"/>
                  </a:lnTo>
                  <a:lnTo>
                    <a:pt x="1331" y="234"/>
                  </a:lnTo>
                  <a:lnTo>
                    <a:pt x="1326" y="240"/>
                  </a:lnTo>
                  <a:lnTo>
                    <a:pt x="1324" y="240"/>
                  </a:lnTo>
                  <a:lnTo>
                    <a:pt x="1321" y="240"/>
                  </a:lnTo>
                  <a:lnTo>
                    <a:pt x="1313" y="240"/>
                  </a:lnTo>
                  <a:lnTo>
                    <a:pt x="1306" y="240"/>
                  </a:lnTo>
                  <a:lnTo>
                    <a:pt x="1301" y="240"/>
                  </a:lnTo>
                  <a:lnTo>
                    <a:pt x="1298" y="237"/>
                  </a:lnTo>
                  <a:lnTo>
                    <a:pt x="1296" y="232"/>
                  </a:lnTo>
                  <a:lnTo>
                    <a:pt x="1293" y="227"/>
                  </a:lnTo>
                  <a:lnTo>
                    <a:pt x="1288" y="224"/>
                  </a:lnTo>
                  <a:lnTo>
                    <a:pt x="1286" y="217"/>
                  </a:lnTo>
                  <a:lnTo>
                    <a:pt x="1283" y="214"/>
                  </a:lnTo>
                  <a:lnTo>
                    <a:pt x="1283" y="212"/>
                  </a:lnTo>
                  <a:lnTo>
                    <a:pt x="1281" y="212"/>
                  </a:lnTo>
                  <a:lnTo>
                    <a:pt x="1238" y="219"/>
                  </a:lnTo>
                  <a:close/>
                  <a:moveTo>
                    <a:pt x="1271" y="217"/>
                  </a:moveTo>
                  <a:lnTo>
                    <a:pt x="1268" y="217"/>
                  </a:lnTo>
                  <a:lnTo>
                    <a:pt x="1271" y="217"/>
                  </a:lnTo>
                  <a:close/>
                  <a:moveTo>
                    <a:pt x="1404" y="1810"/>
                  </a:moveTo>
                  <a:lnTo>
                    <a:pt x="1404" y="1810"/>
                  </a:lnTo>
                  <a:lnTo>
                    <a:pt x="1404" y="1803"/>
                  </a:lnTo>
                  <a:lnTo>
                    <a:pt x="1402" y="1798"/>
                  </a:lnTo>
                  <a:lnTo>
                    <a:pt x="1399" y="1795"/>
                  </a:lnTo>
                  <a:lnTo>
                    <a:pt x="1404" y="1737"/>
                  </a:lnTo>
                  <a:lnTo>
                    <a:pt x="1377" y="1732"/>
                  </a:lnTo>
                  <a:lnTo>
                    <a:pt x="1346" y="1727"/>
                  </a:lnTo>
                  <a:lnTo>
                    <a:pt x="1339" y="1725"/>
                  </a:lnTo>
                  <a:lnTo>
                    <a:pt x="1331" y="1722"/>
                  </a:lnTo>
                  <a:lnTo>
                    <a:pt x="1329" y="1722"/>
                  </a:lnTo>
                  <a:lnTo>
                    <a:pt x="1316" y="1720"/>
                  </a:lnTo>
                  <a:lnTo>
                    <a:pt x="1308" y="1717"/>
                  </a:lnTo>
                  <a:lnTo>
                    <a:pt x="1308" y="1694"/>
                  </a:lnTo>
                  <a:lnTo>
                    <a:pt x="1303" y="1689"/>
                  </a:lnTo>
                  <a:lnTo>
                    <a:pt x="1321" y="1679"/>
                  </a:lnTo>
                  <a:lnTo>
                    <a:pt x="1336" y="1669"/>
                  </a:lnTo>
                  <a:lnTo>
                    <a:pt x="1346" y="1629"/>
                  </a:lnTo>
                  <a:lnTo>
                    <a:pt x="1283" y="1639"/>
                  </a:lnTo>
                  <a:lnTo>
                    <a:pt x="1258" y="1674"/>
                  </a:lnTo>
                  <a:lnTo>
                    <a:pt x="1215" y="1679"/>
                  </a:lnTo>
                  <a:lnTo>
                    <a:pt x="1172" y="1629"/>
                  </a:lnTo>
                  <a:lnTo>
                    <a:pt x="1167" y="1561"/>
                  </a:lnTo>
                  <a:lnTo>
                    <a:pt x="1180" y="1546"/>
                  </a:lnTo>
                  <a:lnTo>
                    <a:pt x="1177" y="1546"/>
                  </a:lnTo>
                  <a:lnTo>
                    <a:pt x="1177" y="1510"/>
                  </a:lnTo>
                  <a:lnTo>
                    <a:pt x="1200" y="1490"/>
                  </a:lnTo>
                  <a:lnTo>
                    <a:pt x="1215" y="1472"/>
                  </a:lnTo>
                  <a:lnTo>
                    <a:pt x="1268" y="1477"/>
                  </a:lnTo>
                  <a:lnTo>
                    <a:pt x="1298" y="1477"/>
                  </a:lnTo>
                  <a:lnTo>
                    <a:pt x="1341" y="1467"/>
                  </a:lnTo>
                  <a:lnTo>
                    <a:pt x="1366" y="1467"/>
                  </a:lnTo>
                  <a:lnTo>
                    <a:pt x="1392" y="1462"/>
                  </a:lnTo>
                  <a:lnTo>
                    <a:pt x="1399" y="1490"/>
                  </a:lnTo>
                  <a:lnTo>
                    <a:pt x="1409" y="1525"/>
                  </a:lnTo>
                  <a:lnTo>
                    <a:pt x="1442" y="1556"/>
                  </a:lnTo>
                  <a:lnTo>
                    <a:pt x="1457" y="1561"/>
                  </a:lnTo>
                  <a:lnTo>
                    <a:pt x="1452" y="1510"/>
                  </a:lnTo>
                  <a:lnTo>
                    <a:pt x="1429" y="1452"/>
                  </a:lnTo>
                  <a:lnTo>
                    <a:pt x="1457" y="1422"/>
                  </a:lnTo>
                  <a:lnTo>
                    <a:pt x="1482" y="1412"/>
                  </a:lnTo>
                  <a:lnTo>
                    <a:pt x="1530" y="1367"/>
                  </a:lnTo>
                  <a:lnTo>
                    <a:pt x="1525" y="1334"/>
                  </a:lnTo>
                  <a:lnTo>
                    <a:pt x="1520" y="1304"/>
                  </a:lnTo>
                  <a:lnTo>
                    <a:pt x="1535" y="1314"/>
                  </a:lnTo>
                  <a:lnTo>
                    <a:pt x="1540" y="1309"/>
                  </a:lnTo>
                  <a:lnTo>
                    <a:pt x="1535" y="1288"/>
                  </a:lnTo>
                  <a:lnTo>
                    <a:pt x="1545" y="1288"/>
                  </a:lnTo>
                  <a:lnTo>
                    <a:pt x="1561" y="1283"/>
                  </a:lnTo>
                  <a:lnTo>
                    <a:pt x="1571" y="1258"/>
                  </a:lnTo>
                  <a:lnTo>
                    <a:pt x="1593" y="1253"/>
                  </a:lnTo>
                  <a:lnTo>
                    <a:pt x="1624" y="1235"/>
                  </a:lnTo>
                  <a:lnTo>
                    <a:pt x="1624" y="1195"/>
                  </a:lnTo>
                  <a:lnTo>
                    <a:pt x="1677" y="1170"/>
                  </a:lnTo>
                  <a:lnTo>
                    <a:pt x="1666" y="1117"/>
                  </a:lnTo>
                  <a:lnTo>
                    <a:pt x="1677" y="1170"/>
                  </a:lnTo>
                  <a:lnTo>
                    <a:pt x="1699" y="1155"/>
                  </a:lnTo>
                  <a:lnTo>
                    <a:pt x="1714" y="1160"/>
                  </a:lnTo>
                  <a:lnTo>
                    <a:pt x="1704" y="1175"/>
                  </a:lnTo>
                  <a:lnTo>
                    <a:pt x="1714" y="1195"/>
                  </a:lnTo>
                  <a:lnTo>
                    <a:pt x="1760" y="1160"/>
                  </a:lnTo>
                  <a:lnTo>
                    <a:pt x="1777" y="1137"/>
                  </a:lnTo>
                  <a:lnTo>
                    <a:pt x="1729" y="1132"/>
                  </a:lnTo>
                  <a:lnTo>
                    <a:pt x="1709" y="1102"/>
                  </a:lnTo>
                  <a:lnTo>
                    <a:pt x="1724" y="1087"/>
                  </a:lnTo>
                  <a:lnTo>
                    <a:pt x="1729" y="1067"/>
                  </a:lnTo>
                  <a:lnTo>
                    <a:pt x="1656" y="1082"/>
                  </a:lnTo>
                  <a:lnTo>
                    <a:pt x="1619" y="1112"/>
                  </a:lnTo>
                  <a:lnTo>
                    <a:pt x="1636" y="1077"/>
                  </a:lnTo>
                  <a:lnTo>
                    <a:pt x="1671" y="1056"/>
                  </a:lnTo>
                  <a:lnTo>
                    <a:pt x="1692" y="1034"/>
                  </a:lnTo>
                  <a:lnTo>
                    <a:pt x="1755" y="1039"/>
                  </a:lnTo>
                  <a:lnTo>
                    <a:pt x="1803" y="1034"/>
                  </a:lnTo>
                  <a:lnTo>
                    <a:pt x="1840" y="1009"/>
                  </a:lnTo>
                  <a:lnTo>
                    <a:pt x="1866" y="988"/>
                  </a:lnTo>
                  <a:lnTo>
                    <a:pt x="1845" y="938"/>
                  </a:lnTo>
                  <a:lnTo>
                    <a:pt x="1840" y="910"/>
                  </a:lnTo>
                  <a:lnTo>
                    <a:pt x="1772" y="875"/>
                  </a:lnTo>
                  <a:lnTo>
                    <a:pt x="1772" y="855"/>
                  </a:lnTo>
                  <a:lnTo>
                    <a:pt x="1714" y="746"/>
                  </a:lnTo>
                  <a:lnTo>
                    <a:pt x="1699" y="792"/>
                  </a:lnTo>
                  <a:lnTo>
                    <a:pt x="1661" y="802"/>
                  </a:lnTo>
                  <a:lnTo>
                    <a:pt x="1651" y="792"/>
                  </a:lnTo>
                  <a:lnTo>
                    <a:pt x="1636" y="792"/>
                  </a:lnTo>
                  <a:lnTo>
                    <a:pt x="1636" y="719"/>
                  </a:lnTo>
                  <a:lnTo>
                    <a:pt x="1603" y="714"/>
                  </a:lnTo>
                  <a:lnTo>
                    <a:pt x="1578" y="678"/>
                  </a:lnTo>
                  <a:lnTo>
                    <a:pt x="1550" y="683"/>
                  </a:lnTo>
                  <a:lnTo>
                    <a:pt x="1520" y="673"/>
                  </a:lnTo>
                  <a:lnTo>
                    <a:pt x="1500" y="678"/>
                  </a:lnTo>
                  <a:lnTo>
                    <a:pt x="1500" y="703"/>
                  </a:lnTo>
                  <a:lnTo>
                    <a:pt x="1500" y="731"/>
                  </a:lnTo>
                  <a:lnTo>
                    <a:pt x="1495" y="787"/>
                  </a:lnTo>
                  <a:lnTo>
                    <a:pt x="1487" y="807"/>
                  </a:lnTo>
                  <a:lnTo>
                    <a:pt x="1520" y="870"/>
                  </a:lnTo>
                  <a:lnTo>
                    <a:pt x="1467" y="915"/>
                  </a:lnTo>
                  <a:lnTo>
                    <a:pt x="1477" y="993"/>
                  </a:lnTo>
                  <a:lnTo>
                    <a:pt x="1457" y="1009"/>
                  </a:lnTo>
                  <a:lnTo>
                    <a:pt x="1437" y="998"/>
                  </a:lnTo>
                  <a:lnTo>
                    <a:pt x="1424" y="905"/>
                  </a:lnTo>
                  <a:lnTo>
                    <a:pt x="1371" y="900"/>
                  </a:lnTo>
                  <a:lnTo>
                    <a:pt x="1273" y="845"/>
                  </a:lnTo>
                  <a:lnTo>
                    <a:pt x="1253" y="845"/>
                  </a:lnTo>
                  <a:lnTo>
                    <a:pt x="1235" y="797"/>
                  </a:lnTo>
                  <a:lnTo>
                    <a:pt x="1220" y="782"/>
                  </a:lnTo>
                  <a:lnTo>
                    <a:pt x="1263" y="658"/>
                  </a:lnTo>
                  <a:lnTo>
                    <a:pt x="1288" y="630"/>
                  </a:lnTo>
                  <a:lnTo>
                    <a:pt x="1316" y="615"/>
                  </a:lnTo>
                  <a:lnTo>
                    <a:pt x="1331" y="615"/>
                  </a:lnTo>
                  <a:lnTo>
                    <a:pt x="1346" y="565"/>
                  </a:lnTo>
                  <a:lnTo>
                    <a:pt x="1356" y="524"/>
                  </a:lnTo>
                  <a:lnTo>
                    <a:pt x="1409" y="512"/>
                  </a:lnTo>
                  <a:lnTo>
                    <a:pt x="1437" y="492"/>
                  </a:lnTo>
                  <a:lnTo>
                    <a:pt x="1419" y="446"/>
                  </a:lnTo>
                  <a:lnTo>
                    <a:pt x="1432" y="416"/>
                  </a:lnTo>
                  <a:lnTo>
                    <a:pt x="1412" y="393"/>
                  </a:lnTo>
                  <a:lnTo>
                    <a:pt x="1414" y="393"/>
                  </a:lnTo>
                  <a:lnTo>
                    <a:pt x="1417" y="391"/>
                  </a:lnTo>
                  <a:lnTo>
                    <a:pt x="1419" y="388"/>
                  </a:lnTo>
                  <a:lnTo>
                    <a:pt x="1422" y="388"/>
                  </a:lnTo>
                  <a:lnTo>
                    <a:pt x="1424" y="388"/>
                  </a:lnTo>
                  <a:lnTo>
                    <a:pt x="1432" y="388"/>
                  </a:lnTo>
                  <a:lnTo>
                    <a:pt x="1440" y="388"/>
                  </a:lnTo>
                  <a:lnTo>
                    <a:pt x="1442" y="386"/>
                  </a:lnTo>
                  <a:lnTo>
                    <a:pt x="1442" y="383"/>
                  </a:lnTo>
                  <a:lnTo>
                    <a:pt x="1437" y="376"/>
                  </a:lnTo>
                  <a:lnTo>
                    <a:pt x="1437" y="373"/>
                  </a:lnTo>
                  <a:lnTo>
                    <a:pt x="1440" y="373"/>
                  </a:lnTo>
                  <a:lnTo>
                    <a:pt x="1445" y="376"/>
                  </a:lnTo>
                  <a:lnTo>
                    <a:pt x="1452" y="378"/>
                  </a:lnTo>
                  <a:lnTo>
                    <a:pt x="1455" y="381"/>
                  </a:lnTo>
                  <a:lnTo>
                    <a:pt x="1457" y="383"/>
                  </a:lnTo>
                  <a:lnTo>
                    <a:pt x="1462" y="386"/>
                  </a:lnTo>
                  <a:lnTo>
                    <a:pt x="1467" y="388"/>
                  </a:lnTo>
                  <a:lnTo>
                    <a:pt x="1472" y="393"/>
                  </a:lnTo>
                  <a:lnTo>
                    <a:pt x="1477" y="396"/>
                  </a:lnTo>
                  <a:lnTo>
                    <a:pt x="1485" y="398"/>
                  </a:lnTo>
                  <a:lnTo>
                    <a:pt x="1490" y="401"/>
                  </a:lnTo>
                  <a:lnTo>
                    <a:pt x="1495" y="403"/>
                  </a:lnTo>
                  <a:lnTo>
                    <a:pt x="1500" y="406"/>
                  </a:lnTo>
                  <a:lnTo>
                    <a:pt x="1505" y="406"/>
                  </a:lnTo>
                  <a:lnTo>
                    <a:pt x="1510" y="411"/>
                  </a:lnTo>
                  <a:lnTo>
                    <a:pt x="1515" y="413"/>
                  </a:lnTo>
                  <a:lnTo>
                    <a:pt x="1523" y="419"/>
                  </a:lnTo>
                  <a:lnTo>
                    <a:pt x="1528" y="424"/>
                  </a:lnTo>
                  <a:lnTo>
                    <a:pt x="1535" y="431"/>
                  </a:lnTo>
                  <a:lnTo>
                    <a:pt x="1543" y="441"/>
                  </a:lnTo>
                  <a:lnTo>
                    <a:pt x="1545" y="449"/>
                  </a:lnTo>
                  <a:lnTo>
                    <a:pt x="1538" y="456"/>
                  </a:lnTo>
                  <a:lnTo>
                    <a:pt x="1530" y="466"/>
                  </a:lnTo>
                  <a:lnTo>
                    <a:pt x="1528" y="477"/>
                  </a:lnTo>
                  <a:lnTo>
                    <a:pt x="1530" y="479"/>
                  </a:lnTo>
                  <a:lnTo>
                    <a:pt x="1538" y="482"/>
                  </a:lnTo>
                  <a:lnTo>
                    <a:pt x="1543" y="487"/>
                  </a:lnTo>
                  <a:lnTo>
                    <a:pt x="1545" y="489"/>
                  </a:lnTo>
                  <a:lnTo>
                    <a:pt x="1543" y="494"/>
                  </a:lnTo>
                  <a:lnTo>
                    <a:pt x="1535" y="499"/>
                  </a:lnTo>
                  <a:lnTo>
                    <a:pt x="1528" y="504"/>
                  </a:lnTo>
                  <a:lnTo>
                    <a:pt x="1525" y="509"/>
                  </a:lnTo>
                  <a:lnTo>
                    <a:pt x="1520" y="509"/>
                  </a:lnTo>
                  <a:lnTo>
                    <a:pt x="1518" y="509"/>
                  </a:lnTo>
                  <a:lnTo>
                    <a:pt x="1515" y="509"/>
                  </a:lnTo>
                  <a:lnTo>
                    <a:pt x="1513" y="509"/>
                  </a:lnTo>
                  <a:lnTo>
                    <a:pt x="1508" y="512"/>
                  </a:lnTo>
                  <a:lnTo>
                    <a:pt x="1500" y="514"/>
                  </a:lnTo>
                  <a:lnTo>
                    <a:pt x="1495" y="519"/>
                  </a:lnTo>
                  <a:lnTo>
                    <a:pt x="1492" y="522"/>
                  </a:lnTo>
                  <a:lnTo>
                    <a:pt x="1492" y="524"/>
                  </a:lnTo>
                  <a:lnTo>
                    <a:pt x="1495" y="527"/>
                  </a:lnTo>
                  <a:lnTo>
                    <a:pt x="1498" y="529"/>
                  </a:lnTo>
                  <a:lnTo>
                    <a:pt x="1500" y="532"/>
                  </a:lnTo>
                  <a:lnTo>
                    <a:pt x="1503" y="535"/>
                  </a:lnTo>
                  <a:lnTo>
                    <a:pt x="1508" y="537"/>
                  </a:lnTo>
                  <a:lnTo>
                    <a:pt x="1513" y="540"/>
                  </a:lnTo>
                  <a:lnTo>
                    <a:pt x="1518" y="540"/>
                  </a:lnTo>
                  <a:lnTo>
                    <a:pt x="1523" y="537"/>
                  </a:lnTo>
                  <a:lnTo>
                    <a:pt x="1528" y="532"/>
                  </a:lnTo>
                  <a:lnTo>
                    <a:pt x="1530" y="529"/>
                  </a:lnTo>
                  <a:lnTo>
                    <a:pt x="1535" y="527"/>
                  </a:lnTo>
                  <a:lnTo>
                    <a:pt x="1540" y="527"/>
                  </a:lnTo>
                  <a:lnTo>
                    <a:pt x="1548" y="524"/>
                  </a:lnTo>
                  <a:lnTo>
                    <a:pt x="1556" y="519"/>
                  </a:lnTo>
                  <a:lnTo>
                    <a:pt x="1561" y="519"/>
                  </a:lnTo>
                  <a:lnTo>
                    <a:pt x="1563" y="519"/>
                  </a:lnTo>
                  <a:lnTo>
                    <a:pt x="1566" y="522"/>
                  </a:lnTo>
                  <a:lnTo>
                    <a:pt x="1568" y="524"/>
                  </a:lnTo>
                  <a:lnTo>
                    <a:pt x="1571" y="524"/>
                  </a:lnTo>
                  <a:lnTo>
                    <a:pt x="1573" y="527"/>
                  </a:lnTo>
                  <a:lnTo>
                    <a:pt x="1576" y="529"/>
                  </a:lnTo>
                  <a:lnTo>
                    <a:pt x="1578" y="529"/>
                  </a:lnTo>
                  <a:lnTo>
                    <a:pt x="1583" y="532"/>
                  </a:lnTo>
                  <a:lnTo>
                    <a:pt x="1588" y="532"/>
                  </a:lnTo>
                  <a:lnTo>
                    <a:pt x="1593" y="535"/>
                  </a:lnTo>
                  <a:lnTo>
                    <a:pt x="1603" y="535"/>
                  </a:lnTo>
                  <a:lnTo>
                    <a:pt x="1606" y="540"/>
                  </a:lnTo>
                  <a:lnTo>
                    <a:pt x="1606" y="542"/>
                  </a:lnTo>
                  <a:lnTo>
                    <a:pt x="1608" y="547"/>
                  </a:lnTo>
                  <a:lnTo>
                    <a:pt x="1611" y="547"/>
                  </a:lnTo>
                  <a:lnTo>
                    <a:pt x="1616" y="550"/>
                  </a:lnTo>
                  <a:lnTo>
                    <a:pt x="1619" y="550"/>
                  </a:lnTo>
                  <a:lnTo>
                    <a:pt x="1621" y="550"/>
                  </a:lnTo>
                  <a:lnTo>
                    <a:pt x="1624" y="547"/>
                  </a:lnTo>
                  <a:lnTo>
                    <a:pt x="1629" y="547"/>
                  </a:lnTo>
                  <a:lnTo>
                    <a:pt x="1631" y="547"/>
                  </a:lnTo>
                  <a:lnTo>
                    <a:pt x="1634" y="547"/>
                  </a:lnTo>
                  <a:lnTo>
                    <a:pt x="1639" y="547"/>
                  </a:lnTo>
                  <a:lnTo>
                    <a:pt x="1641" y="547"/>
                  </a:lnTo>
                  <a:lnTo>
                    <a:pt x="1644" y="550"/>
                  </a:lnTo>
                  <a:lnTo>
                    <a:pt x="1649" y="550"/>
                  </a:lnTo>
                  <a:lnTo>
                    <a:pt x="1651" y="550"/>
                  </a:lnTo>
                  <a:lnTo>
                    <a:pt x="1654" y="547"/>
                  </a:lnTo>
                  <a:lnTo>
                    <a:pt x="1659" y="547"/>
                  </a:lnTo>
                  <a:lnTo>
                    <a:pt x="1664" y="547"/>
                  </a:lnTo>
                  <a:lnTo>
                    <a:pt x="1669" y="545"/>
                  </a:lnTo>
                  <a:lnTo>
                    <a:pt x="1671" y="545"/>
                  </a:lnTo>
                  <a:lnTo>
                    <a:pt x="1674" y="545"/>
                  </a:lnTo>
                  <a:lnTo>
                    <a:pt x="1679" y="545"/>
                  </a:lnTo>
                  <a:lnTo>
                    <a:pt x="1682" y="545"/>
                  </a:lnTo>
                  <a:lnTo>
                    <a:pt x="1684" y="545"/>
                  </a:lnTo>
                  <a:lnTo>
                    <a:pt x="1687" y="545"/>
                  </a:lnTo>
                  <a:lnTo>
                    <a:pt x="1692" y="545"/>
                  </a:lnTo>
                  <a:lnTo>
                    <a:pt x="1697" y="545"/>
                  </a:lnTo>
                  <a:lnTo>
                    <a:pt x="1699" y="542"/>
                  </a:lnTo>
                  <a:lnTo>
                    <a:pt x="1697" y="540"/>
                  </a:lnTo>
                  <a:lnTo>
                    <a:pt x="1697" y="537"/>
                  </a:lnTo>
                  <a:lnTo>
                    <a:pt x="1692" y="535"/>
                  </a:lnTo>
                  <a:lnTo>
                    <a:pt x="1687" y="532"/>
                  </a:lnTo>
                  <a:lnTo>
                    <a:pt x="1679" y="529"/>
                  </a:lnTo>
                  <a:lnTo>
                    <a:pt x="1677" y="529"/>
                  </a:lnTo>
                  <a:lnTo>
                    <a:pt x="1674" y="527"/>
                  </a:lnTo>
                  <a:lnTo>
                    <a:pt x="1671" y="524"/>
                  </a:lnTo>
                  <a:lnTo>
                    <a:pt x="1669" y="524"/>
                  </a:lnTo>
                  <a:lnTo>
                    <a:pt x="1666" y="524"/>
                  </a:lnTo>
                  <a:lnTo>
                    <a:pt x="1664" y="524"/>
                  </a:lnTo>
                  <a:lnTo>
                    <a:pt x="1661" y="524"/>
                  </a:lnTo>
                  <a:lnTo>
                    <a:pt x="1656" y="522"/>
                  </a:lnTo>
                  <a:lnTo>
                    <a:pt x="1651" y="519"/>
                  </a:lnTo>
                  <a:lnTo>
                    <a:pt x="1641" y="517"/>
                  </a:lnTo>
                  <a:lnTo>
                    <a:pt x="1636" y="514"/>
                  </a:lnTo>
                  <a:lnTo>
                    <a:pt x="1634" y="512"/>
                  </a:lnTo>
                  <a:lnTo>
                    <a:pt x="1634" y="509"/>
                  </a:lnTo>
                  <a:lnTo>
                    <a:pt x="1636" y="509"/>
                  </a:lnTo>
                  <a:lnTo>
                    <a:pt x="1639" y="509"/>
                  </a:lnTo>
                  <a:lnTo>
                    <a:pt x="1644" y="509"/>
                  </a:lnTo>
                  <a:lnTo>
                    <a:pt x="1649" y="512"/>
                  </a:lnTo>
                  <a:lnTo>
                    <a:pt x="1651" y="512"/>
                  </a:lnTo>
                  <a:lnTo>
                    <a:pt x="1656" y="514"/>
                  </a:lnTo>
                  <a:lnTo>
                    <a:pt x="1659" y="514"/>
                  </a:lnTo>
                  <a:lnTo>
                    <a:pt x="1664" y="514"/>
                  </a:lnTo>
                  <a:lnTo>
                    <a:pt x="1666" y="519"/>
                  </a:lnTo>
                  <a:lnTo>
                    <a:pt x="1671" y="519"/>
                  </a:lnTo>
                  <a:lnTo>
                    <a:pt x="1677" y="517"/>
                  </a:lnTo>
                  <a:lnTo>
                    <a:pt x="1687" y="514"/>
                  </a:lnTo>
                  <a:lnTo>
                    <a:pt x="1694" y="514"/>
                  </a:lnTo>
                  <a:lnTo>
                    <a:pt x="1697" y="519"/>
                  </a:lnTo>
                  <a:lnTo>
                    <a:pt x="1699" y="519"/>
                  </a:lnTo>
                  <a:lnTo>
                    <a:pt x="1704" y="522"/>
                  </a:lnTo>
                  <a:lnTo>
                    <a:pt x="1707" y="524"/>
                  </a:lnTo>
                  <a:lnTo>
                    <a:pt x="1707" y="522"/>
                  </a:lnTo>
                  <a:lnTo>
                    <a:pt x="1704" y="519"/>
                  </a:lnTo>
                  <a:lnTo>
                    <a:pt x="1702" y="514"/>
                  </a:lnTo>
                  <a:lnTo>
                    <a:pt x="1699" y="514"/>
                  </a:lnTo>
                  <a:lnTo>
                    <a:pt x="1699" y="509"/>
                  </a:lnTo>
                  <a:lnTo>
                    <a:pt x="1697" y="507"/>
                  </a:lnTo>
                  <a:lnTo>
                    <a:pt x="1694" y="502"/>
                  </a:lnTo>
                  <a:lnTo>
                    <a:pt x="1692" y="494"/>
                  </a:lnTo>
                  <a:lnTo>
                    <a:pt x="1692" y="492"/>
                  </a:lnTo>
                  <a:lnTo>
                    <a:pt x="1692" y="489"/>
                  </a:lnTo>
                  <a:lnTo>
                    <a:pt x="1692" y="487"/>
                  </a:lnTo>
                  <a:lnTo>
                    <a:pt x="1689" y="482"/>
                  </a:lnTo>
                  <a:lnTo>
                    <a:pt x="1682" y="479"/>
                  </a:lnTo>
                  <a:lnTo>
                    <a:pt x="1677" y="479"/>
                  </a:lnTo>
                  <a:lnTo>
                    <a:pt x="1671" y="477"/>
                  </a:lnTo>
                  <a:lnTo>
                    <a:pt x="1669" y="471"/>
                  </a:lnTo>
                  <a:lnTo>
                    <a:pt x="1664" y="469"/>
                  </a:lnTo>
                  <a:lnTo>
                    <a:pt x="1659" y="469"/>
                  </a:lnTo>
                  <a:lnTo>
                    <a:pt x="1651" y="466"/>
                  </a:lnTo>
                  <a:lnTo>
                    <a:pt x="1646" y="466"/>
                  </a:lnTo>
                  <a:lnTo>
                    <a:pt x="1644" y="466"/>
                  </a:lnTo>
                  <a:lnTo>
                    <a:pt x="1639" y="464"/>
                  </a:lnTo>
                  <a:lnTo>
                    <a:pt x="1634" y="461"/>
                  </a:lnTo>
                  <a:lnTo>
                    <a:pt x="1631" y="459"/>
                  </a:lnTo>
                  <a:lnTo>
                    <a:pt x="1626" y="459"/>
                  </a:lnTo>
                  <a:lnTo>
                    <a:pt x="1624" y="454"/>
                  </a:lnTo>
                  <a:lnTo>
                    <a:pt x="1621" y="451"/>
                  </a:lnTo>
                  <a:lnTo>
                    <a:pt x="1616" y="446"/>
                  </a:lnTo>
                  <a:lnTo>
                    <a:pt x="1614" y="441"/>
                  </a:lnTo>
                  <a:lnTo>
                    <a:pt x="1611" y="439"/>
                  </a:lnTo>
                  <a:lnTo>
                    <a:pt x="1611" y="434"/>
                  </a:lnTo>
                  <a:lnTo>
                    <a:pt x="1614" y="431"/>
                  </a:lnTo>
                  <a:lnTo>
                    <a:pt x="1619" y="431"/>
                  </a:lnTo>
                  <a:lnTo>
                    <a:pt x="1624" y="431"/>
                  </a:lnTo>
                  <a:lnTo>
                    <a:pt x="1631" y="434"/>
                  </a:lnTo>
                  <a:lnTo>
                    <a:pt x="1636" y="436"/>
                  </a:lnTo>
                  <a:lnTo>
                    <a:pt x="1639" y="436"/>
                  </a:lnTo>
                  <a:lnTo>
                    <a:pt x="1644" y="439"/>
                  </a:lnTo>
                  <a:lnTo>
                    <a:pt x="1649" y="441"/>
                  </a:lnTo>
                  <a:lnTo>
                    <a:pt x="1654" y="444"/>
                  </a:lnTo>
                  <a:lnTo>
                    <a:pt x="1659" y="446"/>
                  </a:lnTo>
                  <a:lnTo>
                    <a:pt x="1664" y="449"/>
                  </a:lnTo>
                  <a:lnTo>
                    <a:pt x="1669" y="451"/>
                  </a:lnTo>
                  <a:lnTo>
                    <a:pt x="1671" y="451"/>
                  </a:lnTo>
                  <a:lnTo>
                    <a:pt x="1677" y="449"/>
                  </a:lnTo>
                  <a:lnTo>
                    <a:pt x="1679" y="444"/>
                  </a:lnTo>
                  <a:lnTo>
                    <a:pt x="1679" y="441"/>
                  </a:lnTo>
                  <a:lnTo>
                    <a:pt x="1677" y="436"/>
                  </a:lnTo>
                  <a:lnTo>
                    <a:pt x="1671" y="434"/>
                  </a:lnTo>
                  <a:lnTo>
                    <a:pt x="1666" y="431"/>
                  </a:lnTo>
                  <a:lnTo>
                    <a:pt x="1666" y="429"/>
                  </a:lnTo>
                  <a:lnTo>
                    <a:pt x="1666" y="426"/>
                  </a:lnTo>
                  <a:lnTo>
                    <a:pt x="1669" y="424"/>
                  </a:lnTo>
                  <a:lnTo>
                    <a:pt x="1671" y="424"/>
                  </a:lnTo>
                  <a:lnTo>
                    <a:pt x="1674" y="421"/>
                  </a:lnTo>
                  <a:lnTo>
                    <a:pt x="1677" y="419"/>
                  </a:lnTo>
                  <a:lnTo>
                    <a:pt x="1677" y="416"/>
                  </a:lnTo>
                  <a:lnTo>
                    <a:pt x="1674" y="413"/>
                  </a:lnTo>
                  <a:lnTo>
                    <a:pt x="1671" y="408"/>
                  </a:lnTo>
                  <a:lnTo>
                    <a:pt x="1669" y="406"/>
                  </a:lnTo>
                  <a:lnTo>
                    <a:pt x="1664" y="406"/>
                  </a:lnTo>
                  <a:lnTo>
                    <a:pt x="1664" y="403"/>
                  </a:lnTo>
                  <a:lnTo>
                    <a:pt x="1669" y="401"/>
                  </a:lnTo>
                  <a:lnTo>
                    <a:pt x="1674" y="398"/>
                  </a:lnTo>
                  <a:lnTo>
                    <a:pt x="1677" y="393"/>
                  </a:lnTo>
                  <a:lnTo>
                    <a:pt x="1674" y="391"/>
                  </a:lnTo>
                  <a:lnTo>
                    <a:pt x="1669" y="388"/>
                  </a:lnTo>
                  <a:lnTo>
                    <a:pt x="1661" y="386"/>
                  </a:lnTo>
                  <a:lnTo>
                    <a:pt x="1654" y="386"/>
                  </a:lnTo>
                  <a:lnTo>
                    <a:pt x="1649" y="386"/>
                  </a:lnTo>
                  <a:lnTo>
                    <a:pt x="1644" y="386"/>
                  </a:lnTo>
                  <a:lnTo>
                    <a:pt x="1639" y="388"/>
                  </a:lnTo>
                  <a:lnTo>
                    <a:pt x="1636" y="388"/>
                  </a:lnTo>
                  <a:lnTo>
                    <a:pt x="1634" y="388"/>
                  </a:lnTo>
                  <a:lnTo>
                    <a:pt x="1631" y="386"/>
                  </a:lnTo>
                  <a:lnTo>
                    <a:pt x="1634" y="383"/>
                  </a:lnTo>
                  <a:lnTo>
                    <a:pt x="1631" y="383"/>
                  </a:lnTo>
                  <a:lnTo>
                    <a:pt x="1629" y="381"/>
                  </a:lnTo>
                  <a:lnTo>
                    <a:pt x="1626" y="381"/>
                  </a:lnTo>
                  <a:lnTo>
                    <a:pt x="1621" y="381"/>
                  </a:lnTo>
                  <a:lnTo>
                    <a:pt x="1616" y="381"/>
                  </a:lnTo>
                  <a:lnTo>
                    <a:pt x="1611" y="378"/>
                  </a:lnTo>
                  <a:lnTo>
                    <a:pt x="1606" y="378"/>
                  </a:lnTo>
                  <a:lnTo>
                    <a:pt x="1603" y="378"/>
                  </a:lnTo>
                  <a:lnTo>
                    <a:pt x="1598" y="376"/>
                  </a:lnTo>
                  <a:lnTo>
                    <a:pt x="1598" y="378"/>
                  </a:lnTo>
                  <a:lnTo>
                    <a:pt x="1601" y="381"/>
                  </a:lnTo>
                  <a:lnTo>
                    <a:pt x="1603" y="386"/>
                  </a:lnTo>
                  <a:lnTo>
                    <a:pt x="1601" y="386"/>
                  </a:lnTo>
                  <a:lnTo>
                    <a:pt x="1596" y="386"/>
                  </a:lnTo>
                  <a:lnTo>
                    <a:pt x="1591" y="381"/>
                  </a:lnTo>
                  <a:lnTo>
                    <a:pt x="1583" y="376"/>
                  </a:lnTo>
                  <a:lnTo>
                    <a:pt x="1578" y="373"/>
                  </a:lnTo>
                  <a:lnTo>
                    <a:pt x="1576" y="373"/>
                  </a:lnTo>
                  <a:lnTo>
                    <a:pt x="1568" y="376"/>
                  </a:lnTo>
                  <a:lnTo>
                    <a:pt x="1563" y="373"/>
                  </a:lnTo>
                  <a:lnTo>
                    <a:pt x="1558" y="371"/>
                  </a:lnTo>
                  <a:lnTo>
                    <a:pt x="1558" y="366"/>
                  </a:lnTo>
                  <a:lnTo>
                    <a:pt x="1561" y="363"/>
                  </a:lnTo>
                  <a:lnTo>
                    <a:pt x="1561" y="361"/>
                  </a:lnTo>
                  <a:lnTo>
                    <a:pt x="1561" y="358"/>
                  </a:lnTo>
                  <a:lnTo>
                    <a:pt x="1563" y="356"/>
                  </a:lnTo>
                  <a:lnTo>
                    <a:pt x="1566" y="356"/>
                  </a:lnTo>
                  <a:lnTo>
                    <a:pt x="1568" y="356"/>
                  </a:lnTo>
                  <a:lnTo>
                    <a:pt x="1568" y="353"/>
                  </a:lnTo>
                  <a:lnTo>
                    <a:pt x="1561" y="350"/>
                  </a:lnTo>
                  <a:lnTo>
                    <a:pt x="1556" y="350"/>
                  </a:lnTo>
                  <a:lnTo>
                    <a:pt x="1553" y="345"/>
                  </a:lnTo>
                  <a:lnTo>
                    <a:pt x="1556" y="343"/>
                  </a:lnTo>
                  <a:lnTo>
                    <a:pt x="1561" y="343"/>
                  </a:lnTo>
                  <a:lnTo>
                    <a:pt x="1558" y="343"/>
                  </a:lnTo>
                  <a:lnTo>
                    <a:pt x="1556" y="340"/>
                  </a:lnTo>
                  <a:lnTo>
                    <a:pt x="1553" y="335"/>
                  </a:lnTo>
                  <a:lnTo>
                    <a:pt x="1548" y="333"/>
                  </a:lnTo>
                  <a:lnTo>
                    <a:pt x="1545" y="333"/>
                  </a:lnTo>
                  <a:lnTo>
                    <a:pt x="1540" y="333"/>
                  </a:lnTo>
                  <a:lnTo>
                    <a:pt x="1538" y="333"/>
                  </a:lnTo>
                  <a:lnTo>
                    <a:pt x="1540" y="330"/>
                  </a:lnTo>
                  <a:lnTo>
                    <a:pt x="1540" y="328"/>
                  </a:lnTo>
                  <a:lnTo>
                    <a:pt x="1538" y="325"/>
                  </a:lnTo>
                  <a:lnTo>
                    <a:pt x="1533" y="325"/>
                  </a:lnTo>
                  <a:lnTo>
                    <a:pt x="1528" y="325"/>
                  </a:lnTo>
                  <a:lnTo>
                    <a:pt x="1520" y="325"/>
                  </a:lnTo>
                  <a:lnTo>
                    <a:pt x="1515" y="325"/>
                  </a:lnTo>
                  <a:lnTo>
                    <a:pt x="1510" y="325"/>
                  </a:lnTo>
                  <a:lnTo>
                    <a:pt x="1503" y="323"/>
                  </a:lnTo>
                  <a:lnTo>
                    <a:pt x="1500" y="323"/>
                  </a:lnTo>
                  <a:lnTo>
                    <a:pt x="1500" y="320"/>
                  </a:lnTo>
                  <a:lnTo>
                    <a:pt x="1498" y="318"/>
                  </a:lnTo>
                  <a:lnTo>
                    <a:pt x="1492" y="315"/>
                  </a:lnTo>
                  <a:lnTo>
                    <a:pt x="1485" y="315"/>
                  </a:lnTo>
                  <a:lnTo>
                    <a:pt x="1480" y="318"/>
                  </a:lnTo>
                  <a:lnTo>
                    <a:pt x="1475" y="323"/>
                  </a:lnTo>
                  <a:lnTo>
                    <a:pt x="1472" y="325"/>
                  </a:lnTo>
                  <a:lnTo>
                    <a:pt x="1467" y="325"/>
                  </a:lnTo>
                  <a:lnTo>
                    <a:pt x="1462" y="320"/>
                  </a:lnTo>
                  <a:lnTo>
                    <a:pt x="1460" y="318"/>
                  </a:lnTo>
                  <a:lnTo>
                    <a:pt x="1457" y="313"/>
                  </a:lnTo>
                  <a:lnTo>
                    <a:pt x="1455" y="310"/>
                  </a:lnTo>
                  <a:lnTo>
                    <a:pt x="1450" y="305"/>
                  </a:lnTo>
                  <a:lnTo>
                    <a:pt x="1442" y="300"/>
                  </a:lnTo>
                  <a:lnTo>
                    <a:pt x="1435" y="298"/>
                  </a:lnTo>
                  <a:lnTo>
                    <a:pt x="1429" y="298"/>
                  </a:lnTo>
                  <a:lnTo>
                    <a:pt x="1427" y="300"/>
                  </a:lnTo>
                  <a:lnTo>
                    <a:pt x="1419" y="303"/>
                  </a:lnTo>
                  <a:lnTo>
                    <a:pt x="1414" y="305"/>
                  </a:lnTo>
                  <a:lnTo>
                    <a:pt x="1414" y="308"/>
                  </a:lnTo>
                  <a:lnTo>
                    <a:pt x="1414" y="313"/>
                  </a:lnTo>
                  <a:lnTo>
                    <a:pt x="1409" y="315"/>
                  </a:lnTo>
                  <a:lnTo>
                    <a:pt x="1404" y="320"/>
                  </a:lnTo>
                  <a:lnTo>
                    <a:pt x="1397" y="320"/>
                  </a:lnTo>
                  <a:lnTo>
                    <a:pt x="1394" y="320"/>
                  </a:lnTo>
                  <a:lnTo>
                    <a:pt x="1392" y="315"/>
                  </a:lnTo>
                  <a:lnTo>
                    <a:pt x="1392" y="310"/>
                  </a:lnTo>
                  <a:lnTo>
                    <a:pt x="1389" y="305"/>
                  </a:lnTo>
                  <a:lnTo>
                    <a:pt x="1389" y="303"/>
                  </a:lnTo>
                  <a:lnTo>
                    <a:pt x="1387" y="298"/>
                  </a:lnTo>
                  <a:lnTo>
                    <a:pt x="1384" y="292"/>
                  </a:lnTo>
                  <a:lnTo>
                    <a:pt x="1382" y="290"/>
                  </a:lnTo>
                  <a:lnTo>
                    <a:pt x="1374" y="285"/>
                  </a:lnTo>
                  <a:lnTo>
                    <a:pt x="1366" y="285"/>
                  </a:lnTo>
                  <a:lnTo>
                    <a:pt x="1359" y="287"/>
                  </a:lnTo>
                  <a:lnTo>
                    <a:pt x="1354" y="292"/>
                  </a:lnTo>
                  <a:lnTo>
                    <a:pt x="1351" y="303"/>
                  </a:lnTo>
                  <a:lnTo>
                    <a:pt x="1349" y="313"/>
                  </a:lnTo>
                  <a:lnTo>
                    <a:pt x="1349" y="325"/>
                  </a:lnTo>
                  <a:lnTo>
                    <a:pt x="1354" y="343"/>
                  </a:lnTo>
                  <a:lnTo>
                    <a:pt x="1359" y="356"/>
                  </a:lnTo>
                  <a:lnTo>
                    <a:pt x="1356" y="353"/>
                  </a:lnTo>
                  <a:lnTo>
                    <a:pt x="1354" y="350"/>
                  </a:lnTo>
                  <a:lnTo>
                    <a:pt x="1349" y="345"/>
                  </a:lnTo>
                  <a:lnTo>
                    <a:pt x="1344" y="338"/>
                  </a:lnTo>
                  <a:lnTo>
                    <a:pt x="1341" y="330"/>
                  </a:lnTo>
                  <a:lnTo>
                    <a:pt x="1339" y="323"/>
                  </a:lnTo>
                  <a:lnTo>
                    <a:pt x="1339" y="310"/>
                  </a:lnTo>
                  <a:lnTo>
                    <a:pt x="1344" y="298"/>
                  </a:lnTo>
                  <a:lnTo>
                    <a:pt x="1344" y="290"/>
                  </a:lnTo>
                  <a:lnTo>
                    <a:pt x="1341" y="287"/>
                  </a:lnTo>
                  <a:lnTo>
                    <a:pt x="1336" y="287"/>
                  </a:lnTo>
                  <a:lnTo>
                    <a:pt x="1331" y="287"/>
                  </a:lnTo>
                  <a:lnTo>
                    <a:pt x="1324" y="290"/>
                  </a:lnTo>
                  <a:lnTo>
                    <a:pt x="1316" y="298"/>
                  </a:lnTo>
                  <a:lnTo>
                    <a:pt x="1311" y="310"/>
                  </a:lnTo>
                  <a:lnTo>
                    <a:pt x="1308" y="325"/>
                  </a:lnTo>
                  <a:lnTo>
                    <a:pt x="1308" y="335"/>
                  </a:lnTo>
                  <a:lnTo>
                    <a:pt x="1308" y="340"/>
                  </a:lnTo>
                  <a:lnTo>
                    <a:pt x="1308" y="345"/>
                  </a:lnTo>
                  <a:lnTo>
                    <a:pt x="1308" y="356"/>
                  </a:lnTo>
                  <a:lnTo>
                    <a:pt x="1308" y="361"/>
                  </a:lnTo>
                  <a:lnTo>
                    <a:pt x="1311" y="363"/>
                  </a:lnTo>
                  <a:lnTo>
                    <a:pt x="1316" y="366"/>
                  </a:lnTo>
                  <a:lnTo>
                    <a:pt x="1319" y="366"/>
                  </a:lnTo>
                  <a:lnTo>
                    <a:pt x="1321" y="366"/>
                  </a:lnTo>
                  <a:lnTo>
                    <a:pt x="1329" y="368"/>
                  </a:lnTo>
                  <a:lnTo>
                    <a:pt x="1334" y="371"/>
                  </a:lnTo>
                  <a:lnTo>
                    <a:pt x="1339" y="371"/>
                  </a:lnTo>
                  <a:lnTo>
                    <a:pt x="1341" y="373"/>
                  </a:lnTo>
                  <a:lnTo>
                    <a:pt x="1339" y="376"/>
                  </a:lnTo>
                  <a:lnTo>
                    <a:pt x="1334" y="376"/>
                  </a:lnTo>
                  <a:lnTo>
                    <a:pt x="1331" y="376"/>
                  </a:lnTo>
                  <a:lnTo>
                    <a:pt x="1326" y="376"/>
                  </a:lnTo>
                  <a:lnTo>
                    <a:pt x="1321" y="378"/>
                  </a:lnTo>
                  <a:lnTo>
                    <a:pt x="1316" y="381"/>
                  </a:lnTo>
                  <a:lnTo>
                    <a:pt x="1316" y="383"/>
                  </a:lnTo>
                  <a:lnTo>
                    <a:pt x="1319" y="386"/>
                  </a:lnTo>
                  <a:lnTo>
                    <a:pt x="1321" y="386"/>
                  </a:lnTo>
                  <a:lnTo>
                    <a:pt x="1326" y="388"/>
                  </a:lnTo>
                  <a:lnTo>
                    <a:pt x="1331" y="391"/>
                  </a:lnTo>
                  <a:lnTo>
                    <a:pt x="1334" y="393"/>
                  </a:lnTo>
                  <a:lnTo>
                    <a:pt x="1339" y="396"/>
                  </a:lnTo>
                  <a:lnTo>
                    <a:pt x="1341" y="396"/>
                  </a:lnTo>
                  <a:lnTo>
                    <a:pt x="1346" y="396"/>
                  </a:lnTo>
                  <a:lnTo>
                    <a:pt x="1351" y="393"/>
                  </a:lnTo>
                  <a:lnTo>
                    <a:pt x="1356" y="391"/>
                  </a:lnTo>
                  <a:lnTo>
                    <a:pt x="1359" y="393"/>
                  </a:lnTo>
                  <a:lnTo>
                    <a:pt x="1361" y="396"/>
                  </a:lnTo>
                  <a:lnTo>
                    <a:pt x="1371" y="398"/>
                  </a:lnTo>
                  <a:lnTo>
                    <a:pt x="1374" y="398"/>
                  </a:lnTo>
                  <a:lnTo>
                    <a:pt x="1366" y="436"/>
                  </a:lnTo>
                  <a:lnTo>
                    <a:pt x="1336" y="482"/>
                  </a:lnTo>
                  <a:lnTo>
                    <a:pt x="1326" y="426"/>
                  </a:lnTo>
                  <a:lnTo>
                    <a:pt x="1308" y="403"/>
                  </a:lnTo>
                  <a:lnTo>
                    <a:pt x="1288" y="431"/>
                  </a:lnTo>
                  <a:lnTo>
                    <a:pt x="1278" y="403"/>
                  </a:lnTo>
                  <a:lnTo>
                    <a:pt x="1258" y="368"/>
                  </a:lnTo>
                  <a:lnTo>
                    <a:pt x="1248" y="323"/>
                  </a:lnTo>
                  <a:lnTo>
                    <a:pt x="1215" y="270"/>
                  </a:lnTo>
                  <a:lnTo>
                    <a:pt x="1190" y="343"/>
                  </a:lnTo>
                  <a:lnTo>
                    <a:pt x="1190" y="368"/>
                  </a:lnTo>
                  <a:lnTo>
                    <a:pt x="1225" y="398"/>
                  </a:lnTo>
                  <a:lnTo>
                    <a:pt x="1230" y="431"/>
                  </a:lnTo>
                  <a:lnTo>
                    <a:pt x="1205" y="456"/>
                  </a:lnTo>
                  <a:lnTo>
                    <a:pt x="1190" y="446"/>
                  </a:lnTo>
                  <a:lnTo>
                    <a:pt x="1185" y="446"/>
                  </a:lnTo>
                  <a:lnTo>
                    <a:pt x="1185" y="444"/>
                  </a:lnTo>
                  <a:lnTo>
                    <a:pt x="1187" y="439"/>
                  </a:lnTo>
                  <a:lnTo>
                    <a:pt x="1185" y="434"/>
                  </a:lnTo>
                  <a:lnTo>
                    <a:pt x="1185" y="429"/>
                  </a:lnTo>
                  <a:lnTo>
                    <a:pt x="1182" y="424"/>
                  </a:lnTo>
                  <a:lnTo>
                    <a:pt x="1185" y="424"/>
                  </a:lnTo>
                  <a:lnTo>
                    <a:pt x="1187" y="424"/>
                  </a:lnTo>
                  <a:lnTo>
                    <a:pt x="1190" y="424"/>
                  </a:lnTo>
                  <a:lnTo>
                    <a:pt x="1192" y="424"/>
                  </a:lnTo>
                  <a:lnTo>
                    <a:pt x="1195" y="424"/>
                  </a:lnTo>
                  <a:lnTo>
                    <a:pt x="1198" y="419"/>
                  </a:lnTo>
                  <a:lnTo>
                    <a:pt x="1200" y="413"/>
                  </a:lnTo>
                  <a:lnTo>
                    <a:pt x="1198" y="408"/>
                  </a:lnTo>
                  <a:lnTo>
                    <a:pt x="1192" y="406"/>
                  </a:lnTo>
                  <a:lnTo>
                    <a:pt x="1190" y="403"/>
                  </a:lnTo>
                  <a:lnTo>
                    <a:pt x="1185" y="403"/>
                  </a:lnTo>
                  <a:lnTo>
                    <a:pt x="1180" y="398"/>
                  </a:lnTo>
                  <a:lnTo>
                    <a:pt x="1175" y="396"/>
                  </a:lnTo>
                  <a:lnTo>
                    <a:pt x="1170" y="391"/>
                  </a:lnTo>
                  <a:lnTo>
                    <a:pt x="1167" y="388"/>
                  </a:lnTo>
                  <a:lnTo>
                    <a:pt x="1165" y="383"/>
                  </a:lnTo>
                  <a:lnTo>
                    <a:pt x="1162" y="378"/>
                  </a:lnTo>
                  <a:lnTo>
                    <a:pt x="1162" y="373"/>
                  </a:lnTo>
                  <a:lnTo>
                    <a:pt x="1162" y="371"/>
                  </a:lnTo>
                  <a:lnTo>
                    <a:pt x="1165" y="368"/>
                  </a:lnTo>
                  <a:lnTo>
                    <a:pt x="1165" y="363"/>
                  </a:lnTo>
                  <a:lnTo>
                    <a:pt x="1162" y="356"/>
                  </a:lnTo>
                  <a:lnTo>
                    <a:pt x="1162" y="350"/>
                  </a:lnTo>
                  <a:lnTo>
                    <a:pt x="1160" y="343"/>
                  </a:lnTo>
                  <a:lnTo>
                    <a:pt x="1160" y="338"/>
                  </a:lnTo>
                  <a:lnTo>
                    <a:pt x="1157" y="333"/>
                  </a:lnTo>
                  <a:lnTo>
                    <a:pt x="1157" y="328"/>
                  </a:lnTo>
                  <a:lnTo>
                    <a:pt x="1160" y="325"/>
                  </a:lnTo>
                  <a:lnTo>
                    <a:pt x="1162" y="323"/>
                  </a:lnTo>
                  <a:lnTo>
                    <a:pt x="1165" y="323"/>
                  </a:lnTo>
                  <a:lnTo>
                    <a:pt x="1167" y="318"/>
                  </a:lnTo>
                  <a:lnTo>
                    <a:pt x="1172" y="310"/>
                  </a:lnTo>
                  <a:lnTo>
                    <a:pt x="1172" y="308"/>
                  </a:lnTo>
                  <a:lnTo>
                    <a:pt x="1172" y="305"/>
                  </a:lnTo>
                  <a:lnTo>
                    <a:pt x="1170" y="303"/>
                  </a:lnTo>
                  <a:lnTo>
                    <a:pt x="1165" y="300"/>
                  </a:lnTo>
                  <a:lnTo>
                    <a:pt x="1162" y="300"/>
                  </a:lnTo>
                  <a:lnTo>
                    <a:pt x="1157" y="300"/>
                  </a:lnTo>
                  <a:lnTo>
                    <a:pt x="1152" y="300"/>
                  </a:lnTo>
                  <a:lnTo>
                    <a:pt x="1147" y="300"/>
                  </a:lnTo>
                  <a:lnTo>
                    <a:pt x="1142" y="303"/>
                  </a:lnTo>
                  <a:lnTo>
                    <a:pt x="1145" y="305"/>
                  </a:lnTo>
                  <a:lnTo>
                    <a:pt x="1147" y="308"/>
                  </a:lnTo>
                  <a:lnTo>
                    <a:pt x="1150" y="310"/>
                  </a:lnTo>
                  <a:lnTo>
                    <a:pt x="1152" y="313"/>
                  </a:lnTo>
                  <a:lnTo>
                    <a:pt x="1150" y="313"/>
                  </a:lnTo>
                  <a:lnTo>
                    <a:pt x="1147" y="315"/>
                  </a:lnTo>
                  <a:lnTo>
                    <a:pt x="1145" y="313"/>
                  </a:lnTo>
                  <a:lnTo>
                    <a:pt x="1142" y="310"/>
                  </a:lnTo>
                  <a:lnTo>
                    <a:pt x="1137" y="310"/>
                  </a:lnTo>
                  <a:lnTo>
                    <a:pt x="1134" y="313"/>
                  </a:lnTo>
                  <a:lnTo>
                    <a:pt x="1132" y="315"/>
                  </a:lnTo>
                  <a:lnTo>
                    <a:pt x="1132" y="320"/>
                  </a:lnTo>
                  <a:lnTo>
                    <a:pt x="1132" y="323"/>
                  </a:lnTo>
                  <a:lnTo>
                    <a:pt x="1134" y="328"/>
                  </a:lnTo>
                  <a:lnTo>
                    <a:pt x="1137" y="330"/>
                  </a:lnTo>
                  <a:lnTo>
                    <a:pt x="1134" y="335"/>
                  </a:lnTo>
                  <a:lnTo>
                    <a:pt x="1132" y="340"/>
                  </a:lnTo>
                  <a:lnTo>
                    <a:pt x="1132" y="348"/>
                  </a:lnTo>
                  <a:lnTo>
                    <a:pt x="1129" y="353"/>
                  </a:lnTo>
                  <a:lnTo>
                    <a:pt x="1127" y="350"/>
                  </a:lnTo>
                  <a:lnTo>
                    <a:pt x="1124" y="343"/>
                  </a:lnTo>
                  <a:lnTo>
                    <a:pt x="1124" y="335"/>
                  </a:lnTo>
                  <a:lnTo>
                    <a:pt x="1124" y="328"/>
                  </a:lnTo>
                  <a:lnTo>
                    <a:pt x="1119" y="323"/>
                  </a:lnTo>
                  <a:lnTo>
                    <a:pt x="1117" y="320"/>
                  </a:lnTo>
                  <a:lnTo>
                    <a:pt x="1112" y="315"/>
                  </a:lnTo>
                  <a:lnTo>
                    <a:pt x="1109" y="315"/>
                  </a:lnTo>
                  <a:lnTo>
                    <a:pt x="1109" y="318"/>
                  </a:lnTo>
                  <a:lnTo>
                    <a:pt x="1112" y="323"/>
                  </a:lnTo>
                  <a:lnTo>
                    <a:pt x="1112" y="328"/>
                  </a:lnTo>
                  <a:lnTo>
                    <a:pt x="1109" y="328"/>
                  </a:lnTo>
                  <a:lnTo>
                    <a:pt x="1104" y="328"/>
                  </a:lnTo>
                  <a:lnTo>
                    <a:pt x="1099" y="325"/>
                  </a:lnTo>
                  <a:lnTo>
                    <a:pt x="1094" y="320"/>
                  </a:lnTo>
                  <a:lnTo>
                    <a:pt x="1092" y="315"/>
                  </a:lnTo>
                  <a:lnTo>
                    <a:pt x="1092" y="313"/>
                  </a:lnTo>
                  <a:lnTo>
                    <a:pt x="1087" y="313"/>
                  </a:lnTo>
                  <a:lnTo>
                    <a:pt x="1082" y="315"/>
                  </a:lnTo>
                  <a:lnTo>
                    <a:pt x="1079" y="315"/>
                  </a:lnTo>
                  <a:lnTo>
                    <a:pt x="1077" y="313"/>
                  </a:lnTo>
                  <a:lnTo>
                    <a:pt x="1079" y="310"/>
                  </a:lnTo>
                  <a:lnTo>
                    <a:pt x="1082" y="303"/>
                  </a:lnTo>
                  <a:lnTo>
                    <a:pt x="1082" y="300"/>
                  </a:lnTo>
                  <a:lnTo>
                    <a:pt x="1077" y="298"/>
                  </a:lnTo>
                  <a:lnTo>
                    <a:pt x="1071" y="300"/>
                  </a:lnTo>
                  <a:lnTo>
                    <a:pt x="1064" y="300"/>
                  </a:lnTo>
                  <a:lnTo>
                    <a:pt x="1056" y="303"/>
                  </a:lnTo>
                  <a:lnTo>
                    <a:pt x="1051" y="303"/>
                  </a:lnTo>
                  <a:lnTo>
                    <a:pt x="1049" y="305"/>
                  </a:lnTo>
                  <a:lnTo>
                    <a:pt x="1044" y="305"/>
                  </a:lnTo>
                  <a:lnTo>
                    <a:pt x="1039" y="308"/>
                  </a:lnTo>
                  <a:lnTo>
                    <a:pt x="1036" y="310"/>
                  </a:lnTo>
                  <a:lnTo>
                    <a:pt x="1036" y="315"/>
                  </a:lnTo>
                  <a:lnTo>
                    <a:pt x="1034" y="320"/>
                  </a:lnTo>
                  <a:lnTo>
                    <a:pt x="1029" y="323"/>
                  </a:lnTo>
                  <a:lnTo>
                    <a:pt x="1024" y="323"/>
                  </a:lnTo>
                  <a:lnTo>
                    <a:pt x="1021" y="325"/>
                  </a:lnTo>
                  <a:lnTo>
                    <a:pt x="1021" y="330"/>
                  </a:lnTo>
                  <a:lnTo>
                    <a:pt x="1024" y="333"/>
                  </a:lnTo>
                  <a:lnTo>
                    <a:pt x="1029" y="338"/>
                  </a:lnTo>
                  <a:lnTo>
                    <a:pt x="1034" y="343"/>
                  </a:lnTo>
                  <a:lnTo>
                    <a:pt x="1036" y="345"/>
                  </a:lnTo>
                  <a:lnTo>
                    <a:pt x="1039" y="345"/>
                  </a:lnTo>
                  <a:lnTo>
                    <a:pt x="1039" y="350"/>
                  </a:lnTo>
                  <a:lnTo>
                    <a:pt x="1039" y="353"/>
                  </a:lnTo>
                  <a:lnTo>
                    <a:pt x="1034" y="356"/>
                  </a:lnTo>
                  <a:lnTo>
                    <a:pt x="1026" y="353"/>
                  </a:lnTo>
                  <a:lnTo>
                    <a:pt x="1021" y="356"/>
                  </a:lnTo>
                  <a:lnTo>
                    <a:pt x="1021" y="358"/>
                  </a:lnTo>
                  <a:lnTo>
                    <a:pt x="1021" y="361"/>
                  </a:lnTo>
                  <a:lnTo>
                    <a:pt x="1021" y="366"/>
                  </a:lnTo>
                  <a:lnTo>
                    <a:pt x="1024" y="371"/>
                  </a:lnTo>
                  <a:lnTo>
                    <a:pt x="1026" y="373"/>
                  </a:lnTo>
                  <a:lnTo>
                    <a:pt x="1031" y="373"/>
                  </a:lnTo>
                  <a:lnTo>
                    <a:pt x="1036" y="373"/>
                  </a:lnTo>
                  <a:lnTo>
                    <a:pt x="1044" y="373"/>
                  </a:lnTo>
                  <a:lnTo>
                    <a:pt x="1051" y="376"/>
                  </a:lnTo>
                  <a:lnTo>
                    <a:pt x="1054" y="376"/>
                  </a:lnTo>
                  <a:lnTo>
                    <a:pt x="1059" y="376"/>
                  </a:lnTo>
                  <a:lnTo>
                    <a:pt x="1069" y="378"/>
                  </a:lnTo>
                  <a:lnTo>
                    <a:pt x="1077" y="381"/>
                  </a:lnTo>
                  <a:lnTo>
                    <a:pt x="1082" y="386"/>
                  </a:lnTo>
                  <a:lnTo>
                    <a:pt x="1082" y="391"/>
                  </a:lnTo>
                  <a:lnTo>
                    <a:pt x="1079" y="396"/>
                  </a:lnTo>
                  <a:lnTo>
                    <a:pt x="1079" y="398"/>
                  </a:lnTo>
                  <a:lnTo>
                    <a:pt x="1077" y="398"/>
                  </a:lnTo>
                  <a:lnTo>
                    <a:pt x="1071" y="396"/>
                  </a:lnTo>
                  <a:lnTo>
                    <a:pt x="1066" y="396"/>
                  </a:lnTo>
                  <a:lnTo>
                    <a:pt x="1059" y="393"/>
                  </a:lnTo>
                  <a:lnTo>
                    <a:pt x="1054" y="388"/>
                  </a:lnTo>
                  <a:lnTo>
                    <a:pt x="1049" y="388"/>
                  </a:lnTo>
                  <a:lnTo>
                    <a:pt x="1044" y="386"/>
                  </a:lnTo>
                  <a:lnTo>
                    <a:pt x="1039" y="383"/>
                  </a:lnTo>
                  <a:lnTo>
                    <a:pt x="1034" y="383"/>
                  </a:lnTo>
                  <a:lnTo>
                    <a:pt x="1026" y="383"/>
                  </a:lnTo>
                  <a:lnTo>
                    <a:pt x="1021" y="383"/>
                  </a:lnTo>
                  <a:lnTo>
                    <a:pt x="1019" y="383"/>
                  </a:lnTo>
                  <a:lnTo>
                    <a:pt x="1019" y="388"/>
                  </a:lnTo>
                  <a:lnTo>
                    <a:pt x="1019" y="393"/>
                  </a:lnTo>
                  <a:lnTo>
                    <a:pt x="1019" y="398"/>
                  </a:lnTo>
                  <a:lnTo>
                    <a:pt x="1019" y="403"/>
                  </a:lnTo>
                  <a:lnTo>
                    <a:pt x="1021" y="406"/>
                  </a:lnTo>
                  <a:lnTo>
                    <a:pt x="1026" y="406"/>
                  </a:lnTo>
                  <a:lnTo>
                    <a:pt x="1031" y="408"/>
                  </a:lnTo>
                  <a:lnTo>
                    <a:pt x="1036" y="413"/>
                  </a:lnTo>
                  <a:lnTo>
                    <a:pt x="1044" y="419"/>
                  </a:lnTo>
                  <a:lnTo>
                    <a:pt x="1049" y="424"/>
                  </a:lnTo>
                  <a:lnTo>
                    <a:pt x="1049" y="429"/>
                  </a:lnTo>
                  <a:lnTo>
                    <a:pt x="1051" y="434"/>
                  </a:lnTo>
                  <a:lnTo>
                    <a:pt x="1051" y="439"/>
                  </a:lnTo>
                  <a:lnTo>
                    <a:pt x="1054" y="441"/>
                  </a:lnTo>
                  <a:lnTo>
                    <a:pt x="1056" y="441"/>
                  </a:lnTo>
                  <a:lnTo>
                    <a:pt x="1059" y="441"/>
                  </a:lnTo>
                  <a:lnTo>
                    <a:pt x="1064" y="444"/>
                  </a:lnTo>
                  <a:lnTo>
                    <a:pt x="1066" y="444"/>
                  </a:lnTo>
                  <a:lnTo>
                    <a:pt x="1071" y="446"/>
                  </a:lnTo>
                  <a:lnTo>
                    <a:pt x="1074" y="446"/>
                  </a:lnTo>
                  <a:lnTo>
                    <a:pt x="1077" y="446"/>
                  </a:lnTo>
                  <a:lnTo>
                    <a:pt x="1079" y="446"/>
                  </a:lnTo>
                  <a:lnTo>
                    <a:pt x="1084" y="446"/>
                  </a:lnTo>
                  <a:lnTo>
                    <a:pt x="1087" y="444"/>
                  </a:lnTo>
                  <a:lnTo>
                    <a:pt x="1094" y="444"/>
                  </a:lnTo>
                  <a:lnTo>
                    <a:pt x="1102" y="441"/>
                  </a:lnTo>
                  <a:lnTo>
                    <a:pt x="1107" y="439"/>
                  </a:lnTo>
                  <a:lnTo>
                    <a:pt x="1114" y="439"/>
                  </a:lnTo>
                  <a:lnTo>
                    <a:pt x="1119" y="436"/>
                  </a:lnTo>
                  <a:lnTo>
                    <a:pt x="1124" y="434"/>
                  </a:lnTo>
                  <a:lnTo>
                    <a:pt x="1129" y="429"/>
                  </a:lnTo>
                  <a:lnTo>
                    <a:pt x="1132" y="426"/>
                  </a:lnTo>
                  <a:lnTo>
                    <a:pt x="1134" y="429"/>
                  </a:lnTo>
                  <a:lnTo>
                    <a:pt x="1137" y="429"/>
                  </a:lnTo>
                  <a:lnTo>
                    <a:pt x="1142" y="434"/>
                  </a:lnTo>
                  <a:lnTo>
                    <a:pt x="1145" y="434"/>
                  </a:lnTo>
                  <a:lnTo>
                    <a:pt x="1147" y="439"/>
                  </a:lnTo>
                  <a:lnTo>
                    <a:pt x="1152" y="441"/>
                  </a:lnTo>
                  <a:lnTo>
                    <a:pt x="1157" y="444"/>
                  </a:lnTo>
                  <a:lnTo>
                    <a:pt x="1160" y="449"/>
                  </a:lnTo>
                  <a:lnTo>
                    <a:pt x="1167" y="451"/>
                  </a:lnTo>
                  <a:lnTo>
                    <a:pt x="1157" y="471"/>
                  </a:lnTo>
                  <a:lnTo>
                    <a:pt x="1122" y="461"/>
                  </a:lnTo>
                  <a:lnTo>
                    <a:pt x="1069" y="461"/>
                  </a:lnTo>
                  <a:lnTo>
                    <a:pt x="1039" y="441"/>
                  </a:lnTo>
                  <a:lnTo>
                    <a:pt x="991" y="451"/>
                  </a:lnTo>
                  <a:lnTo>
                    <a:pt x="996" y="466"/>
                  </a:lnTo>
                  <a:lnTo>
                    <a:pt x="1001" y="497"/>
                  </a:lnTo>
                  <a:lnTo>
                    <a:pt x="986" y="492"/>
                  </a:lnTo>
                  <a:lnTo>
                    <a:pt x="958" y="461"/>
                  </a:lnTo>
                  <a:lnTo>
                    <a:pt x="903" y="471"/>
                  </a:lnTo>
                  <a:lnTo>
                    <a:pt x="875" y="451"/>
                  </a:lnTo>
                  <a:lnTo>
                    <a:pt x="885" y="431"/>
                  </a:lnTo>
                  <a:lnTo>
                    <a:pt x="850" y="421"/>
                  </a:lnTo>
                  <a:lnTo>
                    <a:pt x="807" y="398"/>
                  </a:lnTo>
                  <a:lnTo>
                    <a:pt x="749" y="383"/>
                  </a:lnTo>
                  <a:lnTo>
                    <a:pt x="713" y="393"/>
                  </a:lnTo>
                  <a:lnTo>
                    <a:pt x="676" y="353"/>
                  </a:lnTo>
                  <a:lnTo>
                    <a:pt x="577" y="398"/>
                  </a:lnTo>
                  <a:lnTo>
                    <a:pt x="550" y="426"/>
                  </a:lnTo>
                  <a:lnTo>
                    <a:pt x="509" y="416"/>
                  </a:lnTo>
                  <a:lnTo>
                    <a:pt x="482" y="388"/>
                  </a:lnTo>
                  <a:lnTo>
                    <a:pt x="451" y="378"/>
                  </a:lnTo>
                  <a:lnTo>
                    <a:pt x="439" y="378"/>
                  </a:lnTo>
                  <a:lnTo>
                    <a:pt x="424" y="363"/>
                  </a:lnTo>
                  <a:lnTo>
                    <a:pt x="376" y="368"/>
                  </a:lnTo>
                  <a:lnTo>
                    <a:pt x="308" y="338"/>
                  </a:lnTo>
                  <a:lnTo>
                    <a:pt x="277" y="343"/>
                  </a:lnTo>
                  <a:lnTo>
                    <a:pt x="252" y="328"/>
                  </a:lnTo>
                  <a:lnTo>
                    <a:pt x="245" y="310"/>
                  </a:lnTo>
                  <a:lnTo>
                    <a:pt x="199" y="295"/>
                  </a:lnTo>
                  <a:lnTo>
                    <a:pt x="171" y="315"/>
                  </a:lnTo>
                  <a:lnTo>
                    <a:pt x="131" y="333"/>
                  </a:lnTo>
                  <a:lnTo>
                    <a:pt x="98" y="353"/>
                  </a:lnTo>
                  <a:lnTo>
                    <a:pt x="78" y="403"/>
                  </a:lnTo>
                  <a:lnTo>
                    <a:pt x="35" y="413"/>
                  </a:lnTo>
                  <a:lnTo>
                    <a:pt x="35" y="446"/>
                  </a:lnTo>
                  <a:lnTo>
                    <a:pt x="68" y="487"/>
                  </a:lnTo>
                  <a:lnTo>
                    <a:pt x="98" y="502"/>
                  </a:lnTo>
                  <a:lnTo>
                    <a:pt x="98" y="522"/>
                  </a:lnTo>
                  <a:lnTo>
                    <a:pt x="78" y="532"/>
                  </a:lnTo>
                  <a:lnTo>
                    <a:pt x="50" y="522"/>
                  </a:lnTo>
                  <a:lnTo>
                    <a:pt x="0" y="560"/>
                  </a:lnTo>
                  <a:lnTo>
                    <a:pt x="15" y="575"/>
                  </a:lnTo>
                  <a:lnTo>
                    <a:pt x="35" y="595"/>
                  </a:lnTo>
                  <a:lnTo>
                    <a:pt x="83" y="595"/>
                  </a:lnTo>
                  <a:lnTo>
                    <a:pt x="118" y="600"/>
                  </a:lnTo>
                  <a:lnTo>
                    <a:pt x="103" y="635"/>
                  </a:lnTo>
                  <a:lnTo>
                    <a:pt x="63" y="653"/>
                  </a:lnTo>
                  <a:lnTo>
                    <a:pt x="30" y="673"/>
                  </a:lnTo>
                  <a:lnTo>
                    <a:pt x="25" y="698"/>
                  </a:lnTo>
                  <a:lnTo>
                    <a:pt x="63" y="724"/>
                  </a:lnTo>
                  <a:lnTo>
                    <a:pt x="68" y="751"/>
                  </a:lnTo>
                  <a:lnTo>
                    <a:pt x="93" y="761"/>
                  </a:lnTo>
                  <a:lnTo>
                    <a:pt x="98" y="797"/>
                  </a:lnTo>
                  <a:lnTo>
                    <a:pt x="136" y="792"/>
                  </a:lnTo>
                  <a:lnTo>
                    <a:pt x="182" y="792"/>
                  </a:lnTo>
                  <a:lnTo>
                    <a:pt x="156" y="840"/>
                  </a:lnTo>
                  <a:lnTo>
                    <a:pt x="78" y="905"/>
                  </a:lnTo>
                  <a:lnTo>
                    <a:pt x="166" y="860"/>
                  </a:lnTo>
                  <a:lnTo>
                    <a:pt x="234" y="787"/>
                  </a:lnTo>
                  <a:lnTo>
                    <a:pt x="229" y="772"/>
                  </a:lnTo>
                  <a:lnTo>
                    <a:pt x="272" y="719"/>
                  </a:lnTo>
                  <a:lnTo>
                    <a:pt x="282" y="741"/>
                  </a:lnTo>
                  <a:lnTo>
                    <a:pt x="287" y="766"/>
                  </a:lnTo>
                  <a:lnTo>
                    <a:pt x="320" y="741"/>
                  </a:lnTo>
                  <a:lnTo>
                    <a:pt x="355" y="719"/>
                  </a:lnTo>
                  <a:lnTo>
                    <a:pt x="371" y="731"/>
                  </a:lnTo>
                  <a:lnTo>
                    <a:pt x="451" y="746"/>
                  </a:lnTo>
                  <a:lnTo>
                    <a:pt x="504" y="772"/>
                  </a:lnTo>
                  <a:lnTo>
                    <a:pt x="545" y="751"/>
                  </a:lnTo>
                  <a:lnTo>
                    <a:pt x="603" y="855"/>
                  </a:lnTo>
                  <a:lnTo>
                    <a:pt x="640" y="880"/>
                  </a:lnTo>
                  <a:lnTo>
                    <a:pt x="635" y="920"/>
                  </a:lnTo>
                  <a:lnTo>
                    <a:pt x="650" y="953"/>
                  </a:lnTo>
                  <a:lnTo>
                    <a:pt x="691" y="1009"/>
                  </a:lnTo>
                  <a:lnTo>
                    <a:pt x="749" y="1046"/>
                  </a:lnTo>
                  <a:lnTo>
                    <a:pt x="754" y="1072"/>
                  </a:lnTo>
                  <a:lnTo>
                    <a:pt x="759" y="1102"/>
                  </a:lnTo>
                  <a:lnTo>
                    <a:pt x="744" y="1112"/>
                  </a:lnTo>
                  <a:lnTo>
                    <a:pt x="749" y="1092"/>
                  </a:lnTo>
                  <a:lnTo>
                    <a:pt x="719" y="1082"/>
                  </a:lnTo>
                  <a:lnTo>
                    <a:pt x="734" y="1137"/>
                  </a:lnTo>
                  <a:lnTo>
                    <a:pt x="729" y="1180"/>
                  </a:lnTo>
                  <a:lnTo>
                    <a:pt x="719" y="1220"/>
                  </a:lnTo>
                  <a:lnTo>
                    <a:pt x="729" y="1253"/>
                  </a:lnTo>
                  <a:lnTo>
                    <a:pt x="729" y="1273"/>
                  </a:lnTo>
                  <a:lnTo>
                    <a:pt x="754" y="1324"/>
                  </a:lnTo>
                  <a:lnTo>
                    <a:pt x="774" y="1359"/>
                  </a:lnTo>
                  <a:lnTo>
                    <a:pt x="792" y="1387"/>
                  </a:lnTo>
                  <a:lnTo>
                    <a:pt x="837" y="1417"/>
                  </a:lnTo>
                  <a:lnTo>
                    <a:pt x="842" y="1427"/>
                  </a:lnTo>
                  <a:lnTo>
                    <a:pt x="845" y="1427"/>
                  </a:lnTo>
                  <a:lnTo>
                    <a:pt x="875" y="1483"/>
                  </a:lnTo>
                  <a:lnTo>
                    <a:pt x="895" y="1515"/>
                  </a:lnTo>
                  <a:lnTo>
                    <a:pt x="890" y="1525"/>
                  </a:lnTo>
                  <a:lnTo>
                    <a:pt x="928" y="1551"/>
                  </a:lnTo>
                  <a:lnTo>
                    <a:pt x="933" y="1576"/>
                  </a:lnTo>
                  <a:lnTo>
                    <a:pt x="948" y="1586"/>
                  </a:lnTo>
                  <a:lnTo>
                    <a:pt x="968" y="1606"/>
                  </a:lnTo>
                  <a:lnTo>
                    <a:pt x="976" y="1591"/>
                  </a:lnTo>
                  <a:lnTo>
                    <a:pt x="953" y="1576"/>
                  </a:lnTo>
                  <a:lnTo>
                    <a:pt x="933" y="1530"/>
                  </a:lnTo>
                  <a:lnTo>
                    <a:pt x="895" y="1477"/>
                  </a:lnTo>
                  <a:lnTo>
                    <a:pt x="885" y="1447"/>
                  </a:lnTo>
                  <a:lnTo>
                    <a:pt x="913" y="1457"/>
                  </a:lnTo>
                  <a:lnTo>
                    <a:pt x="938" y="1510"/>
                  </a:lnTo>
                  <a:lnTo>
                    <a:pt x="948" y="1525"/>
                  </a:lnTo>
                  <a:lnTo>
                    <a:pt x="976" y="1541"/>
                  </a:lnTo>
                  <a:lnTo>
                    <a:pt x="976" y="1556"/>
                  </a:lnTo>
                  <a:lnTo>
                    <a:pt x="996" y="1566"/>
                  </a:lnTo>
                  <a:lnTo>
                    <a:pt x="1006" y="1581"/>
                  </a:lnTo>
                  <a:lnTo>
                    <a:pt x="1031" y="1606"/>
                  </a:lnTo>
                  <a:lnTo>
                    <a:pt x="1036" y="1644"/>
                  </a:lnTo>
                  <a:lnTo>
                    <a:pt x="1036" y="1659"/>
                  </a:lnTo>
                  <a:lnTo>
                    <a:pt x="1104" y="1699"/>
                  </a:lnTo>
                  <a:lnTo>
                    <a:pt x="1137" y="1717"/>
                  </a:lnTo>
                  <a:lnTo>
                    <a:pt x="1195" y="1732"/>
                  </a:lnTo>
                  <a:lnTo>
                    <a:pt x="1210" y="1727"/>
                  </a:lnTo>
                  <a:lnTo>
                    <a:pt x="1225" y="1727"/>
                  </a:lnTo>
                  <a:lnTo>
                    <a:pt x="1250" y="1747"/>
                  </a:lnTo>
                  <a:lnTo>
                    <a:pt x="1256" y="1755"/>
                  </a:lnTo>
                  <a:lnTo>
                    <a:pt x="1288" y="1760"/>
                  </a:lnTo>
                  <a:lnTo>
                    <a:pt x="1303" y="1755"/>
                  </a:lnTo>
                  <a:lnTo>
                    <a:pt x="1303" y="1752"/>
                  </a:lnTo>
                  <a:lnTo>
                    <a:pt x="1331" y="1767"/>
                  </a:lnTo>
                  <a:lnTo>
                    <a:pt x="1361" y="1755"/>
                  </a:lnTo>
                  <a:lnTo>
                    <a:pt x="1329" y="1767"/>
                  </a:lnTo>
                  <a:lnTo>
                    <a:pt x="1356" y="1810"/>
                  </a:lnTo>
                  <a:lnTo>
                    <a:pt x="1366" y="1820"/>
                  </a:lnTo>
                  <a:lnTo>
                    <a:pt x="1414" y="1851"/>
                  </a:lnTo>
                  <a:lnTo>
                    <a:pt x="1419" y="1830"/>
                  </a:lnTo>
                  <a:lnTo>
                    <a:pt x="1404" y="1810"/>
                  </a:lnTo>
                  <a:close/>
                  <a:moveTo>
                    <a:pt x="1268" y="1722"/>
                  </a:moveTo>
                  <a:lnTo>
                    <a:pt x="1268" y="1722"/>
                  </a:lnTo>
                  <a:lnTo>
                    <a:pt x="1281" y="1722"/>
                  </a:lnTo>
                  <a:lnTo>
                    <a:pt x="1283" y="1722"/>
                  </a:lnTo>
                  <a:lnTo>
                    <a:pt x="1268" y="1722"/>
                  </a:lnTo>
                  <a:close/>
                  <a:moveTo>
                    <a:pt x="1593" y="1692"/>
                  </a:moveTo>
                  <a:lnTo>
                    <a:pt x="1614" y="1692"/>
                  </a:lnTo>
                  <a:lnTo>
                    <a:pt x="1629" y="1679"/>
                  </a:lnTo>
                  <a:lnTo>
                    <a:pt x="1671" y="1687"/>
                  </a:lnTo>
                  <a:lnTo>
                    <a:pt x="1651" y="1674"/>
                  </a:lnTo>
                  <a:lnTo>
                    <a:pt x="1619" y="1659"/>
                  </a:lnTo>
                  <a:lnTo>
                    <a:pt x="1578" y="1659"/>
                  </a:lnTo>
                  <a:lnTo>
                    <a:pt x="1578" y="1669"/>
                  </a:lnTo>
                  <a:lnTo>
                    <a:pt x="1556" y="1674"/>
                  </a:lnTo>
                  <a:lnTo>
                    <a:pt x="1583" y="1687"/>
                  </a:lnTo>
                  <a:lnTo>
                    <a:pt x="1593" y="1692"/>
                  </a:lnTo>
                  <a:close/>
                  <a:moveTo>
                    <a:pt x="1520" y="1634"/>
                  </a:moveTo>
                  <a:lnTo>
                    <a:pt x="1520" y="1634"/>
                  </a:lnTo>
                  <a:lnTo>
                    <a:pt x="1513" y="1624"/>
                  </a:lnTo>
                  <a:lnTo>
                    <a:pt x="1510" y="1619"/>
                  </a:lnTo>
                  <a:lnTo>
                    <a:pt x="1472" y="1604"/>
                  </a:lnTo>
                  <a:lnTo>
                    <a:pt x="1414" y="1604"/>
                  </a:lnTo>
                  <a:lnTo>
                    <a:pt x="1382" y="1609"/>
                  </a:lnTo>
                  <a:lnTo>
                    <a:pt x="1371" y="1619"/>
                  </a:lnTo>
                  <a:lnTo>
                    <a:pt x="1397" y="1624"/>
                  </a:lnTo>
                  <a:lnTo>
                    <a:pt x="1419" y="1624"/>
                  </a:lnTo>
                  <a:lnTo>
                    <a:pt x="1450" y="1624"/>
                  </a:lnTo>
                  <a:lnTo>
                    <a:pt x="1482" y="1629"/>
                  </a:lnTo>
                  <a:lnTo>
                    <a:pt x="1492" y="1644"/>
                  </a:lnTo>
                  <a:lnTo>
                    <a:pt x="1503" y="1654"/>
                  </a:lnTo>
                  <a:lnTo>
                    <a:pt x="1545" y="1654"/>
                  </a:lnTo>
                  <a:lnTo>
                    <a:pt x="1553" y="1654"/>
                  </a:lnTo>
                  <a:lnTo>
                    <a:pt x="1556" y="1651"/>
                  </a:lnTo>
                  <a:lnTo>
                    <a:pt x="1556" y="1649"/>
                  </a:lnTo>
                  <a:lnTo>
                    <a:pt x="1545" y="1639"/>
                  </a:lnTo>
                  <a:lnTo>
                    <a:pt x="1538" y="1639"/>
                  </a:lnTo>
                  <a:lnTo>
                    <a:pt x="1528" y="1636"/>
                  </a:lnTo>
                  <a:lnTo>
                    <a:pt x="1520" y="1634"/>
                  </a:lnTo>
                  <a:close/>
                  <a:moveTo>
                    <a:pt x="1704" y="1717"/>
                  </a:moveTo>
                  <a:lnTo>
                    <a:pt x="1729" y="1722"/>
                  </a:lnTo>
                  <a:lnTo>
                    <a:pt x="1729" y="1709"/>
                  </a:lnTo>
                  <a:lnTo>
                    <a:pt x="1707" y="1709"/>
                  </a:lnTo>
                  <a:lnTo>
                    <a:pt x="1704" y="1717"/>
                  </a:lnTo>
                  <a:close/>
                  <a:moveTo>
                    <a:pt x="1452" y="1861"/>
                  </a:moveTo>
                  <a:lnTo>
                    <a:pt x="1452" y="1861"/>
                  </a:lnTo>
                  <a:lnTo>
                    <a:pt x="1467" y="1846"/>
                  </a:lnTo>
                  <a:lnTo>
                    <a:pt x="1487" y="1851"/>
                  </a:lnTo>
                  <a:lnTo>
                    <a:pt x="1492" y="1866"/>
                  </a:lnTo>
                  <a:lnTo>
                    <a:pt x="1508" y="1851"/>
                  </a:lnTo>
                  <a:lnTo>
                    <a:pt x="1487" y="1836"/>
                  </a:lnTo>
                  <a:lnTo>
                    <a:pt x="1462" y="1836"/>
                  </a:lnTo>
                  <a:lnTo>
                    <a:pt x="1445" y="1838"/>
                  </a:lnTo>
                  <a:lnTo>
                    <a:pt x="1432" y="1838"/>
                  </a:lnTo>
                  <a:lnTo>
                    <a:pt x="1424" y="1836"/>
                  </a:lnTo>
                  <a:lnTo>
                    <a:pt x="1419" y="1836"/>
                  </a:lnTo>
                  <a:lnTo>
                    <a:pt x="1419" y="1830"/>
                  </a:lnTo>
                  <a:lnTo>
                    <a:pt x="1414" y="1851"/>
                  </a:lnTo>
                  <a:lnTo>
                    <a:pt x="1435" y="1871"/>
                  </a:lnTo>
                  <a:lnTo>
                    <a:pt x="1445" y="1871"/>
                  </a:lnTo>
                  <a:lnTo>
                    <a:pt x="1452" y="1861"/>
                  </a:lnTo>
                  <a:close/>
                  <a:moveTo>
                    <a:pt x="2201" y="2073"/>
                  </a:moveTo>
                  <a:lnTo>
                    <a:pt x="2201" y="2073"/>
                  </a:lnTo>
                  <a:lnTo>
                    <a:pt x="2168" y="2062"/>
                  </a:lnTo>
                  <a:lnTo>
                    <a:pt x="2123" y="2037"/>
                  </a:lnTo>
                  <a:lnTo>
                    <a:pt x="2070" y="2032"/>
                  </a:lnTo>
                  <a:lnTo>
                    <a:pt x="2055" y="2027"/>
                  </a:lnTo>
                  <a:lnTo>
                    <a:pt x="2042" y="2012"/>
                  </a:lnTo>
                  <a:lnTo>
                    <a:pt x="2002" y="1997"/>
                  </a:lnTo>
                  <a:lnTo>
                    <a:pt x="1964" y="1974"/>
                  </a:lnTo>
                  <a:lnTo>
                    <a:pt x="1959" y="1954"/>
                  </a:lnTo>
                  <a:lnTo>
                    <a:pt x="1944" y="1914"/>
                  </a:lnTo>
                  <a:lnTo>
                    <a:pt x="1939" y="1914"/>
                  </a:lnTo>
                  <a:lnTo>
                    <a:pt x="1903" y="1893"/>
                  </a:lnTo>
                  <a:lnTo>
                    <a:pt x="1891" y="1893"/>
                  </a:lnTo>
                  <a:lnTo>
                    <a:pt x="1891" y="1896"/>
                  </a:lnTo>
                  <a:lnTo>
                    <a:pt x="1891" y="1893"/>
                  </a:lnTo>
                  <a:lnTo>
                    <a:pt x="1848" y="1888"/>
                  </a:lnTo>
                  <a:lnTo>
                    <a:pt x="1848" y="1883"/>
                  </a:lnTo>
                  <a:lnTo>
                    <a:pt x="1848" y="1888"/>
                  </a:lnTo>
                  <a:lnTo>
                    <a:pt x="1848" y="1881"/>
                  </a:lnTo>
                  <a:lnTo>
                    <a:pt x="1828" y="1876"/>
                  </a:lnTo>
                  <a:lnTo>
                    <a:pt x="1823" y="1861"/>
                  </a:lnTo>
                  <a:lnTo>
                    <a:pt x="1803" y="1846"/>
                  </a:lnTo>
                  <a:lnTo>
                    <a:pt x="1798" y="1846"/>
                  </a:lnTo>
                  <a:lnTo>
                    <a:pt x="1782" y="1841"/>
                  </a:lnTo>
                  <a:lnTo>
                    <a:pt x="1777" y="1830"/>
                  </a:lnTo>
                  <a:lnTo>
                    <a:pt x="1745" y="1815"/>
                  </a:lnTo>
                  <a:lnTo>
                    <a:pt x="1694" y="1820"/>
                  </a:lnTo>
                  <a:lnTo>
                    <a:pt x="1666" y="1815"/>
                  </a:lnTo>
                  <a:lnTo>
                    <a:pt x="1661" y="1805"/>
                  </a:lnTo>
                  <a:lnTo>
                    <a:pt x="1636" y="1800"/>
                  </a:lnTo>
                  <a:lnTo>
                    <a:pt x="1608" y="1805"/>
                  </a:lnTo>
                  <a:lnTo>
                    <a:pt x="1606" y="1803"/>
                  </a:lnTo>
                  <a:lnTo>
                    <a:pt x="1606" y="1798"/>
                  </a:lnTo>
                  <a:lnTo>
                    <a:pt x="1603" y="1790"/>
                  </a:lnTo>
                  <a:lnTo>
                    <a:pt x="1591" y="1795"/>
                  </a:lnTo>
                  <a:lnTo>
                    <a:pt x="1603" y="1790"/>
                  </a:lnTo>
                  <a:lnTo>
                    <a:pt x="1603" y="1785"/>
                  </a:lnTo>
                  <a:lnTo>
                    <a:pt x="1566" y="1795"/>
                  </a:lnTo>
                  <a:lnTo>
                    <a:pt x="1545" y="1805"/>
                  </a:lnTo>
                  <a:lnTo>
                    <a:pt x="1535" y="1830"/>
                  </a:lnTo>
                  <a:lnTo>
                    <a:pt x="1525" y="1836"/>
                  </a:lnTo>
                  <a:lnTo>
                    <a:pt x="1508" y="1851"/>
                  </a:lnTo>
                  <a:lnTo>
                    <a:pt x="1492" y="1866"/>
                  </a:lnTo>
                  <a:lnTo>
                    <a:pt x="1498" y="1878"/>
                  </a:lnTo>
                  <a:lnTo>
                    <a:pt x="1503" y="1904"/>
                  </a:lnTo>
                  <a:lnTo>
                    <a:pt x="1503" y="1919"/>
                  </a:lnTo>
                  <a:lnTo>
                    <a:pt x="1508" y="1939"/>
                  </a:lnTo>
                  <a:lnTo>
                    <a:pt x="1487" y="1954"/>
                  </a:lnTo>
                  <a:lnTo>
                    <a:pt x="1477" y="1964"/>
                  </a:lnTo>
                  <a:lnTo>
                    <a:pt x="1472" y="1974"/>
                  </a:lnTo>
                  <a:lnTo>
                    <a:pt x="1450" y="2022"/>
                  </a:lnTo>
                  <a:lnTo>
                    <a:pt x="1462" y="2042"/>
                  </a:lnTo>
                  <a:lnTo>
                    <a:pt x="1450" y="2047"/>
                  </a:lnTo>
                  <a:lnTo>
                    <a:pt x="1452" y="2047"/>
                  </a:lnTo>
                  <a:lnTo>
                    <a:pt x="1435" y="2057"/>
                  </a:lnTo>
                  <a:lnTo>
                    <a:pt x="1452" y="2093"/>
                  </a:lnTo>
                  <a:lnTo>
                    <a:pt x="1482" y="2146"/>
                  </a:lnTo>
                  <a:lnTo>
                    <a:pt x="1515" y="2211"/>
                  </a:lnTo>
                  <a:lnTo>
                    <a:pt x="1515" y="2221"/>
                  </a:lnTo>
                  <a:lnTo>
                    <a:pt x="1626" y="2284"/>
                  </a:lnTo>
                  <a:lnTo>
                    <a:pt x="1631" y="2284"/>
                  </a:lnTo>
                  <a:lnTo>
                    <a:pt x="1631" y="2282"/>
                  </a:lnTo>
                  <a:lnTo>
                    <a:pt x="1634" y="2279"/>
                  </a:lnTo>
                  <a:lnTo>
                    <a:pt x="1649" y="2294"/>
                  </a:lnTo>
                  <a:lnTo>
                    <a:pt x="1649" y="2297"/>
                  </a:lnTo>
                  <a:lnTo>
                    <a:pt x="1644" y="2315"/>
                  </a:lnTo>
                  <a:lnTo>
                    <a:pt x="1666" y="2352"/>
                  </a:lnTo>
                  <a:lnTo>
                    <a:pt x="1671" y="2362"/>
                  </a:lnTo>
                  <a:lnTo>
                    <a:pt x="1677" y="2357"/>
                  </a:lnTo>
                  <a:lnTo>
                    <a:pt x="1677" y="2360"/>
                  </a:lnTo>
                  <a:lnTo>
                    <a:pt x="1671" y="2362"/>
                  </a:lnTo>
                  <a:lnTo>
                    <a:pt x="1677" y="2368"/>
                  </a:lnTo>
                  <a:lnTo>
                    <a:pt x="1671" y="2388"/>
                  </a:lnTo>
                  <a:lnTo>
                    <a:pt x="1656" y="2405"/>
                  </a:lnTo>
                  <a:lnTo>
                    <a:pt x="1656" y="2436"/>
                  </a:lnTo>
                  <a:lnTo>
                    <a:pt x="1646" y="2456"/>
                  </a:lnTo>
                  <a:lnTo>
                    <a:pt x="1629" y="2524"/>
                  </a:lnTo>
                  <a:lnTo>
                    <a:pt x="1634" y="2574"/>
                  </a:lnTo>
                  <a:lnTo>
                    <a:pt x="1603" y="2642"/>
                  </a:lnTo>
                  <a:lnTo>
                    <a:pt x="1598" y="2713"/>
                  </a:lnTo>
                  <a:lnTo>
                    <a:pt x="1598" y="2751"/>
                  </a:lnTo>
                  <a:lnTo>
                    <a:pt x="1593" y="2786"/>
                  </a:lnTo>
                  <a:lnTo>
                    <a:pt x="1603" y="2806"/>
                  </a:lnTo>
                  <a:lnTo>
                    <a:pt x="1588" y="2889"/>
                  </a:lnTo>
                  <a:lnTo>
                    <a:pt x="1571" y="2925"/>
                  </a:lnTo>
                  <a:lnTo>
                    <a:pt x="1578" y="2950"/>
                  </a:lnTo>
                  <a:lnTo>
                    <a:pt x="1593" y="2983"/>
                  </a:lnTo>
                  <a:lnTo>
                    <a:pt x="1677" y="3018"/>
                  </a:lnTo>
                  <a:lnTo>
                    <a:pt x="1656" y="2998"/>
                  </a:lnTo>
                  <a:lnTo>
                    <a:pt x="1654" y="2993"/>
                  </a:lnTo>
                  <a:lnTo>
                    <a:pt x="1679" y="3018"/>
                  </a:lnTo>
                  <a:lnTo>
                    <a:pt x="1651" y="2960"/>
                  </a:lnTo>
                  <a:lnTo>
                    <a:pt x="1671" y="2927"/>
                  </a:lnTo>
                  <a:lnTo>
                    <a:pt x="1694" y="2894"/>
                  </a:lnTo>
                  <a:lnTo>
                    <a:pt x="1702" y="2862"/>
                  </a:lnTo>
                  <a:lnTo>
                    <a:pt x="1689" y="2847"/>
                  </a:lnTo>
                  <a:lnTo>
                    <a:pt x="1687" y="2824"/>
                  </a:lnTo>
                  <a:lnTo>
                    <a:pt x="1722" y="2781"/>
                  </a:lnTo>
                  <a:lnTo>
                    <a:pt x="1740" y="2741"/>
                  </a:lnTo>
                  <a:lnTo>
                    <a:pt x="1727" y="2726"/>
                  </a:lnTo>
                  <a:lnTo>
                    <a:pt x="1752" y="2715"/>
                  </a:lnTo>
                  <a:lnTo>
                    <a:pt x="1780" y="2673"/>
                  </a:lnTo>
                  <a:lnTo>
                    <a:pt x="1828" y="2655"/>
                  </a:lnTo>
                  <a:lnTo>
                    <a:pt x="1848" y="2642"/>
                  </a:lnTo>
                  <a:lnTo>
                    <a:pt x="1856" y="2605"/>
                  </a:lnTo>
                  <a:lnTo>
                    <a:pt x="1840" y="2594"/>
                  </a:lnTo>
                  <a:lnTo>
                    <a:pt x="1840" y="2584"/>
                  </a:lnTo>
                  <a:lnTo>
                    <a:pt x="1850" y="2594"/>
                  </a:lnTo>
                  <a:lnTo>
                    <a:pt x="1876" y="2599"/>
                  </a:lnTo>
                  <a:lnTo>
                    <a:pt x="1901" y="2579"/>
                  </a:lnTo>
                  <a:lnTo>
                    <a:pt x="1906" y="2569"/>
                  </a:lnTo>
                  <a:lnTo>
                    <a:pt x="1903" y="2559"/>
                  </a:lnTo>
                  <a:lnTo>
                    <a:pt x="1906" y="2569"/>
                  </a:lnTo>
                  <a:lnTo>
                    <a:pt x="1914" y="2552"/>
                  </a:lnTo>
                  <a:lnTo>
                    <a:pt x="1934" y="2531"/>
                  </a:lnTo>
                  <a:lnTo>
                    <a:pt x="1959" y="2506"/>
                  </a:lnTo>
                  <a:lnTo>
                    <a:pt x="1982" y="2438"/>
                  </a:lnTo>
                  <a:lnTo>
                    <a:pt x="1997" y="2408"/>
                  </a:lnTo>
                  <a:lnTo>
                    <a:pt x="2055" y="2373"/>
                  </a:lnTo>
                  <a:lnTo>
                    <a:pt x="2090" y="2368"/>
                  </a:lnTo>
                  <a:lnTo>
                    <a:pt x="2100" y="2362"/>
                  </a:lnTo>
                  <a:lnTo>
                    <a:pt x="2110" y="2342"/>
                  </a:lnTo>
                  <a:lnTo>
                    <a:pt x="2118" y="2320"/>
                  </a:lnTo>
                  <a:lnTo>
                    <a:pt x="2133" y="2294"/>
                  </a:lnTo>
                  <a:lnTo>
                    <a:pt x="2138" y="2284"/>
                  </a:lnTo>
                  <a:lnTo>
                    <a:pt x="2143" y="2196"/>
                  </a:lnTo>
                  <a:lnTo>
                    <a:pt x="2158" y="2191"/>
                  </a:lnTo>
                  <a:lnTo>
                    <a:pt x="2211" y="2125"/>
                  </a:lnTo>
                  <a:lnTo>
                    <a:pt x="2211" y="2110"/>
                  </a:lnTo>
                  <a:lnTo>
                    <a:pt x="2201" y="2073"/>
                  </a:lnTo>
                  <a:close/>
                  <a:moveTo>
                    <a:pt x="1440" y="567"/>
                  </a:moveTo>
                  <a:lnTo>
                    <a:pt x="1445" y="570"/>
                  </a:lnTo>
                  <a:lnTo>
                    <a:pt x="1447" y="570"/>
                  </a:lnTo>
                  <a:lnTo>
                    <a:pt x="1450" y="572"/>
                  </a:lnTo>
                  <a:lnTo>
                    <a:pt x="1455" y="575"/>
                  </a:lnTo>
                  <a:lnTo>
                    <a:pt x="1457" y="575"/>
                  </a:lnTo>
                  <a:lnTo>
                    <a:pt x="1462" y="577"/>
                  </a:lnTo>
                  <a:lnTo>
                    <a:pt x="1467" y="577"/>
                  </a:lnTo>
                  <a:lnTo>
                    <a:pt x="1470" y="580"/>
                  </a:lnTo>
                  <a:lnTo>
                    <a:pt x="1472" y="580"/>
                  </a:lnTo>
                  <a:lnTo>
                    <a:pt x="1475" y="577"/>
                  </a:lnTo>
                  <a:lnTo>
                    <a:pt x="1475" y="575"/>
                  </a:lnTo>
                  <a:lnTo>
                    <a:pt x="1477" y="575"/>
                  </a:lnTo>
                  <a:lnTo>
                    <a:pt x="1480" y="570"/>
                  </a:lnTo>
                  <a:lnTo>
                    <a:pt x="1482" y="567"/>
                  </a:lnTo>
                  <a:lnTo>
                    <a:pt x="1480" y="565"/>
                  </a:lnTo>
                  <a:lnTo>
                    <a:pt x="1475" y="565"/>
                  </a:lnTo>
                  <a:lnTo>
                    <a:pt x="1472" y="562"/>
                  </a:lnTo>
                  <a:lnTo>
                    <a:pt x="1457" y="562"/>
                  </a:lnTo>
                  <a:lnTo>
                    <a:pt x="1455" y="560"/>
                  </a:lnTo>
                  <a:lnTo>
                    <a:pt x="1452" y="555"/>
                  </a:lnTo>
                  <a:lnTo>
                    <a:pt x="1450" y="550"/>
                  </a:lnTo>
                  <a:lnTo>
                    <a:pt x="1447" y="545"/>
                  </a:lnTo>
                  <a:lnTo>
                    <a:pt x="1442" y="545"/>
                  </a:lnTo>
                  <a:lnTo>
                    <a:pt x="1435" y="542"/>
                  </a:lnTo>
                  <a:lnTo>
                    <a:pt x="1429" y="540"/>
                  </a:lnTo>
                  <a:lnTo>
                    <a:pt x="1424" y="540"/>
                  </a:lnTo>
                  <a:lnTo>
                    <a:pt x="1419" y="540"/>
                  </a:lnTo>
                  <a:lnTo>
                    <a:pt x="1417" y="540"/>
                  </a:lnTo>
                  <a:lnTo>
                    <a:pt x="1414" y="542"/>
                  </a:lnTo>
                  <a:lnTo>
                    <a:pt x="1412" y="545"/>
                  </a:lnTo>
                  <a:lnTo>
                    <a:pt x="1409" y="545"/>
                  </a:lnTo>
                  <a:lnTo>
                    <a:pt x="1409" y="542"/>
                  </a:lnTo>
                  <a:lnTo>
                    <a:pt x="1407" y="535"/>
                  </a:lnTo>
                  <a:lnTo>
                    <a:pt x="1404" y="529"/>
                  </a:lnTo>
                  <a:lnTo>
                    <a:pt x="1402" y="527"/>
                  </a:lnTo>
                  <a:lnTo>
                    <a:pt x="1399" y="524"/>
                  </a:lnTo>
                  <a:lnTo>
                    <a:pt x="1394" y="524"/>
                  </a:lnTo>
                  <a:lnTo>
                    <a:pt x="1392" y="524"/>
                  </a:lnTo>
                  <a:lnTo>
                    <a:pt x="1392" y="529"/>
                  </a:lnTo>
                  <a:lnTo>
                    <a:pt x="1392" y="535"/>
                  </a:lnTo>
                  <a:lnTo>
                    <a:pt x="1392" y="542"/>
                  </a:lnTo>
                  <a:lnTo>
                    <a:pt x="1392" y="547"/>
                  </a:lnTo>
                  <a:lnTo>
                    <a:pt x="1392" y="550"/>
                  </a:lnTo>
                  <a:lnTo>
                    <a:pt x="1394" y="552"/>
                  </a:lnTo>
                  <a:lnTo>
                    <a:pt x="1394" y="555"/>
                  </a:lnTo>
                  <a:lnTo>
                    <a:pt x="1394" y="560"/>
                  </a:lnTo>
                  <a:lnTo>
                    <a:pt x="1394" y="565"/>
                  </a:lnTo>
                  <a:lnTo>
                    <a:pt x="1394" y="570"/>
                  </a:lnTo>
                  <a:lnTo>
                    <a:pt x="1397" y="575"/>
                  </a:lnTo>
                  <a:lnTo>
                    <a:pt x="1397" y="577"/>
                  </a:lnTo>
                  <a:lnTo>
                    <a:pt x="1394" y="577"/>
                  </a:lnTo>
                  <a:lnTo>
                    <a:pt x="1392" y="580"/>
                  </a:lnTo>
                  <a:lnTo>
                    <a:pt x="1389" y="585"/>
                  </a:lnTo>
                  <a:lnTo>
                    <a:pt x="1387" y="587"/>
                  </a:lnTo>
                  <a:lnTo>
                    <a:pt x="1384" y="590"/>
                  </a:lnTo>
                  <a:lnTo>
                    <a:pt x="1387" y="593"/>
                  </a:lnTo>
                  <a:lnTo>
                    <a:pt x="1392" y="593"/>
                  </a:lnTo>
                  <a:lnTo>
                    <a:pt x="1397" y="590"/>
                  </a:lnTo>
                  <a:lnTo>
                    <a:pt x="1399" y="590"/>
                  </a:lnTo>
                  <a:lnTo>
                    <a:pt x="1402" y="590"/>
                  </a:lnTo>
                  <a:lnTo>
                    <a:pt x="1407" y="590"/>
                  </a:lnTo>
                  <a:lnTo>
                    <a:pt x="1409" y="590"/>
                  </a:lnTo>
                  <a:lnTo>
                    <a:pt x="1412" y="593"/>
                  </a:lnTo>
                  <a:lnTo>
                    <a:pt x="1414" y="598"/>
                  </a:lnTo>
                  <a:lnTo>
                    <a:pt x="1414" y="600"/>
                  </a:lnTo>
                  <a:lnTo>
                    <a:pt x="1417" y="603"/>
                  </a:lnTo>
                  <a:lnTo>
                    <a:pt x="1419" y="603"/>
                  </a:lnTo>
                  <a:lnTo>
                    <a:pt x="1424" y="600"/>
                  </a:lnTo>
                  <a:lnTo>
                    <a:pt x="1424" y="598"/>
                  </a:lnTo>
                  <a:lnTo>
                    <a:pt x="1427" y="595"/>
                  </a:lnTo>
                  <a:lnTo>
                    <a:pt x="1427" y="593"/>
                  </a:lnTo>
                  <a:lnTo>
                    <a:pt x="1429" y="590"/>
                  </a:lnTo>
                  <a:lnTo>
                    <a:pt x="1435" y="587"/>
                  </a:lnTo>
                  <a:lnTo>
                    <a:pt x="1437" y="585"/>
                  </a:lnTo>
                  <a:lnTo>
                    <a:pt x="1437" y="580"/>
                  </a:lnTo>
                  <a:lnTo>
                    <a:pt x="1437" y="575"/>
                  </a:lnTo>
                  <a:lnTo>
                    <a:pt x="1435" y="570"/>
                  </a:lnTo>
                  <a:lnTo>
                    <a:pt x="1437" y="567"/>
                  </a:lnTo>
                  <a:lnTo>
                    <a:pt x="1440" y="567"/>
                  </a:lnTo>
                  <a:close/>
                  <a:moveTo>
                    <a:pt x="966" y="300"/>
                  </a:moveTo>
                  <a:lnTo>
                    <a:pt x="968" y="303"/>
                  </a:lnTo>
                  <a:lnTo>
                    <a:pt x="971" y="310"/>
                  </a:lnTo>
                  <a:lnTo>
                    <a:pt x="973" y="323"/>
                  </a:lnTo>
                  <a:lnTo>
                    <a:pt x="973" y="330"/>
                  </a:lnTo>
                  <a:lnTo>
                    <a:pt x="973" y="335"/>
                  </a:lnTo>
                  <a:lnTo>
                    <a:pt x="978" y="338"/>
                  </a:lnTo>
                  <a:lnTo>
                    <a:pt x="983" y="335"/>
                  </a:lnTo>
                  <a:lnTo>
                    <a:pt x="986" y="333"/>
                  </a:lnTo>
                  <a:lnTo>
                    <a:pt x="988" y="330"/>
                  </a:lnTo>
                  <a:lnTo>
                    <a:pt x="991" y="333"/>
                  </a:lnTo>
                  <a:lnTo>
                    <a:pt x="996" y="335"/>
                  </a:lnTo>
                  <a:lnTo>
                    <a:pt x="998" y="338"/>
                  </a:lnTo>
                  <a:lnTo>
                    <a:pt x="1003" y="335"/>
                  </a:lnTo>
                  <a:lnTo>
                    <a:pt x="1006" y="330"/>
                  </a:lnTo>
                  <a:lnTo>
                    <a:pt x="1011" y="323"/>
                  </a:lnTo>
                  <a:lnTo>
                    <a:pt x="1016" y="320"/>
                  </a:lnTo>
                  <a:lnTo>
                    <a:pt x="1024" y="318"/>
                  </a:lnTo>
                  <a:lnTo>
                    <a:pt x="1026" y="315"/>
                  </a:lnTo>
                  <a:lnTo>
                    <a:pt x="1026" y="310"/>
                  </a:lnTo>
                  <a:lnTo>
                    <a:pt x="1026" y="305"/>
                  </a:lnTo>
                  <a:lnTo>
                    <a:pt x="1029" y="305"/>
                  </a:lnTo>
                  <a:lnTo>
                    <a:pt x="1039" y="303"/>
                  </a:lnTo>
                  <a:lnTo>
                    <a:pt x="1044" y="300"/>
                  </a:lnTo>
                  <a:lnTo>
                    <a:pt x="1049" y="300"/>
                  </a:lnTo>
                  <a:lnTo>
                    <a:pt x="1054" y="298"/>
                  </a:lnTo>
                  <a:lnTo>
                    <a:pt x="1059" y="295"/>
                  </a:lnTo>
                  <a:lnTo>
                    <a:pt x="1064" y="295"/>
                  </a:lnTo>
                  <a:lnTo>
                    <a:pt x="1066" y="292"/>
                  </a:lnTo>
                  <a:lnTo>
                    <a:pt x="1066" y="290"/>
                  </a:lnTo>
                  <a:lnTo>
                    <a:pt x="1069" y="287"/>
                  </a:lnTo>
                  <a:lnTo>
                    <a:pt x="1066" y="285"/>
                  </a:lnTo>
                  <a:lnTo>
                    <a:pt x="1066" y="277"/>
                  </a:lnTo>
                  <a:lnTo>
                    <a:pt x="1064" y="270"/>
                  </a:lnTo>
                  <a:lnTo>
                    <a:pt x="1059" y="265"/>
                  </a:lnTo>
                  <a:lnTo>
                    <a:pt x="1056" y="262"/>
                  </a:lnTo>
                  <a:lnTo>
                    <a:pt x="1054" y="262"/>
                  </a:lnTo>
                  <a:lnTo>
                    <a:pt x="1049" y="262"/>
                  </a:lnTo>
                  <a:lnTo>
                    <a:pt x="1046" y="262"/>
                  </a:lnTo>
                  <a:lnTo>
                    <a:pt x="1044" y="257"/>
                  </a:lnTo>
                  <a:lnTo>
                    <a:pt x="1041" y="255"/>
                  </a:lnTo>
                  <a:lnTo>
                    <a:pt x="1039" y="250"/>
                  </a:lnTo>
                  <a:lnTo>
                    <a:pt x="1031" y="247"/>
                  </a:lnTo>
                  <a:lnTo>
                    <a:pt x="1026" y="247"/>
                  </a:lnTo>
                  <a:lnTo>
                    <a:pt x="1021" y="247"/>
                  </a:lnTo>
                  <a:lnTo>
                    <a:pt x="1019" y="245"/>
                  </a:lnTo>
                  <a:lnTo>
                    <a:pt x="1016" y="242"/>
                  </a:lnTo>
                  <a:lnTo>
                    <a:pt x="1011" y="242"/>
                  </a:lnTo>
                  <a:lnTo>
                    <a:pt x="1008" y="240"/>
                  </a:lnTo>
                  <a:lnTo>
                    <a:pt x="1006" y="242"/>
                  </a:lnTo>
                  <a:lnTo>
                    <a:pt x="1006" y="245"/>
                  </a:lnTo>
                  <a:lnTo>
                    <a:pt x="1006" y="250"/>
                  </a:lnTo>
                  <a:lnTo>
                    <a:pt x="1003" y="255"/>
                  </a:lnTo>
                  <a:lnTo>
                    <a:pt x="1003" y="257"/>
                  </a:lnTo>
                  <a:lnTo>
                    <a:pt x="998" y="260"/>
                  </a:lnTo>
                  <a:lnTo>
                    <a:pt x="993" y="267"/>
                  </a:lnTo>
                  <a:lnTo>
                    <a:pt x="986" y="272"/>
                  </a:lnTo>
                  <a:lnTo>
                    <a:pt x="983" y="277"/>
                  </a:lnTo>
                  <a:lnTo>
                    <a:pt x="978" y="282"/>
                  </a:lnTo>
                  <a:lnTo>
                    <a:pt x="971" y="287"/>
                  </a:lnTo>
                  <a:lnTo>
                    <a:pt x="966" y="295"/>
                  </a:lnTo>
                  <a:lnTo>
                    <a:pt x="963" y="300"/>
                  </a:lnTo>
                  <a:lnTo>
                    <a:pt x="966" y="300"/>
                  </a:lnTo>
                  <a:close/>
                  <a:moveTo>
                    <a:pt x="1498" y="494"/>
                  </a:moveTo>
                  <a:lnTo>
                    <a:pt x="1498" y="494"/>
                  </a:lnTo>
                  <a:lnTo>
                    <a:pt x="1498" y="492"/>
                  </a:lnTo>
                  <a:lnTo>
                    <a:pt x="1498" y="489"/>
                  </a:lnTo>
                  <a:lnTo>
                    <a:pt x="1495" y="489"/>
                  </a:lnTo>
                  <a:lnTo>
                    <a:pt x="1495" y="492"/>
                  </a:lnTo>
                  <a:lnTo>
                    <a:pt x="1498" y="494"/>
                  </a:lnTo>
                  <a:close/>
                </a:path>
              </a:pathLst>
            </a:custGeom>
            <a:grp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fontAlgn="auto">
                <a:spcBef>
                  <a:spcPts val="0"/>
                </a:spcBef>
                <a:spcAft>
                  <a:spcPts val="0"/>
                </a:spcAft>
              </a:pPr>
              <a:endParaRPr lang="en-GB">
                <a:solidFill>
                  <a:srgbClr val="727272"/>
                </a:solidFill>
                <a:latin typeface="Georgia"/>
                <a:cs typeface="+mn-cs"/>
              </a:endParaRPr>
            </a:p>
          </p:txBody>
        </p:sp>
        <p:sp>
          <p:nvSpPr>
            <p:cNvPr id="57365" name="Freeform 43"/>
            <p:cNvSpPr>
              <a:spLocks/>
            </p:cNvSpPr>
            <p:nvPr/>
          </p:nvSpPr>
          <p:spPr bwMode="auto">
            <a:xfrm>
              <a:off x="3277" y="2412"/>
              <a:ext cx="46" cy="28"/>
            </a:xfrm>
            <a:custGeom>
              <a:avLst/>
              <a:gdLst>
                <a:gd name="T0" fmla="*/ 0 w 46"/>
                <a:gd name="T1" fmla="*/ 15 h 28"/>
                <a:gd name="T2" fmla="*/ 3 w 46"/>
                <a:gd name="T3" fmla="*/ 17 h 28"/>
                <a:gd name="T4" fmla="*/ 12 w 46"/>
                <a:gd name="T5" fmla="*/ 14 h 28"/>
                <a:gd name="T6" fmla="*/ 13 w 46"/>
                <a:gd name="T7" fmla="*/ 8 h 28"/>
                <a:gd name="T8" fmla="*/ 27 w 46"/>
                <a:gd name="T9" fmla="*/ 9 h 28"/>
                <a:gd name="T10" fmla="*/ 46 w 46"/>
                <a:gd name="T11" fmla="*/ 0 h 28"/>
                <a:gd name="T12" fmla="*/ 46 w 46"/>
                <a:gd name="T13" fmla="*/ 1 h 28"/>
                <a:gd name="T14" fmla="*/ 33 w 46"/>
                <a:gd name="T15" fmla="*/ 11 h 28"/>
                <a:gd name="T16" fmla="*/ 36 w 46"/>
                <a:gd name="T17" fmla="*/ 18 h 28"/>
                <a:gd name="T18" fmla="*/ 27 w 46"/>
                <a:gd name="T19" fmla="*/ 21 h 28"/>
                <a:gd name="T20" fmla="*/ 15 w 46"/>
                <a:gd name="T21" fmla="*/ 28 h 28"/>
                <a:gd name="T22" fmla="*/ 13 w 46"/>
                <a:gd name="T23" fmla="*/ 28 h 28"/>
                <a:gd name="T24" fmla="*/ 8 w 46"/>
                <a:gd name="T25" fmla="*/ 26 h 28"/>
                <a:gd name="T26" fmla="*/ 2 w 46"/>
                <a:gd name="T27" fmla="*/ 23 h 28"/>
                <a:gd name="T28" fmla="*/ 0 w 46"/>
                <a:gd name="T29" fmla="*/ 15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28"/>
                <a:gd name="T47" fmla="*/ 46 w 46"/>
                <a:gd name="T48" fmla="*/ 28 h 2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28">
                  <a:moveTo>
                    <a:pt x="0" y="15"/>
                  </a:moveTo>
                  <a:lnTo>
                    <a:pt x="3" y="17"/>
                  </a:lnTo>
                  <a:lnTo>
                    <a:pt x="12" y="14"/>
                  </a:lnTo>
                  <a:lnTo>
                    <a:pt x="13" y="8"/>
                  </a:lnTo>
                  <a:lnTo>
                    <a:pt x="27" y="9"/>
                  </a:lnTo>
                  <a:lnTo>
                    <a:pt x="46" y="0"/>
                  </a:lnTo>
                  <a:lnTo>
                    <a:pt x="46" y="1"/>
                  </a:lnTo>
                  <a:lnTo>
                    <a:pt x="33" y="11"/>
                  </a:lnTo>
                  <a:lnTo>
                    <a:pt x="36" y="18"/>
                  </a:lnTo>
                  <a:lnTo>
                    <a:pt x="27" y="21"/>
                  </a:lnTo>
                  <a:lnTo>
                    <a:pt x="15" y="28"/>
                  </a:lnTo>
                  <a:lnTo>
                    <a:pt x="13" y="28"/>
                  </a:lnTo>
                  <a:lnTo>
                    <a:pt x="8" y="26"/>
                  </a:lnTo>
                  <a:lnTo>
                    <a:pt x="2" y="23"/>
                  </a:lnTo>
                  <a:lnTo>
                    <a:pt x="0" y="15"/>
                  </a:lnTo>
                  <a:close/>
                </a:path>
              </a:pathLst>
            </a:custGeom>
            <a:grp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fontAlgn="auto">
                <a:spcBef>
                  <a:spcPts val="0"/>
                </a:spcBef>
                <a:spcAft>
                  <a:spcPts val="0"/>
                </a:spcAft>
              </a:pPr>
              <a:endParaRPr lang="en-GB">
                <a:solidFill>
                  <a:srgbClr val="727272"/>
                </a:solidFill>
                <a:latin typeface="Georgia"/>
                <a:cs typeface="+mn-cs"/>
              </a:endParaRPr>
            </a:p>
          </p:txBody>
        </p:sp>
      </p:grpSp>
      <p:pic>
        <p:nvPicPr>
          <p:cNvPr id="57347" name="Picture 257" descr="bl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313" y="4868863"/>
            <a:ext cx="65246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261" descr="pin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0288" y="5157788"/>
            <a:ext cx="65246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263" descr="r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1638" y="3141663"/>
            <a:ext cx="65246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0" name="Picture 265" descr="yello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63713" y="3141663"/>
            <a:ext cx="65246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5724525" y="3789363"/>
            <a:ext cx="3097213" cy="1754187"/>
          </a:xfrm>
          <a:prstGeom prst="rect">
            <a:avLst/>
          </a:prstGeom>
          <a:noFill/>
        </p:spPr>
        <p:txBody>
          <a:bodyPr>
            <a:spAutoFit/>
          </a:bodyPr>
          <a:lstStyle/>
          <a:p>
            <a:pPr fontAlgn="auto">
              <a:spcBef>
                <a:spcPts val="0"/>
              </a:spcBef>
              <a:spcAft>
                <a:spcPts val="0"/>
              </a:spcAft>
              <a:defRPr/>
            </a:pPr>
            <a:r>
              <a:rPr lang="en-GB" sz="1200" b="1" u="sng" kern="0" dirty="0">
                <a:solidFill>
                  <a:srgbClr val="727272">
                    <a:lumMod val="50000"/>
                  </a:srgbClr>
                </a:solidFill>
                <a:latin typeface="Georgia"/>
                <a:cs typeface="+mn-cs"/>
              </a:rPr>
              <a:t>Asia - Australia &amp;NZ</a:t>
            </a:r>
          </a:p>
          <a:p>
            <a:pPr marL="342900" indent="-342900" fontAlgn="auto">
              <a:spcBef>
                <a:spcPct val="20000"/>
              </a:spcBef>
              <a:spcAft>
                <a:spcPts val="0"/>
              </a:spcAft>
              <a:defRPr/>
            </a:pPr>
            <a:r>
              <a:rPr lang="en-GB" sz="1000" dirty="0">
                <a:solidFill>
                  <a:srgbClr val="727272">
                    <a:lumMod val="50000"/>
                  </a:srgbClr>
                </a:solidFill>
                <a:latin typeface="Georgia" pitchFamily="18" charset="0"/>
                <a:cs typeface="Arial" charset="0"/>
              </a:rPr>
              <a:t>National Social Security Fund </a:t>
            </a:r>
            <a:r>
              <a:rPr lang="en-GB" sz="1000" kern="0" dirty="0">
                <a:solidFill>
                  <a:srgbClr val="727272">
                    <a:lumMod val="50000"/>
                  </a:srgbClr>
                </a:solidFill>
                <a:latin typeface="Georgia"/>
                <a:cs typeface="+mn-cs"/>
              </a:rPr>
              <a:t>- China</a:t>
            </a:r>
          </a:p>
          <a:p>
            <a:pPr marL="342900" indent="-342900" fontAlgn="auto">
              <a:spcBef>
                <a:spcPct val="20000"/>
              </a:spcBef>
              <a:spcAft>
                <a:spcPts val="0"/>
              </a:spcAft>
              <a:defRPr/>
            </a:pPr>
            <a:r>
              <a:rPr lang="en-GB" sz="1000" dirty="0" err="1">
                <a:solidFill>
                  <a:srgbClr val="727272">
                    <a:lumMod val="50000"/>
                  </a:srgbClr>
                </a:solidFill>
                <a:latin typeface="Georgia" pitchFamily="18" charset="0"/>
                <a:cs typeface="Arial" charset="0"/>
              </a:rPr>
              <a:t>Goverment</a:t>
            </a:r>
            <a:r>
              <a:rPr lang="en-GB" sz="1000" dirty="0">
                <a:solidFill>
                  <a:srgbClr val="727272">
                    <a:lumMod val="50000"/>
                  </a:srgbClr>
                </a:solidFill>
                <a:latin typeface="Georgia" pitchFamily="18" charset="0"/>
                <a:cs typeface="Arial" charset="0"/>
              </a:rPr>
              <a:t> Pension Investment Fund – Japan</a:t>
            </a:r>
          </a:p>
          <a:p>
            <a:pPr marL="342900" indent="-342900" fontAlgn="auto">
              <a:spcBef>
                <a:spcPct val="20000"/>
              </a:spcBef>
              <a:spcAft>
                <a:spcPts val="0"/>
              </a:spcAft>
              <a:defRPr/>
            </a:pPr>
            <a:r>
              <a:rPr lang="en-GB" sz="1000" dirty="0">
                <a:solidFill>
                  <a:srgbClr val="727272">
                    <a:lumMod val="50000"/>
                  </a:srgbClr>
                </a:solidFill>
                <a:latin typeface="Georgia" pitchFamily="18" charset="0"/>
                <a:cs typeface="Arial" charset="0"/>
              </a:rPr>
              <a:t>Pension Fund Association - Japan</a:t>
            </a:r>
          </a:p>
          <a:p>
            <a:pPr marL="342900" indent="-342900" fontAlgn="auto">
              <a:spcBef>
                <a:spcPct val="20000"/>
              </a:spcBef>
              <a:spcAft>
                <a:spcPts val="0"/>
              </a:spcAft>
              <a:defRPr/>
            </a:pPr>
            <a:r>
              <a:rPr lang="en-GB" sz="1000" dirty="0">
                <a:solidFill>
                  <a:srgbClr val="727272">
                    <a:lumMod val="50000"/>
                  </a:srgbClr>
                </a:solidFill>
                <a:latin typeface="Georgia" pitchFamily="18" charset="0"/>
                <a:cs typeface="Arial" charset="0"/>
              </a:rPr>
              <a:t>National Pension fund – Korea</a:t>
            </a:r>
          </a:p>
          <a:p>
            <a:pPr marL="342900" indent="-342900" fontAlgn="auto">
              <a:spcBef>
                <a:spcPct val="20000"/>
              </a:spcBef>
              <a:spcAft>
                <a:spcPts val="0"/>
              </a:spcAft>
              <a:defRPr/>
            </a:pPr>
            <a:r>
              <a:rPr lang="en-GB" sz="1000" dirty="0" err="1">
                <a:solidFill>
                  <a:srgbClr val="727272">
                    <a:lumMod val="50000"/>
                  </a:srgbClr>
                </a:solidFill>
                <a:latin typeface="Georgia" pitchFamily="18" charset="0"/>
                <a:cs typeface="Arial" charset="0"/>
              </a:rPr>
              <a:t>AustralianSuper</a:t>
            </a:r>
            <a:r>
              <a:rPr lang="en-GB" sz="1000" dirty="0">
                <a:solidFill>
                  <a:srgbClr val="727272">
                    <a:lumMod val="50000"/>
                  </a:srgbClr>
                </a:solidFill>
                <a:latin typeface="Georgia" pitchFamily="18" charset="0"/>
                <a:cs typeface="Arial" charset="0"/>
              </a:rPr>
              <a:t> – Australia</a:t>
            </a:r>
          </a:p>
          <a:p>
            <a:pPr marL="342900" indent="-342900" fontAlgn="auto">
              <a:spcBef>
                <a:spcPct val="20000"/>
              </a:spcBef>
              <a:spcAft>
                <a:spcPts val="0"/>
              </a:spcAft>
              <a:defRPr/>
            </a:pPr>
            <a:r>
              <a:rPr lang="en-GB" sz="1000" dirty="0" err="1">
                <a:solidFill>
                  <a:srgbClr val="727272">
                    <a:lumMod val="50000"/>
                  </a:srgbClr>
                </a:solidFill>
                <a:latin typeface="Georgia" pitchFamily="18" charset="0"/>
                <a:cs typeface="Arial" charset="0"/>
              </a:rPr>
              <a:t>SunSuper</a:t>
            </a:r>
            <a:r>
              <a:rPr lang="en-GB" sz="1000" dirty="0">
                <a:solidFill>
                  <a:srgbClr val="727272">
                    <a:lumMod val="50000"/>
                  </a:srgbClr>
                </a:solidFill>
                <a:latin typeface="Georgia" pitchFamily="18" charset="0"/>
                <a:cs typeface="Arial" charset="0"/>
              </a:rPr>
              <a:t> - Australia</a:t>
            </a:r>
          </a:p>
          <a:p>
            <a:pPr marL="342900" indent="-342900" fontAlgn="auto">
              <a:spcBef>
                <a:spcPct val="20000"/>
              </a:spcBef>
              <a:spcAft>
                <a:spcPts val="0"/>
              </a:spcAft>
              <a:defRPr/>
            </a:pPr>
            <a:r>
              <a:rPr lang="en-GB" sz="1000" dirty="0">
                <a:solidFill>
                  <a:srgbClr val="727272">
                    <a:lumMod val="50000"/>
                  </a:srgbClr>
                </a:solidFill>
                <a:latin typeface="Georgia" pitchFamily="18" charset="0"/>
                <a:cs typeface="Arial" charset="0"/>
              </a:rPr>
              <a:t>Future Fund – Australia</a:t>
            </a:r>
          </a:p>
          <a:p>
            <a:pPr marL="342900" indent="-342900" fontAlgn="auto">
              <a:spcBef>
                <a:spcPct val="20000"/>
              </a:spcBef>
              <a:spcAft>
                <a:spcPts val="0"/>
              </a:spcAft>
              <a:defRPr/>
            </a:pPr>
            <a:r>
              <a:rPr lang="en-GB" sz="1000" dirty="0">
                <a:solidFill>
                  <a:srgbClr val="727272">
                    <a:lumMod val="50000"/>
                  </a:srgbClr>
                </a:solidFill>
                <a:latin typeface="Georgia" pitchFamily="18" charset="0"/>
                <a:cs typeface="Arial" charset="0"/>
              </a:rPr>
              <a:t>New Zealand Superannuation Fund – New Zealand</a:t>
            </a:r>
          </a:p>
        </p:txBody>
      </p:sp>
      <p:sp>
        <p:nvSpPr>
          <p:cNvPr id="57352" name="TextBox 15"/>
          <p:cNvSpPr txBox="1">
            <a:spLocks noChangeArrowheads="1"/>
          </p:cNvSpPr>
          <p:nvPr/>
        </p:nvSpPr>
        <p:spPr bwMode="auto">
          <a:xfrm>
            <a:off x="0" y="1881187"/>
            <a:ext cx="421163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auto" hangingPunct="1">
              <a:spcBef>
                <a:spcPct val="20000"/>
              </a:spcBef>
              <a:spcAft>
                <a:spcPts val="0"/>
              </a:spcAft>
            </a:pPr>
            <a:r>
              <a:rPr lang="en-GB" sz="1200" b="1" u="sng" dirty="0">
                <a:solidFill>
                  <a:srgbClr val="727272">
                    <a:lumMod val="50000"/>
                  </a:srgbClr>
                </a:solidFill>
                <a:latin typeface="Georgia" pitchFamily="18" charset="0"/>
              </a:rPr>
              <a:t>North America</a:t>
            </a:r>
          </a:p>
          <a:p>
            <a:pPr eaLnBrk="1" fontAlgn="auto" hangingPunct="1">
              <a:spcBef>
                <a:spcPct val="20000"/>
              </a:spcBef>
              <a:spcAft>
                <a:spcPts val="0"/>
              </a:spcAft>
            </a:pPr>
            <a:r>
              <a:rPr lang="en-GB" sz="1000" dirty="0">
                <a:solidFill>
                  <a:srgbClr val="727272">
                    <a:lumMod val="50000"/>
                  </a:srgbClr>
                </a:solidFill>
                <a:latin typeface="Georgia" pitchFamily="18" charset="0"/>
              </a:rPr>
              <a:t>Ontario Municipal Employees’ Retirement System  (OMERS) - Canada</a:t>
            </a:r>
          </a:p>
          <a:p>
            <a:pPr eaLnBrk="1" fontAlgn="auto" hangingPunct="1">
              <a:spcBef>
                <a:spcPct val="20000"/>
              </a:spcBef>
              <a:spcAft>
                <a:spcPts val="0"/>
              </a:spcAft>
            </a:pPr>
            <a:r>
              <a:rPr lang="en-GB" sz="1000" dirty="0">
                <a:solidFill>
                  <a:srgbClr val="727272">
                    <a:lumMod val="50000"/>
                  </a:srgbClr>
                </a:solidFill>
                <a:latin typeface="Georgia" pitchFamily="18" charset="0"/>
              </a:rPr>
              <a:t>Canada Pension Plan Investment Board (CPPIB) - Canada</a:t>
            </a:r>
          </a:p>
          <a:p>
            <a:pPr eaLnBrk="1" fontAlgn="auto" hangingPunct="1">
              <a:spcBef>
                <a:spcPct val="20000"/>
              </a:spcBef>
              <a:spcAft>
                <a:spcPts val="0"/>
              </a:spcAft>
            </a:pPr>
            <a:r>
              <a:rPr lang="en-GB" sz="1000" dirty="0">
                <a:solidFill>
                  <a:srgbClr val="727272">
                    <a:lumMod val="50000"/>
                  </a:srgbClr>
                </a:solidFill>
                <a:latin typeface="Georgia" pitchFamily="18" charset="0"/>
              </a:rPr>
              <a:t>Ontario Teachers Pension Plan   (OTPP) – Canada</a:t>
            </a:r>
          </a:p>
          <a:p>
            <a:pPr eaLnBrk="1" fontAlgn="auto" hangingPunct="1">
              <a:spcBef>
                <a:spcPct val="20000"/>
              </a:spcBef>
              <a:spcAft>
                <a:spcPts val="0"/>
              </a:spcAft>
            </a:pPr>
            <a:r>
              <a:rPr lang="en-US" sz="1000" dirty="0" smtClean="0">
                <a:solidFill>
                  <a:srgbClr val="727272">
                    <a:lumMod val="50000"/>
                  </a:srgbClr>
                </a:solidFill>
                <a:latin typeface="Georgia" pitchFamily="18" charset="0"/>
              </a:rPr>
              <a:t>Social  </a:t>
            </a:r>
            <a:r>
              <a:rPr lang="en-US" sz="1000" dirty="0">
                <a:solidFill>
                  <a:srgbClr val="727272">
                    <a:lumMod val="50000"/>
                  </a:srgbClr>
                </a:solidFill>
                <a:latin typeface="Georgia" pitchFamily="18" charset="0"/>
              </a:rPr>
              <a:t>Security Trust Fund </a:t>
            </a:r>
            <a:r>
              <a:rPr lang="en-US" sz="1000" dirty="0" smtClean="0">
                <a:solidFill>
                  <a:srgbClr val="727272">
                    <a:lumMod val="50000"/>
                  </a:srgbClr>
                </a:solidFill>
                <a:latin typeface="Georgia" pitchFamily="18" charset="0"/>
              </a:rPr>
              <a:t>–USA</a:t>
            </a:r>
          </a:p>
          <a:p>
            <a:pPr eaLnBrk="1" fontAlgn="auto" hangingPunct="1">
              <a:spcBef>
                <a:spcPct val="20000"/>
              </a:spcBef>
              <a:spcAft>
                <a:spcPts val="0"/>
              </a:spcAft>
            </a:pPr>
            <a:r>
              <a:rPr lang="en-US" sz="1000" dirty="0" err="1" smtClean="0">
                <a:solidFill>
                  <a:srgbClr val="727272">
                    <a:lumMod val="50000"/>
                  </a:srgbClr>
                </a:solidFill>
                <a:latin typeface="Georgia" pitchFamily="18" charset="0"/>
              </a:rPr>
              <a:t>Calpers</a:t>
            </a:r>
            <a:r>
              <a:rPr lang="en-US" sz="1000" dirty="0" smtClean="0">
                <a:solidFill>
                  <a:srgbClr val="727272">
                    <a:lumMod val="50000"/>
                  </a:srgbClr>
                </a:solidFill>
                <a:latin typeface="Georgia" pitchFamily="18" charset="0"/>
              </a:rPr>
              <a:t>  - USA</a:t>
            </a:r>
          </a:p>
          <a:p>
            <a:pPr eaLnBrk="1" fontAlgn="auto" hangingPunct="1">
              <a:spcBef>
                <a:spcPct val="20000"/>
              </a:spcBef>
              <a:spcAft>
                <a:spcPts val="0"/>
              </a:spcAft>
            </a:pPr>
            <a:r>
              <a:rPr lang="en-US" sz="1000" dirty="0" smtClean="0">
                <a:solidFill>
                  <a:srgbClr val="727272">
                    <a:lumMod val="50000"/>
                  </a:srgbClr>
                </a:solidFill>
                <a:latin typeface="Georgia" pitchFamily="18" charset="0"/>
              </a:rPr>
              <a:t>OPERS- USA</a:t>
            </a:r>
          </a:p>
          <a:p>
            <a:pPr eaLnBrk="1" fontAlgn="auto" hangingPunct="1">
              <a:spcBef>
                <a:spcPct val="20000"/>
              </a:spcBef>
              <a:spcAft>
                <a:spcPts val="0"/>
              </a:spcAft>
            </a:pPr>
            <a:r>
              <a:rPr lang="en-US" sz="1000" dirty="0" smtClean="0">
                <a:solidFill>
                  <a:srgbClr val="727272">
                    <a:lumMod val="50000"/>
                  </a:srgbClr>
                </a:solidFill>
                <a:latin typeface="Georgia" pitchFamily="18" charset="0"/>
              </a:rPr>
              <a:t>PRIM -USA</a:t>
            </a:r>
            <a:endParaRPr lang="en-US" sz="1000" dirty="0">
              <a:solidFill>
                <a:srgbClr val="727272">
                  <a:lumMod val="50000"/>
                </a:srgbClr>
              </a:solidFill>
              <a:latin typeface="Georgia" pitchFamily="18" charset="0"/>
            </a:endParaRPr>
          </a:p>
          <a:p>
            <a:pPr eaLnBrk="1" fontAlgn="auto" hangingPunct="1">
              <a:spcBef>
                <a:spcPct val="20000"/>
              </a:spcBef>
              <a:spcAft>
                <a:spcPts val="0"/>
              </a:spcAft>
            </a:pPr>
            <a:endParaRPr lang="en-GB" sz="1000" dirty="0">
              <a:solidFill>
                <a:srgbClr val="727272">
                  <a:lumMod val="50000"/>
                </a:srgbClr>
              </a:solidFill>
              <a:latin typeface="Georgia" pitchFamily="18" charset="0"/>
            </a:endParaRPr>
          </a:p>
        </p:txBody>
      </p:sp>
      <p:sp>
        <p:nvSpPr>
          <p:cNvPr id="57353" name="Content Placeholder 5"/>
          <p:cNvSpPr txBox="1">
            <a:spLocks/>
          </p:cNvSpPr>
          <p:nvPr/>
        </p:nvSpPr>
        <p:spPr bwMode="auto">
          <a:xfrm>
            <a:off x="4498975" y="549275"/>
            <a:ext cx="4681538"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257300" indent="-3429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lvl="2" eaLnBrk="1" fontAlgn="auto" hangingPunct="1">
              <a:spcBef>
                <a:spcPct val="20000"/>
              </a:spcBef>
              <a:spcAft>
                <a:spcPts val="0"/>
              </a:spcAft>
            </a:pPr>
            <a:endParaRPr lang="en-US" sz="1200" b="1" u="sng" dirty="0">
              <a:solidFill>
                <a:srgbClr val="727272">
                  <a:lumMod val="50000"/>
                </a:srgbClr>
              </a:solidFill>
              <a:latin typeface="Georgia" pitchFamily="18" charset="0"/>
            </a:endParaRPr>
          </a:p>
          <a:p>
            <a:pPr eaLnBrk="1" fontAlgn="auto" hangingPunct="1">
              <a:spcBef>
                <a:spcPct val="20000"/>
              </a:spcBef>
              <a:spcAft>
                <a:spcPts val="0"/>
              </a:spcAft>
            </a:pPr>
            <a:r>
              <a:rPr lang="en-US" sz="1200" b="1" u="sng" dirty="0">
                <a:solidFill>
                  <a:srgbClr val="727272">
                    <a:lumMod val="50000"/>
                  </a:srgbClr>
                </a:solidFill>
                <a:latin typeface="Georgia" pitchFamily="18" charset="0"/>
              </a:rPr>
              <a:t>Europe</a:t>
            </a:r>
          </a:p>
          <a:p>
            <a:pPr eaLnBrk="1" fontAlgn="auto" hangingPunct="1">
              <a:spcBef>
                <a:spcPct val="20000"/>
              </a:spcBef>
              <a:spcAft>
                <a:spcPts val="0"/>
              </a:spcAft>
            </a:pPr>
            <a:r>
              <a:rPr lang="en-US" sz="1000" dirty="0" err="1">
                <a:solidFill>
                  <a:srgbClr val="727272">
                    <a:lumMod val="50000"/>
                  </a:srgbClr>
                </a:solidFill>
                <a:latin typeface="Georgia" pitchFamily="18" charset="0"/>
              </a:rPr>
              <a:t>Zilverfonds</a:t>
            </a:r>
            <a:r>
              <a:rPr lang="en-US" sz="1000" dirty="0">
                <a:solidFill>
                  <a:srgbClr val="727272">
                    <a:lumMod val="50000"/>
                  </a:srgbClr>
                </a:solidFill>
                <a:latin typeface="Georgia" pitchFamily="18" charset="0"/>
              </a:rPr>
              <a:t> –Belgium</a:t>
            </a:r>
          </a:p>
          <a:p>
            <a:pPr eaLnBrk="1" fontAlgn="auto" hangingPunct="1">
              <a:spcBef>
                <a:spcPct val="20000"/>
              </a:spcBef>
              <a:spcAft>
                <a:spcPts val="0"/>
              </a:spcAft>
            </a:pPr>
            <a:r>
              <a:rPr lang="en-US" sz="1000" dirty="0">
                <a:solidFill>
                  <a:srgbClr val="727272">
                    <a:lumMod val="50000"/>
                  </a:srgbClr>
                </a:solidFill>
                <a:latin typeface="Georgia" pitchFamily="18" charset="0"/>
              </a:rPr>
              <a:t>ATP – Denmark</a:t>
            </a:r>
          </a:p>
          <a:p>
            <a:pPr eaLnBrk="1" fontAlgn="auto" hangingPunct="1">
              <a:spcBef>
                <a:spcPct val="20000"/>
              </a:spcBef>
              <a:spcAft>
                <a:spcPts val="0"/>
              </a:spcAft>
            </a:pPr>
            <a:r>
              <a:rPr lang="en-US" sz="1000" dirty="0">
                <a:solidFill>
                  <a:srgbClr val="727272">
                    <a:lumMod val="50000"/>
                  </a:srgbClr>
                </a:solidFill>
                <a:latin typeface="Georgia" pitchFamily="18" charset="0"/>
              </a:rPr>
              <a:t>PFA –Denmark</a:t>
            </a:r>
          </a:p>
          <a:p>
            <a:pPr eaLnBrk="1" fontAlgn="auto" hangingPunct="1">
              <a:spcBef>
                <a:spcPct val="20000"/>
              </a:spcBef>
              <a:spcAft>
                <a:spcPts val="0"/>
              </a:spcAft>
            </a:pPr>
            <a:r>
              <a:rPr lang="en-US" sz="1000" dirty="0">
                <a:solidFill>
                  <a:srgbClr val="727272">
                    <a:lumMod val="50000"/>
                  </a:srgbClr>
                </a:solidFill>
                <a:latin typeface="Georgia" pitchFamily="18" charset="0"/>
              </a:rPr>
              <a:t>Pension Reserve  Fund – France</a:t>
            </a:r>
          </a:p>
          <a:p>
            <a:pPr eaLnBrk="1" fontAlgn="auto" hangingPunct="1">
              <a:spcBef>
                <a:spcPct val="20000"/>
              </a:spcBef>
              <a:spcAft>
                <a:spcPts val="0"/>
              </a:spcAft>
            </a:pPr>
            <a:r>
              <a:rPr lang="en-US" sz="1000" dirty="0">
                <a:solidFill>
                  <a:srgbClr val="727272">
                    <a:lumMod val="50000"/>
                  </a:srgbClr>
                </a:solidFill>
                <a:latin typeface="Georgia" pitchFamily="18" charset="0"/>
              </a:rPr>
              <a:t>AGIRC-ARRCO –France</a:t>
            </a:r>
          </a:p>
          <a:p>
            <a:pPr eaLnBrk="1" fontAlgn="auto" hangingPunct="1">
              <a:spcBef>
                <a:spcPct val="20000"/>
              </a:spcBef>
              <a:spcAft>
                <a:spcPts val="0"/>
              </a:spcAft>
            </a:pPr>
            <a:r>
              <a:rPr lang="en-US" sz="1000" dirty="0">
                <a:solidFill>
                  <a:srgbClr val="727272">
                    <a:lumMod val="50000"/>
                  </a:srgbClr>
                </a:solidFill>
                <a:latin typeface="Georgia" pitchFamily="18" charset="0"/>
              </a:rPr>
              <a:t>National Pen Res Fund –Ireland</a:t>
            </a:r>
          </a:p>
          <a:p>
            <a:pPr eaLnBrk="1" fontAlgn="auto" hangingPunct="1">
              <a:spcBef>
                <a:spcPct val="20000"/>
              </a:spcBef>
              <a:spcAft>
                <a:spcPts val="0"/>
              </a:spcAft>
            </a:pPr>
            <a:r>
              <a:rPr lang="en-US" sz="1000" dirty="0" err="1">
                <a:solidFill>
                  <a:srgbClr val="727272">
                    <a:lumMod val="50000"/>
                  </a:srgbClr>
                </a:solidFill>
                <a:latin typeface="Georgia" pitchFamily="18" charset="0"/>
              </a:rPr>
              <a:t>Fonchim</a:t>
            </a:r>
            <a:r>
              <a:rPr lang="en-US" sz="1000" dirty="0">
                <a:solidFill>
                  <a:srgbClr val="727272">
                    <a:lumMod val="50000"/>
                  </a:srgbClr>
                </a:solidFill>
                <a:latin typeface="Georgia" pitchFamily="18" charset="0"/>
              </a:rPr>
              <a:t> –Italy</a:t>
            </a:r>
          </a:p>
          <a:p>
            <a:pPr eaLnBrk="1" fontAlgn="auto" hangingPunct="1">
              <a:spcBef>
                <a:spcPct val="20000"/>
              </a:spcBef>
              <a:spcAft>
                <a:spcPts val="0"/>
              </a:spcAft>
            </a:pPr>
            <a:r>
              <a:rPr lang="en-US" sz="1000" dirty="0" err="1">
                <a:solidFill>
                  <a:srgbClr val="727272">
                    <a:lumMod val="50000"/>
                  </a:srgbClr>
                </a:solidFill>
                <a:latin typeface="Georgia" pitchFamily="18" charset="0"/>
              </a:rPr>
              <a:t>Cometa</a:t>
            </a:r>
            <a:r>
              <a:rPr lang="en-US" sz="1000" dirty="0">
                <a:solidFill>
                  <a:srgbClr val="727272">
                    <a:lumMod val="50000"/>
                  </a:srgbClr>
                </a:solidFill>
                <a:latin typeface="Georgia" pitchFamily="18" charset="0"/>
              </a:rPr>
              <a:t> –Italy</a:t>
            </a:r>
          </a:p>
          <a:p>
            <a:pPr eaLnBrk="1" fontAlgn="auto" hangingPunct="1">
              <a:spcBef>
                <a:spcPct val="20000"/>
              </a:spcBef>
              <a:spcAft>
                <a:spcPts val="0"/>
              </a:spcAft>
            </a:pPr>
            <a:r>
              <a:rPr lang="en-US" sz="1000" dirty="0">
                <a:solidFill>
                  <a:srgbClr val="727272">
                    <a:lumMod val="50000"/>
                  </a:srgbClr>
                </a:solidFill>
                <a:latin typeface="Georgia" pitchFamily="18" charset="0"/>
              </a:rPr>
              <a:t>ABP -Holland</a:t>
            </a:r>
          </a:p>
          <a:p>
            <a:pPr eaLnBrk="1" fontAlgn="auto" hangingPunct="1">
              <a:spcBef>
                <a:spcPct val="20000"/>
              </a:spcBef>
              <a:spcAft>
                <a:spcPts val="0"/>
              </a:spcAft>
            </a:pPr>
            <a:r>
              <a:rPr lang="en-US" sz="1000" dirty="0">
                <a:solidFill>
                  <a:srgbClr val="727272">
                    <a:lumMod val="50000"/>
                  </a:srgbClr>
                </a:solidFill>
                <a:latin typeface="Georgia" pitchFamily="18" charset="0"/>
              </a:rPr>
              <a:t>PFZW - Holland</a:t>
            </a:r>
          </a:p>
          <a:p>
            <a:pPr eaLnBrk="1" fontAlgn="auto" hangingPunct="1">
              <a:spcBef>
                <a:spcPct val="20000"/>
              </a:spcBef>
              <a:spcAft>
                <a:spcPts val="0"/>
              </a:spcAft>
            </a:pPr>
            <a:r>
              <a:rPr lang="en-US" sz="1000" dirty="0">
                <a:solidFill>
                  <a:srgbClr val="727272">
                    <a:lumMod val="50000"/>
                  </a:srgbClr>
                </a:solidFill>
                <a:latin typeface="Georgia" pitchFamily="18" charset="0"/>
              </a:rPr>
              <a:t>PMT - Holland</a:t>
            </a:r>
          </a:p>
        </p:txBody>
      </p:sp>
      <p:pic>
        <p:nvPicPr>
          <p:cNvPr id="57354" name="Picture 258" descr="gree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64388" y="3284538"/>
            <a:ext cx="65246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Content Placeholder 5"/>
          <p:cNvSpPr txBox="1">
            <a:spLocks/>
          </p:cNvSpPr>
          <p:nvPr/>
        </p:nvSpPr>
        <p:spPr bwMode="auto">
          <a:xfrm>
            <a:off x="107950" y="4005263"/>
            <a:ext cx="3635375"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auto" hangingPunct="1">
              <a:spcBef>
                <a:spcPct val="20000"/>
              </a:spcBef>
              <a:spcAft>
                <a:spcPts val="0"/>
              </a:spcAft>
            </a:pPr>
            <a:r>
              <a:rPr lang="en-US" sz="1200" b="1" u="sng" dirty="0">
                <a:solidFill>
                  <a:srgbClr val="727272">
                    <a:lumMod val="50000"/>
                  </a:srgbClr>
                </a:solidFill>
                <a:latin typeface="Georgia" pitchFamily="18" charset="0"/>
              </a:rPr>
              <a:t>Central &amp; South America</a:t>
            </a:r>
          </a:p>
          <a:p>
            <a:pPr eaLnBrk="1" fontAlgn="auto" hangingPunct="1">
              <a:spcBef>
                <a:spcPct val="20000"/>
              </a:spcBef>
              <a:spcAft>
                <a:spcPts val="0"/>
              </a:spcAft>
            </a:pPr>
            <a:r>
              <a:rPr lang="en-US" sz="1000" dirty="0">
                <a:solidFill>
                  <a:srgbClr val="727272">
                    <a:lumMod val="50000"/>
                  </a:srgbClr>
                </a:solidFill>
                <a:latin typeface="Georgia" pitchFamily="18" charset="0"/>
              </a:rPr>
              <a:t>Sustainability Guarantee Fund –Argentina</a:t>
            </a:r>
          </a:p>
          <a:p>
            <a:pPr eaLnBrk="1" fontAlgn="auto" hangingPunct="1">
              <a:spcBef>
                <a:spcPct val="20000"/>
              </a:spcBef>
              <a:spcAft>
                <a:spcPts val="0"/>
              </a:spcAft>
            </a:pPr>
            <a:r>
              <a:rPr lang="pt-BR" sz="1000" dirty="0">
                <a:solidFill>
                  <a:srgbClr val="727272">
                    <a:lumMod val="50000"/>
                  </a:srgbClr>
                </a:solidFill>
                <a:latin typeface="Georgia" pitchFamily="18" charset="0"/>
              </a:rPr>
              <a:t>Banco do Brasil </a:t>
            </a:r>
            <a:r>
              <a:rPr lang="pt-BR" sz="1000" dirty="0" err="1">
                <a:solidFill>
                  <a:srgbClr val="727272">
                    <a:lumMod val="50000"/>
                  </a:srgbClr>
                </a:solidFill>
                <a:latin typeface="Georgia" pitchFamily="18" charset="0"/>
              </a:rPr>
              <a:t>Employee</a:t>
            </a:r>
            <a:r>
              <a:rPr lang="pt-BR" sz="1000" dirty="0">
                <a:solidFill>
                  <a:srgbClr val="727272">
                    <a:lumMod val="50000"/>
                  </a:srgbClr>
                </a:solidFill>
                <a:latin typeface="Georgia" pitchFamily="18" charset="0"/>
              </a:rPr>
              <a:t> </a:t>
            </a:r>
            <a:r>
              <a:rPr lang="pt-BR" sz="1000" dirty="0" err="1">
                <a:solidFill>
                  <a:srgbClr val="727272">
                    <a:lumMod val="50000"/>
                  </a:srgbClr>
                </a:solidFill>
                <a:latin typeface="Georgia" pitchFamily="18" charset="0"/>
              </a:rPr>
              <a:t>Pension</a:t>
            </a:r>
            <a:r>
              <a:rPr lang="pt-BR" sz="1000" dirty="0">
                <a:solidFill>
                  <a:srgbClr val="727272">
                    <a:lumMod val="50000"/>
                  </a:srgbClr>
                </a:solidFill>
                <a:latin typeface="Georgia" pitchFamily="18" charset="0"/>
              </a:rPr>
              <a:t> </a:t>
            </a:r>
            <a:r>
              <a:rPr lang="pt-BR" sz="1000" dirty="0" err="1">
                <a:solidFill>
                  <a:srgbClr val="727272">
                    <a:lumMod val="50000"/>
                  </a:srgbClr>
                </a:solidFill>
                <a:latin typeface="Georgia" pitchFamily="18" charset="0"/>
              </a:rPr>
              <a:t>Fund</a:t>
            </a:r>
            <a:r>
              <a:rPr lang="pt-BR" sz="1000" dirty="0">
                <a:solidFill>
                  <a:srgbClr val="727272">
                    <a:lumMod val="50000"/>
                  </a:srgbClr>
                </a:solidFill>
                <a:latin typeface="Georgia" pitchFamily="18" charset="0"/>
              </a:rPr>
              <a:t> </a:t>
            </a:r>
            <a:r>
              <a:rPr lang="en-US" sz="1000" dirty="0">
                <a:solidFill>
                  <a:srgbClr val="727272">
                    <a:lumMod val="50000"/>
                  </a:srgbClr>
                </a:solidFill>
                <a:latin typeface="Georgia" pitchFamily="18" charset="0"/>
              </a:rPr>
              <a:t> (PREVI) - Brazil</a:t>
            </a:r>
          </a:p>
          <a:p>
            <a:pPr eaLnBrk="1" fontAlgn="auto" hangingPunct="1">
              <a:spcBef>
                <a:spcPct val="20000"/>
              </a:spcBef>
              <a:spcAft>
                <a:spcPts val="0"/>
              </a:spcAft>
            </a:pPr>
            <a:r>
              <a:rPr lang="en-US" sz="1000" dirty="0">
                <a:solidFill>
                  <a:srgbClr val="727272">
                    <a:lumMod val="50000"/>
                  </a:srgbClr>
                </a:solidFill>
                <a:latin typeface="Georgia" pitchFamily="18" charset="0"/>
              </a:rPr>
              <a:t>Pension Reserve Fund – Chile</a:t>
            </a:r>
          </a:p>
          <a:p>
            <a:pPr eaLnBrk="1" fontAlgn="auto" hangingPunct="1">
              <a:spcBef>
                <a:spcPct val="20000"/>
              </a:spcBef>
              <a:spcAft>
                <a:spcPts val="0"/>
              </a:spcAft>
            </a:pPr>
            <a:r>
              <a:rPr lang="en-US" sz="1000" dirty="0">
                <a:solidFill>
                  <a:srgbClr val="727272">
                    <a:lumMod val="50000"/>
                  </a:srgbClr>
                </a:solidFill>
                <a:latin typeface="Georgia" pitchFamily="18" charset="0"/>
              </a:rPr>
              <a:t>AFP </a:t>
            </a:r>
            <a:r>
              <a:rPr lang="en-US" sz="1000" dirty="0" err="1">
                <a:solidFill>
                  <a:srgbClr val="727272">
                    <a:lumMod val="50000"/>
                  </a:srgbClr>
                </a:solidFill>
                <a:latin typeface="Georgia" pitchFamily="18" charset="0"/>
              </a:rPr>
              <a:t>Provida</a:t>
            </a:r>
            <a:r>
              <a:rPr lang="en-US" sz="1000" dirty="0">
                <a:solidFill>
                  <a:srgbClr val="727272">
                    <a:lumMod val="50000"/>
                  </a:srgbClr>
                </a:solidFill>
                <a:latin typeface="Georgia" pitchFamily="18" charset="0"/>
              </a:rPr>
              <a:t> – Chile</a:t>
            </a:r>
          </a:p>
          <a:p>
            <a:pPr eaLnBrk="1" fontAlgn="auto" hangingPunct="1">
              <a:spcBef>
                <a:spcPct val="20000"/>
              </a:spcBef>
              <a:spcAft>
                <a:spcPts val="0"/>
              </a:spcAft>
            </a:pPr>
            <a:r>
              <a:rPr lang="en-US" sz="1000" dirty="0">
                <a:solidFill>
                  <a:srgbClr val="727272">
                    <a:lumMod val="50000"/>
                  </a:srgbClr>
                </a:solidFill>
                <a:latin typeface="Georgia" pitchFamily="18" charset="0"/>
              </a:rPr>
              <a:t>AFP Horizonte – Colombia</a:t>
            </a:r>
          </a:p>
          <a:p>
            <a:pPr eaLnBrk="1" fontAlgn="auto" hangingPunct="1">
              <a:spcBef>
                <a:spcPct val="20000"/>
              </a:spcBef>
              <a:spcAft>
                <a:spcPts val="0"/>
              </a:spcAft>
            </a:pPr>
            <a:r>
              <a:rPr lang="en-US" sz="1000" dirty="0" err="1">
                <a:solidFill>
                  <a:srgbClr val="727272">
                    <a:lumMod val="50000"/>
                  </a:srgbClr>
                </a:solidFill>
                <a:latin typeface="Georgia" pitchFamily="18" charset="0"/>
              </a:rPr>
              <a:t>Bancomer</a:t>
            </a:r>
            <a:r>
              <a:rPr lang="en-US" sz="1000" dirty="0">
                <a:solidFill>
                  <a:srgbClr val="727272">
                    <a:lumMod val="50000"/>
                  </a:srgbClr>
                </a:solidFill>
                <a:latin typeface="Georgia" pitchFamily="18" charset="0"/>
              </a:rPr>
              <a:t> Afore – Mexico</a:t>
            </a:r>
          </a:p>
          <a:p>
            <a:pPr eaLnBrk="1" fontAlgn="auto" hangingPunct="1">
              <a:spcBef>
                <a:spcPct val="20000"/>
              </a:spcBef>
              <a:spcAft>
                <a:spcPts val="0"/>
              </a:spcAft>
            </a:pPr>
            <a:r>
              <a:rPr lang="en-US" sz="1000" dirty="0">
                <a:solidFill>
                  <a:srgbClr val="727272">
                    <a:lumMod val="50000"/>
                  </a:srgbClr>
                </a:solidFill>
                <a:latin typeface="Georgia" pitchFamily="18" charset="0"/>
              </a:rPr>
              <a:t>IMSS Reserve – Mexico</a:t>
            </a:r>
          </a:p>
          <a:p>
            <a:pPr eaLnBrk="1" fontAlgn="auto" hangingPunct="1">
              <a:spcBef>
                <a:spcPct val="20000"/>
              </a:spcBef>
              <a:spcAft>
                <a:spcPts val="0"/>
              </a:spcAft>
            </a:pPr>
            <a:r>
              <a:rPr lang="en-US" sz="1000" dirty="0">
                <a:solidFill>
                  <a:srgbClr val="727272">
                    <a:lumMod val="50000"/>
                  </a:srgbClr>
                </a:solidFill>
                <a:latin typeface="Georgia" pitchFamily="18" charset="0"/>
              </a:rPr>
              <a:t>AFP Horizonte –Peru</a:t>
            </a:r>
          </a:p>
          <a:p>
            <a:pPr eaLnBrk="1" fontAlgn="auto" hangingPunct="1">
              <a:spcBef>
                <a:spcPct val="20000"/>
              </a:spcBef>
              <a:spcAft>
                <a:spcPts val="0"/>
              </a:spcAft>
            </a:pPr>
            <a:endParaRPr lang="en-US" sz="1000" dirty="0">
              <a:solidFill>
                <a:srgbClr val="727272">
                  <a:lumMod val="50000"/>
                </a:srgbClr>
              </a:solidFill>
              <a:latin typeface="Georgia" pitchFamily="18" charset="0"/>
            </a:endParaRPr>
          </a:p>
          <a:p>
            <a:pPr eaLnBrk="1" fontAlgn="auto" hangingPunct="1">
              <a:spcBef>
                <a:spcPct val="20000"/>
              </a:spcBef>
              <a:spcAft>
                <a:spcPts val="0"/>
              </a:spcAft>
              <a:buFontTx/>
              <a:buChar char="•"/>
            </a:pPr>
            <a:endParaRPr lang="it-IT" sz="1000" dirty="0">
              <a:solidFill>
                <a:srgbClr val="727272">
                  <a:lumMod val="50000"/>
                </a:srgbClr>
              </a:solidFill>
              <a:latin typeface="Georgia" pitchFamily="18" charset="0"/>
            </a:endParaRPr>
          </a:p>
          <a:p>
            <a:pPr eaLnBrk="1" fontAlgn="auto" hangingPunct="1">
              <a:spcBef>
                <a:spcPct val="20000"/>
              </a:spcBef>
              <a:spcAft>
                <a:spcPts val="0"/>
              </a:spcAft>
              <a:buFontTx/>
              <a:buChar char="•"/>
            </a:pPr>
            <a:endParaRPr lang="it-IT" sz="1000" dirty="0">
              <a:solidFill>
                <a:srgbClr val="727272">
                  <a:lumMod val="50000"/>
                </a:srgbClr>
              </a:solidFill>
              <a:latin typeface="Georgia" pitchFamily="18" charset="0"/>
            </a:endParaRPr>
          </a:p>
          <a:p>
            <a:pPr eaLnBrk="1" fontAlgn="auto" hangingPunct="1">
              <a:spcBef>
                <a:spcPct val="20000"/>
              </a:spcBef>
              <a:spcAft>
                <a:spcPts val="0"/>
              </a:spcAft>
              <a:buFontTx/>
              <a:buChar char="•"/>
            </a:pPr>
            <a:endParaRPr lang="it-IT" sz="1000" dirty="0">
              <a:solidFill>
                <a:srgbClr val="727272">
                  <a:lumMod val="50000"/>
                </a:srgbClr>
              </a:solidFill>
              <a:latin typeface="Georgia" pitchFamily="18" charset="0"/>
            </a:endParaRPr>
          </a:p>
          <a:p>
            <a:pPr eaLnBrk="1" fontAlgn="auto" hangingPunct="1">
              <a:spcBef>
                <a:spcPct val="20000"/>
              </a:spcBef>
              <a:spcAft>
                <a:spcPts val="0"/>
              </a:spcAft>
            </a:pPr>
            <a:endParaRPr lang="it-IT" sz="3200" dirty="0">
              <a:solidFill>
                <a:srgbClr val="727272">
                  <a:lumMod val="50000"/>
                </a:srgbClr>
              </a:solidFill>
              <a:latin typeface="Georgia" pitchFamily="18" charset="0"/>
            </a:endParaRPr>
          </a:p>
        </p:txBody>
      </p:sp>
      <p:sp>
        <p:nvSpPr>
          <p:cNvPr id="57356" name="Content Placeholder 5"/>
          <p:cNvSpPr txBox="1">
            <a:spLocks/>
          </p:cNvSpPr>
          <p:nvPr/>
        </p:nvSpPr>
        <p:spPr bwMode="auto">
          <a:xfrm>
            <a:off x="6443663" y="549275"/>
            <a:ext cx="2808287"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257300" indent="-3429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lvl="2" eaLnBrk="1" fontAlgn="auto" hangingPunct="1">
              <a:spcBef>
                <a:spcPct val="20000"/>
              </a:spcBef>
              <a:spcAft>
                <a:spcPts val="0"/>
              </a:spcAft>
            </a:pPr>
            <a:endParaRPr lang="en-US" sz="1200" b="1" u="sng" dirty="0">
              <a:solidFill>
                <a:srgbClr val="727272">
                  <a:lumMod val="50000"/>
                </a:srgbClr>
              </a:solidFill>
              <a:latin typeface="Georgia" pitchFamily="18" charset="0"/>
            </a:endParaRPr>
          </a:p>
          <a:p>
            <a:pPr eaLnBrk="1" fontAlgn="auto" hangingPunct="1">
              <a:spcBef>
                <a:spcPct val="20000"/>
              </a:spcBef>
              <a:spcAft>
                <a:spcPts val="0"/>
              </a:spcAft>
            </a:pPr>
            <a:endParaRPr lang="en-US" sz="1000" dirty="0">
              <a:solidFill>
                <a:srgbClr val="727272">
                  <a:lumMod val="50000"/>
                </a:srgbClr>
              </a:solidFill>
              <a:latin typeface="Georgia" pitchFamily="18" charset="0"/>
            </a:endParaRPr>
          </a:p>
          <a:p>
            <a:pPr eaLnBrk="1" fontAlgn="auto" hangingPunct="1">
              <a:spcBef>
                <a:spcPct val="20000"/>
              </a:spcBef>
              <a:spcAft>
                <a:spcPts val="0"/>
              </a:spcAft>
            </a:pPr>
            <a:r>
              <a:rPr lang="en-US" sz="1000" dirty="0" err="1">
                <a:solidFill>
                  <a:srgbClr val="727272">
                    <a:lumMod val="50000"/>
                  </a:srgbClr>
                </a:solidFill>
                <a:latin typeface="Georgia" pitchFamily="18" charset="0"/>
              </a:rPr>
              <a:t>Governmenr</a:t>
            </a:r>
            <a:r>
              <a:rPr lang="en-US" sz="1000" dirty="0">
                <a:solidFill>
                  <a:srgbClr val="727272">
                    <a:lumMod val="50000"/>
                  </a:srgbClr>
                </a:solidFill>
                <a:latin typeface="Georgia" pitchFamily="18" charset="0"/>
              </a:rPr>
              <a:t> Pension Fund Global –Norway</a:t>
            </a:r>
          </a:p>
          <a:p>
            <a:pPr eaLnBrk="1" fontAlgn="auto" hangingPunct="1">
              <a:spcBef>
                <a:spcPct val="20000"/>
              </a:spcBef>
              <a:spcAft>
                <a:spcPts val="0"/>
              </a:spcAft>
            </a:pPr>
            <a:r>
              <a:rPr lang="en-US" sz="1000" dirty="0">
                <a:solidFill>
                  <a:srgbClr val="727272">
                    <a:lumMod val="50000"/>
                  </a:srgbClr>
                </a:solidFill>
                <a:latin typeface="Georgia" pitchFamily="18" charset="0"/>
              </a:rPr>
              <a:t>Demographic Reserve Fund –Poland</a:t>
            </a:r>
          </a:p>
          <a:p>
            <a:pPr eaLnBrk="1" fontAlgn="auto" hangingPunct="1">
              <a:spcBef>
                <a:spcPct val="20000"/>
              </a:spcBef>
              <a:spcAft>
                <a:spcPts val="0"/>
              </a:spcAft>
            </a:pPr>
            <a:r>
              <a:rPr lang="en-US" sz="1000" dirty="0">
                <a:solidFill>
                  <a:srgbClr val="727272">
                    <a:lumMod val="50000"/>
                  </a:srgbClr>
                </a:solidFill>
                <a:latin typeface="Georgia" pitchFamily="18" charset="0"/>
              </a:rPr>
              <a:t>Social Security  </a:t>
            </a:r>
            <a:r>
              <a:rPr lang="en-US" sz="1000" dirty="0" err="1">
                <a:solidFill>
                  <a:srgbClr val="727272">
                    <a:lumMod val="50000"/>
                  </a:srgbClr>
                </a:solidFill>
                <a:latin typeface="Georgia" pitchFamily="18" charset="0"/>
              </a:rPr>
              <a:t>Stabilisation</a:t>
            </a:r>
            <a:r>
              <a:rPr lang="en-US" sz="1000" dirty="0">
                <a:solidFill>
                  <a:srgbClr val="727272">
                    <a:lumMod val="50000"/>
                  </a:srgbClr>
                </a:solidFill>
                <a:latin typeface="Georgia" pitchFamily="18" charset="0"/>
              </a:rPr>
              <a:t> Fund – Portugal</a:t>
            </a:r>
          </a:p>
          <a:p>
            <a:pPr eaLnBrk="1" fontAlgn="auto" hangingPunct="1">
              <a:spcBef>
                <a:spcPct val="20000"/>
              </a:spcBef>
              <a:spcAft>
                <a:spcPts val="0"/>
              </a:spcAft>
            </a:pPr>
            <a:r>
              <a:rPr lang="en-US" sz="1000" dirty="0">
                <a:solidFill>
                  <a:srgbClr val="727272">
                    <a:lumMod val="50000"/>
                  </a:srgbClr>
                </a:solidFill>
                <a:latin typeface="Georgia" pitchFamily="18" charset="0"/>
              </a:rPr>
              <a:t>BPI – Portugal</a:t>
            </a:r>
          </a:p>
          <a:p>
            <a:pPr eaLnBrk="1" fontAlgn="auto" hangingPunct="1">
              <a:spcBef>
                <a:spcPct val="20000"/>
              </a:spcBef>
              <a:spcAft>
                <a:spcPts val="0"/>
              </a:spcAft>
            </a:pPr>
            <a:r>
              <a:rPr lang="en-US" sz="1000" dirty="0">
                <a:solidFill>
                  <a:srgbClr val="727272">
                    <a:lumMod val="50000"/>
                  </a:srgbClr>
                </a:solidFill>
                <a:latin typeface="Georgia" pitchFamily="18" charset="0"/>
              </a:rPr>
              <a:t>Social Security Reserve Fund –Spain</a:t>
            </a:r>
          </a:p>
          <a:p>
            <a:pPr eaLnBrk="1" fontAlgn="auto" hangingPunct="1">
              <a:spcBef>
                <a:spcPct val="20000"/>
              </a:spcBef>
              <a:spcAft>
                <a:spcPts val="0"/>
              </a:spcAft>
            </a:pPr>
            <a:r>
              <a:rPr lang="en-US" sz="1000" dirty="0" err="1">
                <a:solidFill>
                  <a:srgbClr val="727272">
                    <a:lumMod val="50000"/>
                  </a:srgbClr>
                </a:solidFill>
                <a:latin typeface="Georgia" pitchFamily="18" charset="0"/>
              </a:rPr>
              <a:t>Caja</a:t>
            </a:r>
            <a:r>
              <a:rPr lang="en-US" sz="1000" dirty="0">
                <a:solidFill>
                  <a:srgbClr val="727272">
                    <a:lumMod val="50000"/>
                  </a:srgbClr>
                </a:solidFill>
                <a:latin typeface="Georgia" pitchFamily="18" charset="0"/>
              </a:rPr>
              <a:t> Madrid –Spain</a:t>
            </a:r>
          </a:p>
          <a:p>
            <a:pPr eaLnBrk="1" fontAlgn="auto" hangingPunct="1">
              <a:spcBef>
                <a:spcPct val="20000"/>
              </a:spcBef>
              <a:spcAft>
                <a:spcPts val="0"/>
              </a:spcAft>
            </a:pPr>
            <a:r>
              <a:rPr lang="en-US" sz="1000" dirty="0" err="1">
                <a:solidFill>
                  <a:srgbClr val="727272">
                    <a:lumMod val="50000"/>
                  </a:srgbClr>
                </a:solidFill>
                <a:latin typeface="Georgia" pitchFamily="18" charset="0"/>
              </a:rPr>
              <a:t>Endesa</a:t>
            </a:r>
            <a:r>
              <a:rPr lang="en-US" sz="1000" dirty="0">
                <a:solidFill>
                  <a:srgbClr val="727272">
                    <a:lumMod val="50000"/>
                  </a:srgbClr>
                </a:solidFill>
                <a:latin typeface="Georgia" pitchFamily="18" charset="0"/>
              </a:rPr>
              <a:t> –Spain</a:t>
            </a:r>
          </a:p>
          <a:p>
            <a:pPr eaLnBrk="1" fontAlgn="auto" hangingPunct="1">
              <a:spcBef>
                <a:spcPct val="20000"/>
              </a:spcBef>
              <a:spcAft>
                <a:spcPts val="0"/>
              </a:spcAft>
            </a:pPr>
            <a:r>
              <a:rPr lang="en-US" sz="1000" dirty="0" err="1">
                <a:solidFill>
                  <a:srgbClr val="727272">
                    <a:lumMod val="50000"/>
                  </a:srgbClr>
                </a:solidFill>
                <a:latin typeface="Georgia" pitchFamily="18" charset="0"/>
              </a:rPr>
              <a:t>Fonditel</a:t>
            </a:r>
            <a:r>
              <a:rPr lang="en-US" sz="1000" dirty="0">
                <a:solidFill>
                  <a:srgbClr val="727272">
                    <a:lumMod val="50000"/>
                  </a:srgbClr>
                </a:solidFill>
                <a:latin typeface="Georgia" pitchFamily="18" charset="0"/>
              </a:rPr>
              <a:t> –Spain</a:t>
            </a:r>
          </a:p>
          <a:p>
            <a:pPr eaLnBrk="1" fontAlgn="auto" hangingPunct="1">
              <a:spcBef>
                <a:spcPct val="20000"/>
              </a:spcBef>
              <a:spcAft>
                <a:spcPts val="0"/>
              </a:spcAft>
            </a:pPr>
            <a:r>
              <a:rPr lang="en-US" sz="1000" dirty="0">
                <a:solidFill>
                  <a:srgbClr val="727272">
                    <a:lumMod val="50000"/>
                  </a:srgbClr>
                </a:solidFill>
                <a:latin typeface="Georgia" pitchFamily="18" charset="0"/>
              </a:rPr>
              <a:t>Ap1-Ap6 –Sweden</a:t>
            </a:r>
          </a:p>
          <a:p>
            <a:pPr eaLnBrk="1" fontAlgn="auto" hangingPunct="1">
              <a:spcBef>
                <a:spcPct val="20000"/>
              </a:spcBef>
              <a:spcAft>
                <a:spcPts val="0"/>
              </a:spcAft>
            </a:pPr>
            <a:r>
              <a:rPr lang="en-US" sz="1000" dirty="0">
                <a:solidFill>
                  <a:srgbClr val="727272">
                    <a:lumMod val="50000"/>
                  </a:srgbClr>
                </a:solidFill>
                <a:latin typeface="Georgia" pitchFamily="18" charset="0"/>
              </a:rPr>
              <a:t>University </a:t>
            </a:r>
            <a:r>
              <a:rPr lang="en-US" sz="1000" dirty="0" err="1">
                <a:solidFill>
                  <a:srgbClr val="727272">
                    <a:lumMod val="50000"/>
                  </a:srgbClr>
                </a:solidFill>
                <a:latin typeface="Georgia" pitchFamily="18" charset="0"/>
              </a:rPr>
              <a:t>Superann</a:t>
            </a:r>
            <a:r>
              <a:rPr lang="en-US" sz="1000" dirty="0">
                <a:solidFill>
                  <a:srgbClr val="727272">
                    <a:lumMod val="50000"/>
                  </a:srgbClr>
                </a:solidFill>
                <a:latin typeface="Georgia" pitchFamily="18" charset="0"/>
              </a:rPr>
              <a:t>. Scheme (USS)  -UK</a:t>
            </a:r>
          </a:p>
          <a:p>
            <a:pPr eaLnBrk="1" fontAlgn="auto" hangingPunct="1">
              <a:spcBef>
                <a:spcPct val="20000"/>
              </a:spcBef>
              <a:spcAft>
                <a:spcPts val="0"/>
              </a:spcAft>
            </a:pPr>
            <a:r>
              <a:rPr lang="en-US" sz="1000" dirty="0">
                <a:solidFill>
                  <a:srgbClr val="727272">
                    <a:lumMod val="50000"/>
                  </a:srgbClr>
                </a:solidFill>
                <a:latin typeface="Georgia" pitchFamily="18" charset="0"/>
              </a:rPr>
              <a:t>BT Pension Scheme - UK</a:t>
            </a:r>
          </a:p>
          <a:p>
            <a:pPr eaLnBrk="1" fontAlgn="auto" hangingPunct="1">
              <a:spcBef>
                <a:spcPct val="20000"/>
              </a:spcBef>
              <a:spcAft>
                <a:spcPts val="0"/>
              </a:spcAft>
            </a:pPr>
            <a:endParaRPr lang="en-US" sz="1000" dirty="0">
              <a:solidFill>
                <a:srgbClr val="727272">
                  <a:lumMod val="50000"/>
                </a:srgbClr>
              </a:solidFill>
              <a:latin typeface="Georgia" pitchFamily="18" charset="0"/>
            </a:endParaRPr>
          </a:p>
          <a:p>
            <a:pPr eaLnBrk="1" fontAlgn="auto" hangingPunct="1">
              <a:spcBef>
                <a:spcPct val="20000"/>
              </a:spcBef>
              <a:spcAft>
                <a:spcPts val="0"/>
              </a:spcAft>
            </a:pPr>
            <a:endParaRPr lang="en-US" sz="1000" dirty="0">
              <a:solidFill>
                <a:srgbClr val="727272">
                  <a:lumMod val="50000"/>
                </a:srgbClr>
              </a:solidFill>
            </a:endParaRPr>
          </a:p>
        </p:txBody>
      </p:sp>
      <p:sp>
        <p:nvSpPr>
          <p:cNvPr id="57357" name="Slide Number Placeholder 22"/>
          <p:cNvSpPr>
            <a:spLocks noGrp="1"/>
          </p:cNvSpPr>
          <p:nvPr>
            <p:ph type="sldNum" sz="quarter" idx="4294967295"/>
          </p:nvPr>
        </p:nvSpPr>
        <p:spPr>
          <a:xfrm>
            <a:off x="7596188" y="6245225"/>
            <a:ext cx="1114425"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7CFEEB5-25E7-4658-BB2A-EECFE421B1CA}" type="slidenum">
              <a:rPr lang="fr-FR" smtClean="0">
                <a:solidFill>
                  <a:srgbClr val="727272"/>
                </a:solidFill>
              </a:rPr>
              <a:pPr eaLnBrk="1" hangingPunct="1"/>
              <a:t>11</a:t>
            </a:fld>
            <a:endParaRPr lang="fr-FR" smtClean="0">
              <a:solidFill>
                <a:srgbClr val="727272"/>
              </a:solidFill>
            </a:endParaRPr>
          </a:p>
        </p:txBody>
      </p:sp>
      <p:sp>
        <p:nvSpPr>
          <p:cNvPr id="57358" name="Title 20"/>
          <p:cNvSpPr>
            <a:spLocks noGrp="1"/>
          </p:cNvSpPr>
          <p:nvPr>
            <p:ph type="title"/>
          </p:nvPr>
        </p:nvSpPr>
        <p:spPr>
          <a:xfrm>
            <a:off x="515206" y="225425"/>
            <a:ext cx="8218487" cy="647700"/>
          </a:xfrm>
        </p:spPr>
        <p:txBody>
          <a:bodyPr/>
          <a:lstStyle/>
          <a:p>
            <a:r>
              <a:rPr lang="en-GB" dirty="0"/>
              <a:t> </a:t>
            </a:r>
            <a:r>
              <a:rPr lang="en-GB" dirty="0" smtClean="0"/>
              <a:t>    Pension Funds’ LTI: Survey Oct 2013 </a:t>
            </a:r>
            <a:br>
              <a:rPr lang="en-GB" dirty="0" smtClean="0"/>
            </a:br>
            <a:endParaRPr lang="en-GB" dirty="0" smtClean="0"/>
          </a:p>
        </p:txBody>
      </p:sp>
      <p:sp>
        <p:nvSpPr>
          <p:cNvPr id="57359" name="TextBox 20"/>
          <p:cNvSpPr txBox="1">
            <a:spLocks noChangeArrowheads="1"/>
          </p:cNvSpPr>
          <p:nvPr/>
        </p:nvSpPr>
        <p:spPr bwMode="auto">
          <a:xfrm>
            <a:off x="3238500" y="6027738"/>
            <a:ext cx="59055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auto" hangingPunct="1">
              <a:spcBef>
                <a:spcPts val="0"/>
              </a:spcBef>
              <a:spcAft>
                <a:spcPts val="0"/>
              </a:spcAft>
            </a:pPr>
            <a:r>
              <a:rPr lang="en-GB" sz="2400" b="1" i="1" dirty="0">
                <a:solidFill>
                  <a:schemeClr val="tx2"/>
                </a:solidFill>
                <a:latin typeface="Arial Narrow" pitchFamily="34" charset="0"/>
              </a:rPr>
              <a:t> ..Investors for more than </a:t>
            </a:r>
            <a:r>
              <a:rPr lang="en-GB" sz="2400" b="1" i="1" dirty="0" smtClean="0">
                <a:solidFill>
                  <a:schemeClr val="tx2"/>
                </a:solidFill>
                <a:latin typeface="Arial Narrow" pitchFamily="34" charset="0"/>
              </a:rPr>
              <a:t>US$9tr </a:t>
            </a:r>
            <a:r>
              <a:rPr lang="en-GB" sz="2400" b="1" i="1" dirty="0">
                <a:solidFill>
                  <a:schemeClr val="tx2"/>
                </a:solidFill>
                <a:latin typeface="Arial Narrow" pitchFamily="34" charset="0"/>
              </a:rPr>
              <a:t>AUM spread across regions</a:t>
            </a:r>
          </a:p>
        </p:txBody>
      </p:sp>
      <p:pic>
        <p:nvPicPr>
          <p:cNvPr id="57360" name="Picture 258" descr="gree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00563" y="5084763"/>
            <a:ext cx="65246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3779838" y="4357688"/>
            <a:ext cx="1728787" cy="892175"/>
          </a:xfrm>
          <a:prstGeom prst="rect">
            <a:avLst/>
          </a:prstGeom>
          <a:noFill/>
        </p:spPr>
        <p:txBody>
          <a:bodyPr>
            <a:spAutoFit/>
          </a:bodyPr>
          <a:lstStyle/>
          <a:p>
            <a:pPr fontAlgn="auto">
              <a:spcBef>
                <a:spcPts val="0"/>
              </a:spcBef>
              <a:spcAft>
                <a:spcPts val="0"/>
              </a:spcAft>
              <a:defRPr/>
            </a:pPr>
            <a:r>
              <a:rPr lang="en-GB" sz="1200" b="1" u="sng" kern="0" dirty="0">
                <a:solidFill>
                  <a:srgbClr val="727272">
                    <a:lumMod val="50000"/>
                  </a:srgbClr>
                </a:solidFill>
                <a:latin typeface="Georgia"/>
                <a:cs typeface="+mn-cs"/>
              </a:rPr>
              <a:t>Africa</a:t>
            </a:r>
          </a:p>
          <a:p>
            <a:pPr fontAlgn="auto">
              <a:spcBef>
                <a:spcPts val="0"/>
              </a:spcBef>
              <a:spcAft>
                <a:spcPts val="0"/>
              </a:spcAft>
              <a:defRPr/>
            </a:pPr>
            <a:r>
              <a:rPr lang="en-GB" sz="1000" kern="0" dirty="0">
                <a:solidFill>
                  <a:srgbClr val="727272">
                    <a:lumMod val="50000"/>
                  </a:srgbClr>
                </a:solidFill>
                <a:latin typeface="Georgia"/>
                <a:cs typeface="+mn-cs"/>
              </a:rPr>
              <a:t>Nigeria</a:t>
            </a:r>
          </a:p>
          <a:p>
            <a:pPr fontAlgn="auto">
              <a:spcBef>
                <a:spcPts val="0"/>
              </a:spcBef>
              <a:spcAft>
                <a:spcPts val="0"/>
              </a:spcAft>
              <a:defRPr/>
            </a:pPr>
            <a:r>
              <a:rPr lang="en-GB" sz="1000" kern="0" dirty="0">
                <a:solidFill>
                  <a:srgbClr val="727272">
                    <a:lumMod val="50000"/>
                  </a:srgbClr>
                </a:solidFill>
                <a:latin typeface="Georgia"/>
                <a:cs typeface="+mn-cs"/>
              </a:rPr>
              <a:t>Government Employees Pension fund of South Africa (GEPF</a:t>
            </a:r>
            <a:r>
              <a:rPr lang="en-GB" sz="1000" b="1" u="sng" kern="0" dirty="0">
                <a:solidFill>
                  <a:srgbClr val="727272">
                    <a:lumMod val="50000"/>
                  </a:srgbClr>
                </a:solidFill>
                <a:latin typeface="Georgia"/>
                <a:cs typeface="+mn-cs"/>
              </a:rPr>
              <a:t>)</a:t>
            </a:r>
          </a:p>
        </p:txBody>
      </p:sp>
      <p:sp>
        <p:nvSpPr>
          <p:cNvPr id="57362" name="TextBox 20"/>
          <p:cNvSpPr txBox="1">
            <a:spLocks noChangeArrowheads="1"/>
          </p:cNvSpPr>
          <p:nvPr/>
        </p:nvSpPr>
        <p:spPr bwMode="auto">
          <a:xfrm>
            <a:off x="901700" y="549275"/>
            <a:ext cx="41036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auto" hangingPunct="1">
              <a:spcBef>
                <a:spcPts val="0"/>
              </a:spcBef>
              <a:spcAft>
                <a:spcPts val="0"/>
              </a:spcAft>
            </a:pPr>
            <a:r>
              <a:rPr lang="en-GB" sz="2400" b="1" i="1" dirty="0">
                <a:solidFill>
                  <a:schemeClr val="tx2"/>
                </a:solidFill>
                <a:latin typeface="Arial Narrow" pitchFamily="34" charset="0"/>
              </a:rPr>
              <a:t>OECD Large Pension Funds Survey 2013..</a:t>
            </a:r>
          </a:p>
        </p:txBody>
      </p:sp>
    </p:spTree>
    <p:extLst>
      <p:ext uri="{BB962C8B-B14F-4D97-AF65-F5344CB8AC3E}">
        <p14:creationId xmlns:p14="http://schemas.microsoft.com/office/powerpoint/2010/main" val="83790975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4" name="Slide Number Placeholder 3"/>
          <p:cNvSpPr>
            <a:spLocks noGrp="1"/>
          </p:cNvSpPr>
          <p:nvPr>
            <p:ph type="sldNum" sz="quarter" idx="12"/>
          </p:nvPr>
        </p:nvSpPr>
        <p:spPr/>
        <p:txBody>
          <a:bodyPr/>
          <a:lstStyle/>
          <a:p>
            <a:fld id="{5E55C878-1EC2-4450-B55B-45CBFE12CA65}" type="slidenum">
              <a:rPr lang="fr-FR" smtClean="0"/>
              <a:pPr/>
              <a:t>12</a:t>
            </a:fld>
            <a:endParaRPr lang="fr-F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8313" y="1935452"/>
            <a:ext cx="8218487" cy="3858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8778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The </a:t>
            </a:r>
            <a:r>
              <a:rPr lang="fr-FR" dirty="0" err="1" smtClean="0"/>
              <a:t>results</a:t>
            </a:r>
            <a:endParaRPr lang="en-GB" dirty="0"/>
          </a:p>
        </p:txBody>
      </p:sp>
      <p:sp>
        <p:nvSpPr>
          <p:cNvPr id="3" name="Content Placeholder 2"/>
          <p:cNvSpPr>
            <a:spLocks noGrp="1"/>
          </p:cNvSpPr>
          <p:nvPr>
            <p:ph idx="1"/>
          </p:nvPr>
        </p:nvSpPr>
        <p:spPr/>
        <p:txBody>
          <a:bodyPr>
            <a:normAutofit fontScale="47500" lnSpcReduction="20000"/>
          </a:bodyPr>
          <a:lstStyle/>
          <a:p>
            <a:r>
              <a:rPr lang="en-US" dirty="0">
                <a:solidFill>
                  <a:srgbClr val="000000"/>
                </a:solidFill>
                <a:latin typeface="Times New Roman"/>
              </a:rPr>
              <a:t>This year’s survey results show still a low level </a:t>
            </a:r>
            <a:r>
              <a:rPr lang="en-US">
                <a:solidFill>
                  <a:srgbClr val="000000"/>
                </a:solidFill>
                <a:latin typeface="Times New Roman"/>
              </a:rPr>
              <a:t>of </a:t>
            </a:r>
            <a:r>
              <a:rPr lang="en-US" smtClean="0">
                <a:solidFill>
                  <a:srgbClr val="000000"/>
                </a:solidFill>
                <a:latin typeface="Times New Roman"/>
              </a:rPr>
              <a:t> direct investment </a:t>
            </a:r>
            <a:r>
              <a:rPr lang="en-US" dirty="0">
                <a:solidFill>
                  <a:srgbClr val="000000"/>
                </a:solidFill>
                <a:latin typeface="Times New Roman"/>
              </a:rPr>
              <a:t>in infrastructure on average among the surveyed funds, despite evidence of a growing interest by pension fund managers. This seems to confirm the importance of barriers and disincentives which limit such investments and the relevance and need for policymakers to address them</a:t>
            </a:r>
            <a:r>
              <a:rPr lang="en-US" dirty="0" smtClean="0">
                <a:solidFill>
                  <a:srgbClr val="000000"/>
                </a:solidFill>
                <a:latin typeface="Times New Roman"/>
              </a:rPr>
              <a:t>.</a:t>
            </a:r>
          </a:p>
          <a:p>
            <a:r>
              <a:rPr lang="en-US" dirty="0" smtClean="0">
                <a:solidFill>
                  <a:srgbClr val="000000"/>
                </a:solidFill>
                <a:latin typeface="Times New Roman"/>
              </a:rPr>
              <a:t> </a:t>
            </a:r>
            <a:r>
              <a:rPr lang="en-US" dirty="0">
                <a:solidFill>
                  <a:srgbClr val="000000"/>
                </a:solidFill>
                <a:latin typeface="Times New Roman"/>
              </a:rPr>
              <a:t>If we consider total assets under management for the complete survey (i.e. 69 funds), infrastructure investment in the form of unlisted equity and debt was USD 72.1 billion in 2012, represented 0.9% of the total assets under management of the surveyed funds. </a:t>
            </a:r>
          </a:p>
          <a:p>
            <a:r>
              <a:rPr lang="en-US" dirty="0">
                <a:solidFill>
                  <a:srgbClr val="000000"/>
                </a:solidFill>
                <a:latin typeface="Times New Roman"/>
              </a:rPr>
              <a:t>33 funds reported an allocation to unlisted infrastructure equity. Total investment in unlisted infrastructure equity at the end of 2012 was USD 64.0 billion, which represented 3% of total assets of these funds. In 2011, this amount was USD 55 billion which corresponds to a nominal increase of 16.5 % but a status quo when reported to total assets. </a:t>
            </a:r>
            <a:r>
              <a:rPr lang="en-US" sz="800" dirty="0">
                <a:solidFill>
                  <a:srgbClr val="000000"/>
                </a:solidFill>
                <a:latin typeface="Times New Roman"/>
              </a:rPr>
              <a:t>13</a:t>
            </a:r>
            <a:r>
              <a:rPr lang="en-US" dirty="0">
                <a:solidFill>
                  <a:srgbClr val="000000"/>
                </a:solidFill>
                <a:latin typeface="Times New Roman"/>
              </a:rPr>
              <a:t>. </a:t>
            </a:r>
            <a:endParaRPr lang="en-US" dirty="0" smtClean="0">
              <a:solidFill>
                <a:srgbClr val="000000"/>
              </a:solidFill>
              <a:latin typeface="Times New Roman"/>
            </a:endParaRPr>
          </a:p>
          <a:p>
            <a:r>
              <a:rPr lang="en-US" dirty="0" smtClean="0">
                <a:solidFill>
                  <a:srgbClr val="000000"/>
                </a:solidFill>
                <a:latin typeface="Times New Roman"/>
              </a:rPr>
              <a:t>However</a:t>
            </a:r>
            <a:r>
              <a:rPr lang="en-US" dirty="0">
                <a:solidFill>
                  <a:srgbClr val="000000"/>
                </a:solidFill>
                <a:latin typeface="Times New Roman"/>
              </a:rPr>
              <a:t>, some funds have ramped up their direct infrastructure exposures. Notably, Australia’s Future Fund increased its total portfolio allocations to unlisted equity by 0.8 percentage points. Among pension funds, FUNCEF increased the infrastructure allocation by 2.3 percentage </a:t>
            </a:r>
            <a:r>
              <a:rPr lang="en-US" dirty="0" smtClean="0">
                <a:solidFill>
                  <a:srgbClr val="000000"/>
                </a:solidFill>
                <a:latin typeface="Times New Roman"/>
              </a:rPr>
              <a:t>points.</a:t>
            </a:r>
          </a:p>
          <a:p>
            <a:r>
              <a:rPr lang="en-US" dirty="0" smtClean="0">
                <a:solidFill>
                  <a:srgbClr val="000000"/>
                </a:solidFill>
                <a:latin typeface="Times New Roman"/>
              </a:rPr>
              <a:t>Several funds invest directly more than 10 % of their total assets in </a:t>
            </a:r>
            <a:r>
              <a:rPr lang="en-US" dirty="0" err="1" smtClean="0">
                <a:solidFill>
                  <a:srgbClr val="000000"/>
                </a:solidFill>
                <a:latin typeface="Times New Roman"/>
              </a:rPr>
              <a:t>infratructure</a:t>
            </a:r>
            <a:r>
              <a:rPr lang="en-US" dirty="0" smtClean="0">
                <a:solidFill>
                  <a:srgbClr val="000000"/>
                </a:solidFill>
                <a:latin typeface="Times New Roman"/>
              </a:rPr>
              <a:t>.</a:t>
            </a:r>
          </a:p>
          <a:p>
            <a:r>
              <a:rPr lang="en-US" dirty="0" smtClean="0">
                <a:solidFill>
                  <a:srgbClr val="000000"/>
                </a:solidFill>
                <a:latin typeface="Times New Roman"/>
              </a:rPr>
              <a:t> </a:t>
            </a:r>
            <a:r>
              <a:rPr lang="en-US" dirty="0">
                <a:solidFill>
                  <a:srgbClr val="000000"/>
                </a:solidFill>
                <a:latin typeface="Times New Roman"/>
              </a:rPr>
              <a:t>Still, the room for </a:t>
            </a:r>
            <a:r>
              <a:rPr lang="en-US" dirty="0" err="1">
                <a:solidFill>
                  <a:srgbClr val="000000"/>
                </a:solidFill>
                <a:latin typeface="Times New Roman"/>
              </a:rPr>
              <a:t>manoeuvre</a:t>
            </a:r>
            <a:r>
              <a:rPr lang="en-US" dirty="0">
                <a:solidFill>
                  <a:srgbClr val="000000"/>
                </a:solidFill>
                <a:latin typeface="Times New Roman"/>
              </a:rPr>
              <a:t> for most pension funds is still very large and there are clear opportunities for further increase in pension funds’ investment in infrastructure. </a:t>
            </a:r>
            <a:endParaRPr lang="en-US" dirty="0" smtClean="0">
              <a:solidFill>
                <a:srgbClr val="000000"/>
              </a:solidFill>
              <a:latin typeface="Times New Roman"/>
            </a:endParaRPr>
          </a:p>
          <a:p>
            <a:endParaRPr lang="en-GB" dirty="0"/>
          </a:p>
        </p:txBody>
      </p:sp>
      <p:sp>
        <p:nvSpPr>
          <p:cNvPr id="4" name="Slide Number Placeholder 3"/>
          <p:cNvSpPr>
            <a:spLocks noGrp="1"/>
          </p:cNvSpPr>
          <p:nvPr>
            <p:ph type="sldNum" sz="quarter" idx="12"/>
          </p:nvPr>
        </p:nvSpPr>
        <p:spPr/>
        <p:txBody>
          <a:bodyPr/>
          <a:lstStyle/>
          <a:p>
            <a:fld id="{5E55C878-1EC2-4450-B55B-45CBFE12CA65}" type="slidenum">
              <a:rPr lang="fr-FR" smtClean="0"/>
              <a:pPr/>
              <a:t>13</a:t>
            </a:fld>
            <a:endParaRPr lang="fr-FR"/>
          </a:p>
        </p:txBody>
      </p:sp>
    </p:spTree>
    <p:extLst>
      <p:ext uri="{BB962C8B-B14F-4D97-AF65-F5344CB8AC3E}">
        <p14:creationId xmlns:p14="http://schemas.microsoft.com/office/powerpoint/2010/main" val="1978115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Australia</a:t>
            </a:r>
            <a:r>
              <a:rPr lang="fr-FR" dirty="0" smtClean="0"/>
              <a:t> and Canada</a:t>
            </a:r>
            <a:endParaRPr lang="en-GB" dirty="0"/>
          </a:p>
        </p:txBody>
      </p:sp>
      <p:sp>
        <p:nvSpPr>
          <p:cNvPr id="3" name="Content Placeholder 2"/>
          <p:cNvSpPr>
            <a:spLocks noGrp="1"/>
          </p:cNvSpPr>
          <p:nvPr>
            <p:ph idx="1"/>
          </p:nvPr>
        </p:nvSpPr>
        <p:spPr/>
        <p:txBody>
          <a:bodyPr>
            <a:normAutofit fontScale="55000" lnSpcReduction="20000"/>
          </a:bodyPr>
          <a:lstStyle/>
          <a:p>
            <a:r>
              <a:rPr lang="en-US" dirty="0">
                <a:solidFill>
                  <a:srgbClr val="000000"/>
                </a:solidFill>
                <a:latin typeface="Arial"/>
              </a:rPr>
              <a:t>Australia and Canada have been the two leading countries in infrastructure investment. Australian pension funds have been pioneers in the field since the early 1990s, and their financial industry invented the label of ‘infrastructure as an asset class’. Canadian pension funds, the ‘maple revolutionaries’ (Economist 2012), are often held up as some of the world’s leading infrastructure investors, especially for their ‘Canadian model’ of </a:t>
            </a:r>
            <a:r>
              <a:rPr lang="en-US" i="1" dirty="0">
                <a:solidFill>
                  <a:srgbClr val="000000"/>
                </a:solidFill>
                <a:latin typeface="Arial"/>
              </a:rPr>
              <a:t>direct </a:t>
            </a:r>
            <a:r>
              <a:rPr lang="en-US" dirty="0">
                <a:solidFill>
                  <a:srgbClr val="000000"/>
                </a:solidFill>
                <a:latin typeface="Arial"/>
              </a:rPr>
              <a:t>investing. </a:t>
            </a:r>
          </a:p>
          <a:p>
            <a:r>
              <a:rPr lang="en-US" dirty="0">
                <a:solidFill>
                  <a:srgbClr val="000000"/>
                </a:solidFill>
                <a:latin typeface="Arial"/>
              </a:rPr>
              <a:t>Important lessons can be learnt not only by investors but also policy makers. Political and regulatory stability are paramount for long term investment strategies. A recent OECD paper compares and contrasts the experience of pension funds in investing in infrastructure projects in Canada and Australia, looking at factors such as infrastructure policies, the pension system, investment strategies, asset allocation and governance of pension funds. In fact, the two countries have the highest asset allocation to infrastructure by pension funds (of roughly 5%) across the globe. </a:t>
            </a:r>
          </a:p>
          <a:p>
            <a:r>
              <a:rPr lang="en-US" dirty="0" smtClean="0">
                <a:solidFill>
                  <a:srgbClr val="000000"/>
                </a:solidFill>
                <a:latin typeface="Arial"/>
              </a:rPr>
              <a:t>. </a:t>
            </a:r>
            <a:r>
              <a:rPr lang="en-US" dirty="0">
                <a:solidFill>
                  <a:srgbClr val="000000"/>
                </a:solidFill>
                <a:latin typeface="Arial"/>
              </a:rPr>
              <a:t>	</a:t>
            </a:r>
          </a:p>
          <a:p>
            <a:endParaRPr lang="en-GB" dirty="0"/>
          </a:p>
        </p:txBody>
      </p:sp>
      <p:sp>
        <p:nvSpPr>
          <p:cNvPr id="4" name="Slide Number Placeholder 3"/>
          <p:cNvSpPr>
            <a:spLocks noGrp="1"/>
          </p:cNvSpPr>
          <p:nvPr>
            <p:ph type="sldNum" sz="quarter" idx="12"/>
          </p:nvPr>
        </p:nvSpPr>
        <p:spPr/>
        <p:txBody>
          <a:bodyPr/>
          <a:lstStyle/>
          <a:p>
            <a:fld id="{5E55C878-1EC2-4450-B55B-45CBFE12CA65}" type="slidenum">
              <a:rPr lang="fr-FR" smtClean="0"/>
              <a:pPr/>
              <a:t>14</a:t>
            </a:fld>
            <a:endParaRPr lang="fr-FR"/>
          </a:p>
        </p:txBody>
      </p:sp>
    </p:spTree>
    <p:extLst>
      <p:ext uri="{BB962C8B-B14F-4D97-AF65-F5344CB8AC3E}">
        <p14:creationId xmlns:p14="http://schemas.microsoft.com/office/powerpoint/2010/main" val="3447757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Australia</a:t>
            </a:r>
            <a:r>
              <a:rPr lang="fr-FR" dirty="0" smtClean="0"/>
              <a:t> and Canada</a:t>
            </a:r>
            <a:endParaRPr lang="en-GB" dirty="0"/>
          </a:p>
        </p:txBody>
      </p:sp>
      <p:sp>
        <p:nvSpPr>
          <p:cNvPr id="3" name="Content Placeholder 2"/>
          <p:cNvSpPr>
            <a:spLocks noGrp="1"/>
          </p:cNvSpPr>
          <p:nvPr>
            <p:ph idx="1"/>
          </p:nvPr>
        </p:nvSpPr>
        <p:spPr/>
        <p:txBody>
          <a:bodyPr>
            <a:normAutofit/>
          </a:bodyPr>
          <a:lstStyle/>
          <a:p>
            <a:pPr lvl="0">
              <a:buClr>
                <a:srgbClr val="727272"/>
              </a:buClr>
            </a:pPr>
            <a:r>
              <a:rPr lang="en-US" sz="1400" dirty="0">
                <a:solidFill>
                  <a:srgbClr val="000000"/>
                </a:solidFill>
                <a:latin typeface="Arial"/>
              </a:rPr>
              <a:t>There are a number of similarities between the two countries, in particular a trust-based pension system, the absence of restrictive investment and solvency regulation, a mature PPP market and a relatively stable political environment. In line with international asset allocation trends, both countries have built up sizeable ‘alternative asset’ portfolios in recent years at the expense of public equities. </a:t>
            </a:r>
          </a:p>
          <a:p>
            <a:pPr lvl="0">
              <a:buClr>
                <a:srgbClr val="727272"/>
              </a:buClr>
            </a:pPr>
            <a:r>
              <a:rPr lang="en-US" sz="1400" dirty="0">
                <a:solidFill>
                  <a:srgbClr val="000000"/>
                </a:solidFill>
                <a:latin typeface="Arial"/>
              </a:rPr>
              <a:t>There are also some marked differences. Canada is largely abstaining from privatizations while Australia is considering further ‘asset recycling’ of public assets to finance new infrastructure projects. Canada has a well-functioning project bond market while Australia has not. The benefit systems are at the opposite ends of the spectrum with defined benefit (DB) in Canada and defined contribution (DC) in Australia. Canada’s pension plans are widely underfunded while Australia’s are growing fast. </a:t>
            </a:r>
          </a:p>
          <a:p>
            <a:pPr lvl="0">
              <a:buClr>
                <a:srgbClr val="727272"/>
              </a:buClr>
            </a:pPr>
            <a:r>
              <a:rPr lang="en-US" sz="1400" dirty="0">
                <a:solidFill>
                  <a:srgbClr val="000000"/>
                </a:solidFill>
                <a:latin typeface="Arial"/>
              </a:rPr>
              <a:t>Both countries have a highly fragmented pension scene but also a number of very large pension funds of global scale. A striking feature in both countries is the importance of the size of the pension schemes for investment in illiquid assets. The public attention is primarily on the </a:t>
            </a:r>
            <a:r>
              <a:rPr lang="en-US" sz="1400" dirty="0" err="1">
                <a:solidFill>
                  <a:srgbClr val="000000"/>
                </a:solidFill>
                <a:latin typeface="Arial"/>
              </a:rPr>
              <a:t>behaviour</a:t>
            </a:r>
            <a:r>
              <a:rPr lang="en-US" sz="1400" dirty="0">
                <a:solidFill>
                  <a:srgbClr val="000000"/>
                </a:solidFill>
                <a:latin typeface="Arial"/>
              </a:rPr>
              <a:t> of large funds but underneath there is little to no infrastructure investment activity by smaller funds</a:t>
            </a:r>
            <a:endParaRPr lang="en-GB" sz="1400" dirty="0"/>
          </a:p>
        </p:txBody>
      </p:sp>
      <p:sp>
        <p:nvSpPr>
          <p:cNvPr id="4" name="Slide Number Placeholder 3"/>
          <p:cNvSpPr>
            <a:spLocks noGrp="1"/>
          </p:cNvSpPr>
          <p:nvPr>
            <p:ph type="sldNum" sz="quarter" idx="12"/>
          </p:nvPr>
        </p:nvSpPr>
        <p:spPr/>
        <p:txBody>
          <a:bodyPr/>
          <a:lstStyle/>
          <a:p>
            <a:fld id="{5E55C878-1EC2-4450-B55B-45CBFE12CA65}" type="slidenum">
              <a:rPr lang="fr-FR" smtClean="0"/>
              <a:pPr/>
              <a:t>15</a:t>
            </a:fld>
            <a:endParaRPr lang="fr-FR"/>
          </a:p>
        </p:txBody>
      </p:sp>
    </p:spTree>
    <p:extLst>
      <p:ext uri="{BB962C8B-B14F-4D97-AF65-F5344CB8AC3E}">
        <p14:creationId xmlns:p14="http://schemas.microsoft.com/office/powerpoint/2010/main" val="3879473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Some</a:t>
            </a:r>
            <a:r>
              <a:rPr lang="fr-FR" dirty="0" smtClean="0"/>
              <a:t> </a:t>
            </a:r>
            <a:r>
              <a:rPr lang="fr-FR" dirty="0" err="1" smtClean="0"/>
              <a:t>lessons</a:t>
            </a:r>
            <a:endParaRPr lang="en-GB" dirty="0"/>
          </a:p>
        </p:txBody>
      </p:sp>
      <p:sp>
        <p:nvSpPr>
          <p:cNvPr id="3" name="Content Placeholder 2"/>
          <p:cNvSpPr>
            <a:spLocks noGrp="1"/>
          </p:cNvSpPr>
          <p:nvPr>
            <p:ph idx="1"/>
          </p:nvPr>
        </p:nvSpPr>
        <p:spPr/>
        <p:txBody>
          <a:bodyPr>
            <a:normAutofit fontScale="25000" lnSpcReduction="20000"/>
          </a:bodyPr>
          <a:lstStyle/>
          <a:p>
            <a:r>
              <a:rPr lang="en-US" sz="4400" dirty="0">
                <a:solidFill>
                  <a:srgbClr val="000000"/>
                </a:solidFill>
                <a:latin typeface="Arial"/>
              </a:rPr>
              <a:t>Major ‘export articles’ from Australia are: </a:t>
            </a:r>
          </a:p>
          <a:p>
            <a:r>
              <a:rPr lang="en-US" sz="4400" dirty="0">
                <a:solidFill>
                  <a:srgbClr val="000000"/>
                </a:solidFill>
                <a:latin typeface="Arial"/>
              </a:rPr>
              <a:t>• strong appetite for privatized assets by pensions funds and other institutional investors; </a:t>
            </a:r>
          </a:p>
          <a:p>
            <a:r>
              <a:rPr lang="en-US" sz="4400" dirty="0">
                <a:solidFill>
                  <a:srgbClr val="000000"/>
                </a:solidFill>
                <a:latin typeface="Arial"/>
              </a:rPr>
              <a:t>• perhaps paradoxically, substantial infrastructure investing is possible in a DC pension system; </a:t>
            </a:r>
          </a:p>
          <a:p>
            <a:r>
              <a:rPr lang="en-US" sz="4400" dirty="0">
                <a:solidFill>
                  <a:srgbClr val="000000"/>
                </a:solidFill>
                <a:latin typeface="Arial"/>
              </a:rPr>
              <a:t>• outsourced investing with open-ended infrastructure funds, or ‘aligned asset managers’, at comparatively low cost (the ‘new Australian model’); </a:t>
            </a:r>
          </a:p>
          <a:p>
            <a:r>
              <a:rPr lang="en-US" sz="4400" dirty="0">
                <a:solidFill>
                  <a:srgbClr val="000000"/>
                </a:solidFill>
                <a:latin typeface="Arial"/>
              </a:rPr>
              <a:t>• an experienced investment industry that has seen a few market cycles. </a:t>
            </a:r>
          </a:p>
          <a:p>
            <a:endParaRPr lang="en-GB" sz="4400" dirty="0">
              <a:solidFill>
                <a:srgbClr val="000000"/>
              </a:solidFill>
              <a:latin typeface="Arial"/>
            </a:endParaRPr>
          </a:p>
          <a:p>
            <a:r>
              <a:rPr lang="en-US" sz="4400" dirty="0">
                <a:solidFill>
                  <a:srgbClr val="000000"/>
                </a:solidFill>
                <a:latin typeface="Arial"/>
              </a:rPr>
              <a:t>Other countries can take away from Canada: </a:t>
            </a:r>
          </a:p>
          <a:p>
            <a:r>
              <a:rPr lang="en-US" sz="4400" dirty="0">
                <a:solidFill>
                  <a:srgbClr val="000000"/>
                </a:solidFill>
                <a:latin typeface="Arial"/>
              </a:rPr>
              <a:t>• investment in illiquid assets by institutional investors is possible, even by underfunded pension plans; </a:t>
            </a:r>
          </a:p>
          <a:p>
            <a:r>
              <a:rPr lang="en-US" sz="4400" dirty="0">
                <a:solidFill>
                  <a:srgbClr val="000000"/>
                </a:solidFill>
                <a:latin typeface="Arial"/>
              </a:rPr>
              <a:t>• the ‘Canadian model’ of direct infrastructure investing by pension funds (aiming at better control and lower cost of investment); </a:t>
            </a:r>
          </a:p>
          <a:p>
            <a:r>
              <a:rPr lang="en-GB" sz="4400" dirty="0">
                <a:solidFill>
                  <a:srgbClr val="000000"/>
                </a:solidFill>
                <a:latin typeface="Arial"/>
              </a:rPr>
              <a:t>• a well-working PPP market; </a:t>
            </a:r>
          </a:p>
          <a:p>
            <a:r>
              <a:rPr lang="en-US" sz="4400" dirty="0">
                <a:solidFill>
                  <a:srgbClr val="000000"/>
                </a:solidFill>
                <a:latin typeface="Arial"/>
              </a:rPr>
              <a:t>• a robust project bond market. </a:t>
            </a:r>
          </a:p>
          <a:p>
            <a:endParaRPr lang="en-GB" sz="4400" dirty="0">
              <a:solidFill>
                <a:srgbClr val="000000"/>
              </a:solidFill>
              <a:latin typeface="Arial"/>
            </a:endParaRPr>
          </a:p>
          <a:p>
            <a:r>
              <a:rPr lang="en-US" sz="4400" dirty="0">
                <a:solidFill>
                  <a:srgbClr val="000000"/>
                </a:solidFill>
                <a:latin typeface="Arial"/>
              </a:rPr>
              <a:t>Among the lessons learnt the hard way, and other issues encountered (in both countries): </a:t>
            </a:r>
          </a:p>
          <a:p>
            <a:r>
              <a:rPr lang="en-US" sz="4400" dirty="0">
                <a:solidFill>
                  <a:srgbClr val="000000"/>
                </a:solidFill>
                <a:latin typeface="Arial"/>
              </a:rPr>
              <a:t>• overly optimistic demand projections and overvaluation of assets; </a:t>
            </a:r>
          </a:p>
          <a:p>
            <a:r>
              <a:rPr lang="en-US" sz="4400" dirty="0">
                <a:solidFill>
                  <a:srgbClr val="000000"/>
                </a:solidFill>
                <a:latin typeface="Arial"/>
              </a:rPr>
              <a:t>• risk allocation (e.g. demand and patronage risk) and risk management (e.g. liquidity and leverage risk);</a:t>
            </a:r>
          </a:p>
          <a:p>
            <a:r>
              <a:rPr lang="en-US" sz="4400" dirty="0">
                <a:solidFill>
                  <a:srgbClr val="000000"/>
                </a:solidFill>
                <a:latin typeface="Arial"/>
              </a:rPr>
              <a:t>•volatility of listed infrastructure funds (the ‘old Australian model’); </a:t>
            </a:r>
          </a:p>
          <a:p>
            <a:r>
              <a:rPr lang="en-US" sz="4400" dirty="0">
                <a:solidFill>
                  <a:srgbClr val="000000"/>
                </a:solidFill>
                <a:latin typeface="Arial"/>
              </a:rPr>
              <a:t>• governance and fee issues of infrastructure funds; </a:t>
            </a:r>
          </a:p>
          <a:p>
            <a:r>
              <a:rPr lang="en-US" sz="4400" dirty="0">
                <a:solidFill>
                  <a:srgbClr val="000000"/>
                </a:solidFill>
                <a:latin typeface="Arial"/>
              </a:rPr>
              <a:t>• direct investing can be tricky, and requires adequate resources. </a:t>
            </a:r>
          </a:p>
          <a:p>
            <a:r>
              <a:rPr lang="en-GB" dirty="0">
                <a:solidFill>
                  <a:srgbClr val="000000"/>
                </a:solidFill>
                <a:latin typeface="Arial"/>
              </a:rPr>
              <a:t>	</a:t>
            </a:r>
          </a:p>
          <a:p>
            <a:endParaRPr lang="en-GB" dirty="0"/>
          </a:p>
        </p:txBody>
      </p:sp>
      <p:sp>
        <p:nvSpPr>
          <p:cNvPr id="4" name="Slide Number Placeholder 3"/>
          <p:cNvSpPr>
            <a:spLocks noGrp="1"/>
          </p:cNvSpPr>
          <p:nvPr>
            <p:ph type="sldNum" sz="quarter" idx="12"/>
          </p:nvPr>
        </p:nvSpPr>
        <p:spPr/>
        <p:txBody>
          <a:bodyPr/>
          <a:lstStyle/>
          <a:p>
            <a:fld id="{5E55C878-1EC2-4450-B55B-45CBFE12CA65}" type="slidenum">
              <a:rPr lang="fr-FR" smtClean="0"/>
              <a:pPr/>
              <a:t>16</a:t>
            </a:fld>
            <a:endParaRPr lang="fr-FR"/>
          </a:p>
        </p:txBody>
      </p:sp>
    </p:spTree>
    <p:extLst>
      <p:ext uri="{BB962C8B-B14F-4D97-AF65-F5344CB8AC3E}">
        <p14:creationId xmlns:p14="http://schemas.microsoft.com/office/powerpoint/2010/main" val="538343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GB" sz="3400" smtClean="0"/>
              <a:t>Barriers to Infrastructure Investment</a:t>
            </a:r>
            <a:endParaRPr lang="en-US" sz="3400" smtClean="0"/>
          </a:p>
        </p:txBody>
      </p:sp>
      <p:sp>
        <p:nvSpPr>
          <p:cNvPr id="58371" name="TextBox 7"/>
          <p:cNvSpPr txBox="1">
            <a:spLocks noChangeArrowheads="1"/>
          </p:cNvSpPr>
          <p:nvPr/>
        </p:nvSpPr>
        <p:spPr bwMode="auto">
          <a:xfrm>
            <a:off x="7496175" y="6318250"/>
            <a:ext cx="1657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r>
              <a:rPr lang="en-GB" sz="1200"/>
              <a:t>Source OECD</a:t>
            </a:r>
          </a:p>
        </p:txBody>
      </p:sp>
      <p:graphicFrame>
        <p:nvGraphicFramePr>
          <p:cNvPr id="6" name="Table 5"/>
          <p:cNvGraphicFramePr>
            <a:graphicFrameLocks noGrp="1"/>
          </p:cNvGraphicFramePr>
          <p:nvPr/>
        </p:nvGraphicFramePr>
        <p:xfrm>
          <a:off x="468313" y="1125538"/>
          <a:ext cx="8128000" cy="5106987"/>
        </p:xfrm>
        <a:graphic>
          <a:graphicData uri="http://schemas.openxmlformats.org/drawingml/2006/table">
            <a:tbl>
              <a:tblPr/>
              <a:tblGrid>
                <a:gridCol w="2470150"/>
                <a:gridCol w="5657850"/>
              </a:tblGrid>
              <a:tr h="374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6A83B2"/>
                        </a:solidFill>
                        <a:effectLst/>
                        <a:latin typeface="Arial" pitchFamily="34" charset="0"/>
                        <a:cs typeface="Arial" pitchFamily="34"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626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6A83B2"/>
                        </a:solidFill>
                        <a:effectLst/>
                        <a:latin typeface="Arial" pitchFamily="34" charset="0"/>
                        <a:cs typeface="Arial" pitchFamily="34"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262699"/>
                    </a:solidFill>
                  </a:tcPr>
                </a:tc>
              </a:tr>
              <a:tr h="17374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Arial" pitchFamily="34" charset="0"/>
                          <a:cs typeface="Arial" pitchFamily="34" charset="0"/>
                        </a:rPr>
                        <a:t>Problems with government support for infrastructure projects</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6D6F5"/>
                    </a:solidFill>
                  </a:tcPr>
                </a:tc>
                <a:tc>
                  <a:txBody>
                    <a:bodyPr/>
                    <a:lstStyle/>
                    <a:p>
                      <a:pPr marL="342900" marR="0" lvl="0" indent="-342900" algn="l" defTabSz="914400" rtl="0" eaLnBrk="1" fontAlgn="base" latinLnBrk="0" hangingPunct="1">
                        <a:lnSpc>
                          <a:spcPct val="100000"/>
                        </a:lnSpc>
                        <a:spcBef>
                          <a:spcPts val="60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Lack of political commitment over the long-term</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Lack of infrastructure project pipeline</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Fragmentation of the market among different levels of government</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Regulatory instability</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ts val="60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High bidding costs</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6D6F5"/>
                    </a:solidFill>
                  </a:tcPr>
                </a:tc>
              </a:tr>
              <a:tr h="12573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Arial" pitchFamily="34" charset="0"/>
                          <a:cs typeface="Arial" pitchFamily="34" charset="0"/>
                        </a:rPr>
                        <a:t>Lack of investor capability</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ADADEB"/>
                    </a:solidFill>
                  </a:tcPr>
                </a:tc>
                <a:tc>
                  <a:txBody>
                    <a:bodyPr/>
                    <a:lstStyle/>
                    <a:p>
                      <a:pPr marL="342900" marR="0" lvl="0" indent="-342900" algn="just" defTabSz="914400" rtl="0" eaLnBrk="1" fontAlgn="base" latinLnBrk="0" hangingPunct="1">
                        <a:lnSpc>
                          <a:spcPct val="100000"/>
                        </a:lnSpc>
                        <a:spcBef>
                          <a:spcPts val="60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Lack of expertise in the infrastructure sector</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just" defTabSz="914400" rtl="0" eaLnBrk="1" fontAlgn="base" latinLnBrk="0" hangingPunct="1">
                        <a:lnSpc>
                          <a:spcPct val="100000"/>
                        </a:lnSpc>
                        <a:spcBef>
                          <a:spcPct val="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Problem of scale of pension funds</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just" defTabSz="914400" rtl="0" eaLnBrk="1" fontAlgn="base" latinLnBrk="0" hangingPunct="1">
                        <a:lnSpc>
                          <a:spcPct val="100000"/>
                        </a:lnSpc>
                        <a:spcBef>
                          <a:spcPct val="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Regulatory barriers</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just" defTabSz="914400" rtl="0" eaLnBrk="1" fontAlgn="base" latinLnBrk="0" hangingPunct="1">
                        <a:lnSpc>
                          <a:spcPct val="100000"/>
                        </a:lnSpc>
                        <a:spcBef>
                          <a:spcPct val="0"/>
                        </a:spcBef>
                        <a:spcAft>
                          <a:spcPts val="60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Short-termism of investors</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ADADEB"/>
                    </a:solidFill>
                  </a:tcPr>
                </a:tc>
              </a:tr>
              <a:tr h="17374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rgbClr val="000000"/>
                          </a:solidFill>
                          <a:effectLst/>
                          <a:latin typeface="Arial" pitchFamily="34" charset="0"/>
                          <a:cs typeface="Arial" pitchFamily="34" charset="0"/>
                        </a:rPr>
                        <a:t>Problems with investment conditions</a:t>
                      </a:r>
                      <a:endParaRPr kumimoji="0" lang="en-US" sz="1800" b="0" i="0" u="none" strike="noStrike" cap="none" normalizeH="0" baseline="0" smtClean="0">
                        <a:ln>
                          <a:noFill/>
                        </a:ln>
                        <a:solidFill>
                          <a:srgbClr val="000000"/>
                        </a:solidFill>
                        <a:effectLst/>
                        <a:latin typeface="Arial" pitchFamily="34" charset="0"/>
                        <a:cs typeface="Arial" pitchFamily="34"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6D6F5"/>
                    </a:solidFill>
                  </a:tcPr>
                </a:tc>
                <a:tc>
                  <a:txBody>
                    <a:bodyPr/>
                    <a:lstStyle/>
                    <a:p>
                      <a:pPr marL="342900" marR="0" lvl="0" indent="-342900" algn="just" defTabSz="914400" rtl="0" eaLnBrk="1" fontAlgn="base" latinLnBrk="0" hangingPunct="1">
                        <a:lnSpc>
                          <a:spcPct val="100000"/>
                        </a:lnSpc>
                        <a:spcBef>
                          <a:spcPts val="60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Negative perception of the value of infrastructure investments</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just" defTabSz="914400" rtl="0" eaLnBrk="1" fontAlgn="base" latinLnBrk="0" hangingPunct="1">
                        <a:lnSpc>
                          <a:spcPct val="100000"/>
                        </a:lnSpc>
                        <a:spcBef>
                          <a:spcPct val="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Lack of transparency in the infrastructure sector</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just" defTabSz="914400" rtl="0" eaLnBrk="1" fontAlgn="base" latinLnBrk="0" hangingPunct="1">
                        <a:lnSpc>
                          <a:spcPct val="100000"/>
                        </a:lnSpc>
                        <a:spcBef>
                          <a:spcPct val="0"/>
                        </a:spcBef>
                        <a:spcAft>
                          <a:spcPct val="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Mis-alignment of interests between infrastructure funds and pension funds</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just" defTabSz="914400" rtl="0" eaLnBrk="1" fontAlgn="base" latinLnBrk="0" hangingPunct="1">
                        <a:lnSpc>
                          <a:spcPct val="100000"/>
                        </a:lnSpc>
                        <a:spcBef>
                          <a:spcPct val="0"/>
                        </a:spcBef>
                        <a:spcAft>
                          <a:spcPts val="600"/>
                        </a:spcAft>
                        <a:buClrTx/>
                        <a:buSzTx/>
                        <a:buFont typeface="Symbol" pitchFamily="18" charset="2"/>
                        <a:buChar char=""/>
                        <a:tabLst>
                          <a:tab pos="539750" algn="l"/>
                          <a:tab pos="755650" algn="l"/>
                          <a:tab pos="971550" algn="l"/>
                        </a:tabLst>
                      </a:pPr>
                      <a:r>
                        <a:rPr kumimoji="0" lang="en-GB" sz="1800" b="0" i="0" u="none" strike="noStrike" cap="none" normalizeH="0" baseline="0" smtClean="0">
                          <a:ln>
                            <a:noFill/>
                          </a:ln>
                          <a:solidFill>
                            <a:srgbClr val="000000"/>
                          </a:solidFill>
                          <a:effectLst/>
                          <a:latin typeface="Times New Roman" pitchFamily="18" charset="0"/>
                          <a:cs typeface="Times New Roman" pitchFamily="18" charset="0"/>
                        </a:rPr>
                        <a:t>Shortage of data on infrastructure projects</a:t>
                      </a:r>
                      <a:endParaRPr kumimoji="0" lang="en-US"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6D6F5"/>
                    </a:solidFill>
                  </a:tcPr>
                </a:tc>
              </a:tr>
            </a:tbl>
          </a:graphicData>
        </a:graphic>
      </p:graphicFrame>
    </p:spTree>
    <p:extLst>
      <p:ext uri="{BB962C8B-B14F-4D97-AF65-F5344CB8AC3E}">
        <p14:creationId xmlns:p14="http://schemas.microsoft.com/office/powerpoint/2010/main" val="374387213"/>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1080000" y="8995"/>
            <a:ext cx="7416000" cy="1022400"/>
          </a:xfrm>
        </p:spPr>
        <p:txBody>
          <a:bodyPr/>
          <a:lstStyle/>
          <a:p>
            <a:pPr eaLnBrk="1" hangingPunct="1"/>
            <a:r>
              <a:rPr lang="en-GB" dirty="0" smtClean="0"/>
              <a:t>Infrastructure Investing  </a:t>
            </a:r>
            <a:endParaRPr lang="en-US" dirty="0" smtClean="0"/>
          </a:p>
        </p:txBody>
      </p:sp>
      <p:sp>
        <p:nvSpPr>
          <p:cNvPr id="7168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9B62718-0987-4B6D-B2AD-4FB9EB1ADAA2}" type="slidenum">
              <a:rPr lang="en-US" smtClean="0">
                <a:solidFill>
                  <a:srgbClr val="727272"/>
                </a:solidFill>
              </a:rPr>
              <a:pPr eaLnBrk="1" hangingPunct="1"/>
              <a:t>18</a:t>
            </a:fld>
            <a:endParaRPr lang="en-US" smtClean="0">
              <a:solidFill>
                <a:srgbClr val="727272"/>
              </a:solidFill>
            </a:endParaRPr>
          </a:p>
        </p:txBody>
      </p:sp>
      <p:pic>
        <p:nvPicPr>
          <p:cNvPr id="7168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314" y="1571625"/>
            <a:ext cx="8462142" cy="4468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019925" y="6021388"/>
            <a:ext cx="2447925" cy="246062"/>
          </a:xfrm>
          <a:prstGeom prst="rect">
            <a:avLst/>
          </a:prstGeom>
          <a:noFill/>
        </p:spPr>
        <p:txBody>
          <a:bodyPr>
            <a:spAutoFit/>
          </a:bodyPr>
          <a:lstStyle/>
          <a:p>
            <a:pPr>
              <a:defRPr/>
            </a:pPr>
            <a:r>
              <a:rPr lang="en-US" altLang="zh-CN" sz="1000" i="1" dirty="0" err="1">
                <a:solidFill>
                  <a:schemeClr val="tx2"/>
                </a:solidFill>
                <a:latin typeface="+mn-lt"/>
                <a:cs typeface="+mn-cs"/>
              </a:rPr>
              <a:t>Sources:UBS</a:t>
            </a:r>
            <a:endParaRPr lang="en-US" altLang="zh-CN" sz="1000" i="1" dirty="0">
              <a:solidFill>
                <a:schemeClr val="tx2"/>
              </a:solidFill>
              <a:latin typeface="+mn-lt"/>
              <a:cs typeface="+mn-cs"/>
            </a:endParaRPr>
          </a:p>
        </p:txBody>
      </p:sp>
      <p:sp>
        <p:nvSpPr>
          <p:cNvPr id="71686" name="Text Box 4"/>
          <p:cNvSpPr txBox="1">
            <a:spLocks noChangeArrowheads="1"/>
          </p:cNvSpPr>
          <p:nvPr>
            <p:custDataLst>
              <p:tags r:id="rId1"/>
            </p:custDataLst>
          </p:nvPr>
        </p:nvSpPr>
        <p:spPr bwMode="auto">
          <a:xfrm>
            <a:off x="468313" y="765175"/>
            <a:ext cx="8064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85725" indent="3175" defTabSz="1006475" eaLnBrk="0" hangingPunct="0">
              <a:defRPr>
                <a:solidFill>
                  <a:schemeClr val="tx1"/>
                </a:solidFill>
                <a:latin typeface="Arial" pitchFamily="34" charset="0"/>
                <a:cs typeface="Arial" pitchFamily="34" charset="0"/>
              </a:defRPr>
            </a:lvl1pPr>
            <a:lvl2pPr marL="742950" indent="-285750" defTabSz="1006475" eaLnBrk="0" hangingPunct="0">
              <a:defRPr>
                <a:solidFill>
                  <a:schemeClr val="tx1"/>
                </a:solidFill>
                <a:latin typeface="Arial" pitchFamily="34" charset="0"/>
                <a:cs typeface="Arial" pitchFamily="34" charset="0"/>
              </a:defRPr>
            </a:lvl2pPr>
            <a:lvl3pPr marL="1143000" indent="-228600" defTabSz="1006475" eaLnBrk="0" hangingPunct="0">
              <a:defRPr>
                <a:solidFill>
                  <a:schemeClr val="tx1"/>
                </a:solidFill>
                <a:latin typeface="Arial" pitchFamily="34" charset="0"/>
                <a:cs typeface="Arial" pitchFamily="34" charset="0"/>
              </a:defRPr>
            </a:lvl3pPr>
            <a:lvl4pPr marL="1600200" indent="-228600" defTabSz="1006475" eaLnBrk="0" hangingPunct="0">
              <a:defRPr>
                <a:solidFill>
                  <a:schemeClr val="tx1"/>
                </a:solidFill>
                <a:latin typeface="Arial" pitchFamily="34" charset="0"/>
                <a:cs typeface="Arial" pitchFamily="34" charset="0"/>
              </a:defRPr>
            </a:lvl4pPr>
            <a:lvl5pPr marL="2057400" indent="-228600" defTabSz="1006475" eaLnBrk="0" hangingPunct="0">
              <a:defRPr>
                <a:solidFill>
                  <a:schemeClr val="tx1"/>
                </a:solidFill>
                <a:latin typeface="Arial" pitchFamily="34" charset="0"/>
                <a:cs typeface="Arial" pitchFamily="34" charset="0"/>
              </a:defRPr>
            </a:lvl5pPr>
            <a:lvl6pPr marL="2514600" indent="-228600" defTabSz="1006475"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1006475"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1006475"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10064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65000"/>
              </a:spcBef>
              <a:buClr>
                <a:srgbClr val="000000"/>
              </a:buClr>
            </a:pPr>
            <a:r>
              <a:rPr lang="en-GB" altLang="zh-CN" sz="2400" b="1" i="1" dirty="0" smtClean="0">
                <a:solidFill>
                  <a:srgbClr val="333399"/>
                </a:solidFill>
                <a:latin typeface="Arial Narrow" pitchFamily="34" charset="0"/>
                <a:ea typeface="Arial Unicode MS" pitchFamily="34" charset="-128"/>
                <a:cs typeface="Arial Unicode MS" pitchFamily="34" charset="-128"/>
              </a:rPr>
              <a:t>          Infrastructure </a:t>
            </a:r>
            <a:r>
              <a:rPr lang="en-GB" altLang="zh-CN" sz="2400" b="1" i="1" dirty="0">
                <a:solidFill>
                  <a:srgbClr val="333399"/>
                </a:solidFill>
                <a:latin typeface="Arial Narrow" pitchFamily="34" charset="0"/>
                <a:ea typeface="Arial Unicode MS" pitchFamily="34" charset="-128"/>
                <a:cs typeface="Arial Unicode MS" pitchFamily="34" charset="-128"/>
              </a:rPr>
              <a:t>as an asset class –Risk Returns Profiles</a:t>
            </a:r>
          </a:p>
        </p:txBody>
      </p:sp>
    </p:spTree>
    <p:extLst>
      <p:ext uri="{BB962C8B-B14F-4D97-AF65-F5344CB8AC3E}">
        <p14:creationId xmlns:p14="http://schemas.microsoft.com/office/powerpoint/2010/main" val="9553711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588"/>
            <a:ext cx="9144000" cy="647701"/>
          </a:xfrm>
        </p:spPr>
        <p:txBody>
          <a:bodyPr/>
          <a:lstStyle/>
          <a:p>
            <a:pPr eaLnBrk="1" hangingPunct="1"/>
            <a:r>
              <a:rPr lang="en-US" dirty="0" smtClean="0"/>
              <a:t>        Instruments to attract private sector </a:t>
            </a:r>
          </a:p>
        </p:txBody>
      </p:sp>
      <p:sp>
        <p:nvSpPr>
          <p:cNvPr id="72707" name="Content Placeholder 2"/>
          <p:cNvSpPr>
            <a:spLocks noGrp="1"/>
          </p:cNvSpPr>
          <p:nvPr>
            <p:ph idx="1"/>
          </p:nvPr>
        </p:nvSpPr>
        <p:spPr>
          <a:xfrm>
            <a:off x="719138" y="1196975"/>
            <a:ext cx="8424862" cy="4813300"/>
          </a:xfrm>
        </p:spPr>
        <p:txBody>
          <a:bodyPr/>
          <a:lstStyle/>
          <a:p>
            <a:pPr eaLnBrk="1" hangingPunct="1"/>
            <a:endParaRPr lang="en-GB" sz="2800" smtClean="0"/>
          </a:p>
          <a:p>
            <a:pPr eaLnBrk="1" hangingPunct="1"/>
            <a:endParaRPr lang="en-GB" sz="2800" smtClean="0"/>
          </a:p>
        </p:txBody>
      </p:sp>
      <p:sp>
        <p:nvSpPr>
          <p:cNvPr id="7270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72D4BCE-7079-4212-BC0F-9BD65B7421DC}" type="slidenum">
              <a:rPr lang="fr-FR" smtClean="0">
                <a:solidFill>
                  <a:srgbClr val="727272"/>
                </a:solidFill>
              </a:rPr>
              <a:pPr eaLnBrk="1" hangingPunct="1"/>
              <a:t>19</a:t>
            </a:fld>
            <a:endParaRPr lang="fr-FR" smtClean="0">
              <a:solidFill>
                <a:srgbClr val="727272"/>
              </a:solidFill>
            </a:endParaRPr>
          </a:p>
        </p:txBody>
      </p:sp>
      <p:sp>
        <p:nvSpPr>
          <p:cNvPr id="72709" name="Text Box 4"/>
          <p:cNvSpPr txBox="1">
            <a:spLocks noChangeArrowheads="1"/>
          </p:cNvSpPr>
          <p:nvPr>
            <p:custDataLst>
              <p:tags r:id="rId1"/>
            </p:custDataLst>
          </p:nvPr>
        </p:nvSpPr>
        <p:spPr bwMode="auto">
          <a:xfrm>
            <a:off x="539750" y="836613"/>
            <a:ext cx="8064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85725" indent="3175" defTabSz="1006475" eaLnBrk="0" hangingPunct="0">
              <a:defRPr>
                <a:solidFill>
                  <a:schemeClr val="tx1"/>
                </a:solidFill>
                <a:latin typeface="Arial" pitchFamily="34" charset="0"/>
                <a:cs typeface="Arial" pitchFamily="34" charset="0"/>
              </a:defRPr>
            </a:lvl1pPr>
            <a:lvl2pPr marL="742950" indent="-285750" defTabSz="1006475" eaLnBrk="0" hangingPunct="0">
              <a:defRPr>
                <a:solidFill>
                  <a:schemeClr val="tx1"/>
                </a:solidFill>
                <a:latin typeface="Arial" pitchFamily="34" charset="0"/>
                <a:cs typeface="Arial" pitchFamily="34" charset="0"/>
              </a:defRPr>
            </a:lvl2pPr>
            <a:lvl3pPr marL="1143000" indent="-228600" defTabSz="1006475" eaLnBrk="0" hangingPunct="0">
              <a:defRPr>
                <a:solidFill>
                  <a:schemeClr val="tx1"/>
                </a:solidFill>
                <a:latin typeface="Arial" pitchFamily="34" charset="0"/>
                <a:cs typeface="Arial" pitchFamily="34" charset="0"/>
              </a:defRPr>
            </a:lvl3pPr>
            <a:lvl4pPr marL="1600200" indent="-228600" defTabSz="1006475" eaLnBrk="0" hangingPunct="0">
              <a:defRPr>
                <a:solidFill>
                  <a:schemeClr val="tx1"/>
                </a:solidFill>
                <a:latin typeface="Arial" pitchFamily="34" charset="0"/>
                <a:cs typeface="Arial" pitchFamily="34" charset="0"/>
              </a:defRPr>
            </a:lvl4pPr>
            <a:lvl5pPr marL="2057400" indent="-228600" defTabSz="1006475" eaLnBrk="0" hangingPunct="0">
              <a:defRPr>
                <a:solidFill>
                  <a:schemeClr val="tx1"/>
                </a:solidFill>
                <a:latin typeface="Arial" pitchFamily="34" charset="0"/>
                <a:cs typeface="Arial" pitchFamily="34" charset="0"/>
              </a:defRPr>
            </a:lvl5pPr>
            <a:lvl6pPr marL="2514600" indent="-228600" defTabSz="1006475"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1006475"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1006475"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10064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65000"/>
              </a:spcBef>
              <a:buClr>
                <a:schemeClr val="tx1"/>
              </a:buClr>
            </a:pPr>
            <a:r>
              <a:rPr lang="it-IT" altLang="zh-CN" sz="2400" b="1" i="1" dirty="0" smtClean="0">
                <a:solidFill>
                  <a:schemeClr val="accent2"/>
                </a:solidFill>
                <a:latin typeface="Arial Narrow" pitchFamily="34" charset="0"/>
                <a:ea typeface="Arial Unicode MS" pitchFamily="34" charset="-128"/>
                <a:cs typeface="Arial Unicode MS" pitchFamily="34" charset="-128"/>
              </a:rPr>
              <a:t>     </a:t>
            </a:r>
            <a:r>
              <a:rPr lang="it-IT" altLang="zh-CN" sz="2400" b="1" i="1" dirty="0" err="1" smtClean="0">
                <a:solidFill>
                  <a:schemeClr val="tx2"/>
                </a:solidFill>
                <a:latin typeface="Arial Narrow" pitchFamily="34" charset="0"/>
                <a:ea typeface="Arial Unicode MS" pitchFamily="34" charset="-128"/>
                <a:cs typeface="Arial Unicode MS" pitchFamily="34" charset="-128"/>
              </a:rPr>
              <a:t>Measures</a:t>
            </a:r>
            <a:r>
              <a:rPr lang="it-IT" altLang="zh-CN" sz="2400" b="1" i="1" dirty="0" smtClean="0">
                <a:solidFill>
                  <a:schemeClr val="tx2"/>
                </a:solidFill>
                <a:latin typeface="Arial Narrow" pitchFamily="34" charset="0"/>
                <a:ea typeface="Arial Unicode MS" pitchFamily="34" charset="-128"/>
                <a:cs typeface="Arial Unicode MS" pitchFamily="34" charset="-128"/>
              </a:rPr>
              <a:t> </a:t>
            </a:r>
            <a:r>
              <a:rPr lang="it-IT" altLang="zh-CN" sz="2400" b="1" i="1" dirty="0">
                <a:solidFill>
                  <a:schemeClr val="tx2"/>
                </a:solidFill>
                <a:latin typeface="Arial Narrow" pitchFamily="34" charset="0"/>
                <a:ea typeface="Arial Unicode MS" pitchFamily="34" charset="-128"/>
                <a:cs typeface="Arial Unicode MS" pitchFamily="34" charset="-128"/>
              </a:rPr>
              <a:t>to </a:t>
            </a:r>
            <a:r>
              <a:rPr lang="it-IT" altLang="zh-CN" sz="2400" b="1" i="1" dirty="0" err="1">
                <a:solidFill>
                  <a:schemeClr val="tx2"/>
                </a:solidFill>
                <a:latin typeface="Arial Narrow" pitchFamily="34" charset="0"/>
                <a:ea typeface="Arial Unicode MS" pitchFamily="34" charset="-128"/>
                <a:cs typeface="Arial Unicode MS" pitchFamily="34" charset="-128"/>
              </a:rPr>
              <a:t>improve</a:t>
            </a:r>
            <a:r>
              <a:rPr lang="it-IT" altLang="zh-CN" sz="2400" b="1" i="1" dirty="0">
                <a:solidFill>
                  <a:schemeClr val="tx2"/>
                </a:solidFill>
                <a:latin typeface="Arial Narrow" pitchFamily="34" charset="0"/>
                <a:ea typeface="Arial Unicode MS" pitchFamily="34" charset="-128"/>
                <a:cs typeface="Arial Unicode MS" pitchFamily="34" charset="-128"/>
              </a:rPr>
              <a:t> </a:t>
            </a:r>
            <a:r>
              <a:rPr lang="it-IT" altLang="zh-CN" sz="2400" b="1" i="1" dirty="0" err="1">
                <a:solidFill>
                  <a:schemeClr val="tx2"/>
                </a:solidFill>
                <a:latin typeface="Arial Narrow" pitchFamily="34" charset="0"/>
                <a:ea typeface="Arial Unicode MS" pitchFamily="34" charset="-128"/>
                <a:cs typeface="Arial Unicode MS" pitchFamily="34" charset="-128"/>
              </a:rPr>
              <a:t>risk</a:t>
            </a:r>
            <a:r>
              <a:rPr lang="it-IT" altLang="zh-CN" sz="2400" b="1" i="1" dirty="0">
                <a:solidFill>
                  <a:schemeClr val="tx2"/>
                </a:solidFill>
                <a:latin typeface="Arial Narrow" pitchFamily="34" charset="0"/>
                <a:ea typeface="Arial Unicode MS" pitchFamily="34" charset="-128"/>
                <a:cs typeface="Arial Unicode MS" pitchFamily="34" charset="-128"/>
              </a:rPr>
              <a:t>/</a:t>
            </a:r>
            <a:r>
              <a:rPr lang="it-IT" altLang="zh-CN" sz="2400" b="1" i="1" dirty="0" err="1">
                <a:solidFill>
                  <a:schemeClr val="tx2"/>
                </a:solidFill>
                <a:latin typeface="Arial Narrow" pitchFamily="34" charset="0"/>
                <a:ea typeface="Arial Unicode MS" pitchFamily="34" charset="-128"/>
                <a:cs typeface="Arial Unicode MS" pitchFamily="34" charset="-128"/>
              </a:rPr>
              <a:t>return</a:t>
            </a:r>
            <a:r>
              <a:rPr lang="it-IT" altLang="zh-CN" sz="2400" b="1" i="1" dirty="0">
                <a:solidFill>
                  <a:schemeClr val="tx2"/>
                </a:solidFill>
                <a:latin typeface="Arial Narrow" pitchFamily="34" charset="0"/>
                <a:ea typeface="Arial Unicode MS" pitchFamily="34" charset="-128"/>
                <a:cs typeface="Arial Unicode MS" pitchFamily="34" charset="-128"/>
              </a:rPr>
              <a:t> </a:t>
            </a:r>
            <a:r>
              <a:rPr lang="it-IT" altLang="zh-CN" sz="2400" b="1" i="1" dirty="0" err="1">
                <a:solidFill>
                  <a:schemeClr val="tx2"/>
                </a:solidFill>
                <a:latin typeface="Arial Narrow" pitchFamily="34" charset="0"/>
                <a:ea typeface="Arial Unicode MS" pitchFamily="34" charset="-128"/>
                <a:cs typeface="Arial Unicode MS" pitchFamily="34" charset="-128"/>
              </a:rPr>
              <a:t>profile</a:t>
            </a:r>
            <a:r>
              <a:rPr lang="it-IT" altLang="zh-CN" sz="2400" b="1" i="1" dirty="0">
                <a:solidFill>
                  <a:schemeClr val="tx2"/>
                </a:solidFill>
                <a:latin typeface="Arial Narrow" pitchFamily="34" charset="0"/>
                <a:ea typeface="Arial Unicode MS" pitchFamily="34" charset="-128"/>
                <a:cs typeface="Arial Unicode MS" pitchFamily="34" charset="-128"/>
              </a:rPr>
              <a:t> 1</a:t>
            </a:r>
            <a:endParaRPr lang="en-GB" altLang="zh-CN" sz="2400" b="1" i="1" dirty="0">
              <a:solidFill>
                <a:schemeClr val="tx2"/>
              </a:solidFill>
              <a:latin typeface="Arial Narrow" pitchFamily="34" charset="0"/>
              <a:ea typeface="Arial Unicode MS" pitchFamily="34" charset="-128"/>
              <a:cs typeface="Arial Unicode MS" pitchFamily="34" charset="-128"/>
            </a:endParaRPr>
          </a:p>
        </p:txBody>
      </p:sp>
      <p:sp>
        <p:nvSpPr>
          <p:cNvPr id="6" name="Content Placeholder 2"/>
          <p:cNvSpPr txBox="1">
            <a:spLocks/>
          </p:cNvSpPr>
          <p:nvPr/>
        </p:nvSpPr>
        <p:spPr bwMode="auto">
          <a:xfrm>
            <a:off x="871538" y="1349375"/>
            <a:ext cx="8424862" cy="4813300"/>
          </a:xfrm>
          <a:prstGeom prst="rect">
            <a:avLst/>
          </a:prstGeom>
          <a:noFill/>
          <a:ln w="9525">
            <a:noFill/>
            <a:miter lim="800000"/>
            <a:headEnd/>
            <a:tailEnd/>
          </a:ln>
        </p:spPr>
        <p:txBody>
          <a:bodyPr/>
          <a:lstStyle/>
          <a:p>
            <a:pPr marL="342900" indent="-342900">
              <a:spcBef>
                <a:spcPct val="20000"/>
              </a:spcBef>
              <a:buFont typeface="Arial" pitchFamily="34" charset="0"/>
              <a:buChar char="•"/>
              <a:defRPr/>
            </a:pPr>
            <a:r>
              <a:rPr lang="en-GB" sz="2400" kern="0" dirty="0">
                <a:solidFill>
                  <a:srgbClr val="004B78"/>
                </a:solidFill>
                <a:latin typeface="+mn-lt"/>
                <a:cs typeface="+mn-cs"/>
              </a:rPr>
              <a:t>Availability payments (feed in tariffs)/ PPPs</a:t>
            </a:r>
          </a:p>
          <a:p>
            <a:pPr marL="342900" indent="-342900">
              <a:spcBef>
                <a:spcPct val="20000"/>
              </a:spcBef>
              <a:buFont typeface="Arial" pitchFamily="34" charset="0"/>
              <a:buChar char="•"/>
              <a:defRPr/>
            </a:pPr>
            <a:endParaRPr lang="en-GB" sz="2400" kern="0" dirty="0">
              <a:solidFill>
                <a:srgbClr val="004B78"/>
              </a:solidFill>
              <a:latin typeface="+mn-lt"/>
              <a:cs typeface="+mn-cs"/>
            </a:endParaRPr>
          </a:p>
          <a:p>
            <a:pPr marL="342900" indent="-342900">
              <a:spcBef>
                <a:spcPct val="20000"/>
              </a:spcBef>
              <a:buFont typeface="Arial" pitchFamily="34" charset="0"/>
              <a:buChar char="•"/>
              <a:defRPr/>
            </a:pPr>
            <a:r>
              <a:rPr lang="en-GB" sz="2400" kern="0" dirty="0">
                <a:solidFill>
                  <a:srgbClr val="004B78"/>
                </a:solidFill>
                <a:latin typeface="+mn-lt"/>
                <a:cs typeface="+mn-cs"/>
              </a:rPr>
              <a:t>User Charges &amp; Network pricing</a:t>
            </a:r>
          </a:p>
          <a:p>
            <a:pPr marL="342900" indent="-342900">
              <a:spcBef>
                <a:spcPct val="20000"/>
              </a:spcBef>
              <a:buFont typeface="Arial" pitchFamily="34" charset="0"/>
              <a:buChar char="•"/>
              <a:defRPr/>
            </a:pPr>
            <a:endParaRPr lang="en-GB" sz="2400" kern="0" dirty="0">
              <a:solidFill>
                <a:srgbClr val="004B78"/>
              </a:solidFill>
              <a:latin typeface="+mn-lt"/>
              <a:cs typeface="+mn-cs"/>
            </a:endParaRPr>
          </a:p>
          <a:p>
            <a:pPr marL="342900" indent="-342900">
              <a:spcBef>
                <a:spcPct val="20000"/>
              </a:spcBef>
              <a:buFont typeface="Arial" pitchFamily="34" charset="0"/>
              <a:buChar char="•"/>
              <a:defRPr/>
            </a:pPr>
            <a:r>
              <a:rPr lang="en-GB" sz="2400" kern="0" dirty="0">
                <a:solidFill>
                  <a:srgbClr val="004B78"/>
                </a:solidFill>
                <a:latin typeface="+mn-lt"/>
                <a:cs typeface="+mn-cs"/>
              </a:rPr>
              <a:t>National Development banks [ i.e.  VTB Russia, Green Invest Bank -UK]</a:t>
            </a:r>
          </a:p>
          <a:p>
            <a:pPr marL="342900" indent="-342900">
              <a:spcBef>
                <a:spcPct val="20000"/>
              </a:spcBef>
              <a:buFont typeface="Arial" pitchFamily="34" charset="0"/>
              <a:buChar char="•"/>
              <a:defRPr/>
            </a:pPr>
            <a:endParaRPr lang="en-GB" sz="2400" kern="0" dirty="0">
              <a:solidFill>
                <a:srgbClr val="004B78"/>
              </a:solidFill>
              <a:latin typeface="+mn-lt"/>
              <a:cs typeface="+mn-cs"/>
            </a:endParaRPr>
          </a:p>
          <a:p>
            <a:pPr marL="342900" indent="-342900">
              <a:spcBef>
                <a:spcPct val="20000"/>
              </a:spcBef>
              <a:buFont typeface="Arial" pitchFamily="34" charset="0"/>
              <a:buChar char="•"/>
              <a:defRPr/>
            </a:pPr>
            <a:r>
              <a:rPr lang="en-GB" sz="2400" kern="0" dirty="0">
                <a:solidFill>
                  <a:srgbClr val="004B78"/>
                </a:solidFill>
                <a:latin typeface="+mn-lt"/>
                <a:cs typeface="+mn-cs"/>
              </a:rPr>
              <a:t>Investment Funds  [i.e.  ASEAN, </a:t>
            </a:r>
            <a:r>
              <a:rPr lang="en-GB" sz="2400" kern="0" dirty="0" err="1">
                <a:solidFill>
                  <a:srgbClr val="004B78"/>
                </a:solidFill>
                <a:latin typeface="+mn-lt"/>
                <a:cs typeface="+mn-cs"/>
              </a:rPr>
              <a:t>Fonadin</a:t>
            </a:r>
            <a:r>
              <a:rPr lang="en-GB" sz="2400" kern="0" dirty="0">
                <a:solidFill>
                  <a:srgbClr val="004B78"/>
                </a:solidFill>
                <a:latin typeface="+mn-lt"/>
                <a:cs typeface="+mn-cs"/>
              </a:rPr>
              <a:t> Mexico,  RDIF -Russia]</a:t>
            </a:r>
          </a:p>
          <a:p>
            <a:pPr marL="342900" indent="-342900">
              <a:spcBef>
                <a:spcPct val="20000"/>
              </a:spcBef>
              <a:buFont typeface="Arial" pitchFamily="34" charset="0"/>
              <a:buChar char="•"/>
              <a:defRPr/>
            </a:pPr>
            <a:endParaRPr lang="en-GB" sz="1600" kern="0" dirty="0">
              <a:solidFill>
                <a:srgbClr val="004B78"/>
              </a:solidFill>
              <a:latin typeface="+mn-lt"/>
              <a:cs typeface="+mn-cs"/>
            </a:endParaRPr>
          </a:p>
          <a:p>
            <a:pPr marL="342900" indent="-342900">
              <a:spcBef>
                <a:spcPct val="20000"/>
              </a:spcBef>
              <a:defRPr/>
            </a:pPr>
            <a:endParaRPr lang="en-GB" sz="2800" kern="0" dirty="0">
              <a:solidFill>
                <a:srgbClr val="004B78"/>
              </a:solidFill>
              <a:latin typeface="+mn-lt"/>
              <a:cs typeface="+mn-cs"/>
            </a:endParaRPr>
          </a:p>
        </p:txBody>
      </p:sp>
    </p:spTree>
    <p:extLst>
      <p:ext uri="{BB962C8B-B14F-4D97-AF65-F5344CB8AC3E}">
        <p14:creationId xmlns:p14="http://schemas.microsoft.com/office/powerpoint/2010/main" val="12890904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PAGE HEADING"/>
          <p:cNvSpPr>
            <a:spLocks noGrp="1" noChangeArrowheads="1"/>
          </p:cNvSpPr>
          <p:nvPr>
            <p:ph type="title"/>
            <p:custDataLst>
              <p:tags r:id="rId2"/>
            </p:custDataLst>
          </p:nvPr>
        </p:nvSpPr>
        <p:spPr>
          <a:xfrm>
            <a:off x="1115616" y="0"/>
            <a:ext cx="7416000" cy="1022400"/>
          </a:xfrm>
        </p:spPr>
        <p:txBody>
          <a:bodyPr/>
          <a:lstStyle/>
          <a:p>
            <a:pPr eaLnBrk="1" hangingPunct="1"/>
            <a:r>
              <a:rPr lang="en-GB" altLang="zh-TW" dirty="0" smtClean="0">
                <a:ea typeface="PMingLiU" pitchFamily="18" charset="-120"/>
              </a:rPr>
              <a:t>Infrastructure Investing</a:t>
            </a:r>
          </a:p>
        </p:txBody>
      </p:sp>
      <p:sp>
        <p:nvSpPr>
          <p:cNvPr id="66563" name="Content Placeholder 7"/>
          <p:cNvSpPr>
            <a:spLocks noGrp="1"/>
          </p:cNvSpPr>
          <p:nvPr>
            <p:ph idx="1"/>
          </p:nvPr>
        </p:nvSpPr>
        <p:spPr/>
        <p:txBody>
          <a:bodyPr/>
          <a:lstStyle/>
          <a:p>
            <a:r>
              <a:rPr lang="en-US" sz="2000" dirty="0" smtClean="0"/>
              <a:t>Direct/ indirect equity stakes in businesses that own and/or operate the physical structures and networks used to provide essential services</a:t>
            </a:r>
          </a:p>
          <a:p>
            <a:pPr eaLnBrk="1" hangingPunct="1">
              <a:buFontTx/>
              <a:buNone/>
            </a:pPr>
            <a:endParaRPr lang="en-US" dirty="0" smtClean="0"/>
          </a:p>
        </p:txBody>
      </p:sp>
      <p:sp>
        <p:nvSpPr>
          <p:cNvPr id="66564" name="Text Box 4"/>
          <p:cNvSpPr txBox="1">
            <a:spLocks noChangeArrowheads="1"/>
          </p:cNvSpPr>
          <p:nvPr>
            <p:custDataLst>
              <p:tags r:id="rId3"/>
            </p:custDataLst>
          </p:nvPr>
        </p:nvSpPr>
        <p:spPr bwMode="auto">
          <a:xfrm>
            <a:off x="1358402" y="908050"/>
            <a:ext cx="642084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207963" indent="-207963" defTabSz="831850" eaLnBrk="0" hangingPunct="0">
              <a:defRPr>
                <a:solidFill>
                  <a:schemeClr val="tx1"/>
                </a:solidFill>
                <a:latin typeface="Arial" pitchFamily="34" charset="0"/>
                <a:cs typeface="Arial" pitchFamily="34" charset="0"/>
              </a:defRPr>
            </a:lvl1pPr>
            <a:lvl2pPr marL="742950" indent="-285750" defTabSz="831850" eaLnBrk="0" hangingPunct="0">
              <a:defRPr>
                <a:solidFill>
                  <a:schemeClr val="tx1"/>
                </a:solidFill>
                <a:latin typeface="Arial" pitchFamily="34" charset="0"/>
                <a:cs typeface="Arial" pitchFamily="34" charset="0"/>
              </a:defRPr>
            </a:lvl2pPr>
            <a:lvl3pPr marL="1143000" indent="-228600" defTabSz="831850" eaLnBrk="0" hangingPunct="0">
              <a:defRPr>
                <a:solidFill>
                  <a:schemeClr val="tx1"/>
                </a:solidFill>
                <a:latin typeface="Arial" pitchFamily="34" charset="0"/>
                <a:cs typeface="Arial" pitchFamily="34" charset="0"/>
              </a:defRPr>
            </a:lvl3pPr>
            <a:lvl4pPr marL="1600200" indent="-228600" defTabSz="831850" eaLnBrk="0" hangingPunct="0">
              <a:defRPr>
                <a:solidFill>
                  <a:schemeClr val="tx1"/>
                </a:solidFill>
                <a:latin typeface="Arial" pitchFamily="34" charset="0"/>
                <a:cs typeface="Arial" pitchFamily="34" charset="0"/>
              </a:defRPr>
            </a:lvl4pPr>
            <a:lvl5pPr marL="2057400" indent="-228600" defTabSz="831850" eaLnBrk="0" hangingPunct="0">
              <a:defRPr>
                <a:solidFill>
                  <a:schemeClr val="tx1"/>
                </a:solidFill>
                <a:latin typeface="Arial" pitchFamily="34" charset="0"/>
                <a:cs typeface="Arial" pitchFamily="34" charset="0"/>
              </a:defRPr>
            </a:lvl5pPr>
            <a:lvl6pPr marL="2514600" indent="-228600" defTabSz="83185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83185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83185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831850" eaLnBrk="0" fontAlgn="base" hangingPunct="0">
              <a:spcBef>
                <a:spcPct val="0"/>
              </a:spcBef>
              <a:spcAft>
                <a:spcPct val="0"/>
              </a:spcAft>
              <a:defRPr>
                <a:solidFill>
                  <a:schemeClr val="tx1"/>
                </a:solidFill>
                <a:latin typeface="Arial" pitchFamily="34" charset="0"/>
                <a:cs typeface="Arial" pitchFamily="34" charset="0"/>
              </a:defRPr>
            </a:lvl9pPr>
          </a:lstStyle>
          <a:p>
            <a:pPr>
              <a:buFont typeface="Frutiger 55 Roman"/>
              <a:buNone/>
            </a:pPr>
            <a:r>
              <a:rPr lang="en-GB" altLang="zh-CN" sz="2400" b="1" i="1" dirty="0">
                <a:solidFill>
                  <a:schemeClr val="tx2"/>
                </a:solidFill>
                <a:latin typeface="Arial Narrow" pitchFamily="34" charset="0"/>
                <a:ea typeface="Arial Unicode MS" pitchFamily="34" charset="-128"/>
                <a:cs typeface="Arial Unicode MS" pitchFamily="34" charset="-128"/>
              </a:rPr>
              <a:t>What is Infrastructure? </a:t>
            </a:r>
          </a:p>
        </p:txBody>
      </p:sp>
      <p:graphicFrame>
        <p:nvGraphicFramePr>
          <p:cNvPr id="18" name="Table 17"/>
          <p:cNvGraphicFramePr>
            <a:graphicFrameLocks noGrp="1"/>
          </p:cNvGraphicFramePr>
          <p:nvPr/>
        </p:nvGraphicFramePr>
        <p:xfrm>
          <a:off x="1023938" y="2746375"/>
          <a:ext cx="7048500" cy="3418069"/>
        </p:xfrm>
        <a:graphic>
          <a:graphicData uri="http://schemas.openxmlformats.org/drawingml/2006/table">
            <a:tbl>
              <a:tblPr/>
              <a:tblGrid>
                <a:gridCol w="1262062"/>
                <a:gridCol w="2262188"/>
                <a:gridCol w="1762125"/>
                <a:gridCol w="1762125"/>
              </a:tblGrid>
              <a:tr h="688706">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ea typeface="Arial Unicode MS" pitchFamily="34" charset="-128"/>
                          <a:cs typeface="Arial Unicode MS" pitchFamily="34" charset="-128"/>
                        </a:rPr>
                        <a:t>Economic Infrastructure</a:t>
                      </a:r>
                    </a:p>
                  </a:txBody>
                  <a:tcPr marT="45702" marB="45702"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solidFill>
                      <a:srgbClr val="7F7F7F"/>
                    </a:solidFill>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ea typeface="Arial Unicode MS" pitchFamily="34" charset="-128"/>
                          <a:cs typeface="Arial Unicode MS" pitchFamily="34" charset="-128"/>
                        </a:rPr>
                        <a:t>Social Infrastructure</a:t>
                      </a:r>
                    </a:p>
                  </a:txBody>
                  <a:tcPr marT="45702" marB="45702"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7F7F7F"/>
                    </a:solidFill>
                  </a:tcPr>
                </a:tc>
              </a:tr>
              <a:tr h="38243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FFFFFF"/>
                          </a:solidFill>
                          <a:effectLst/>
                          <a:latin typeface="Calibri" pitchFamily="34" charset="0"/>
                          <a:ea typeface="Arial Unicode MS" pitchFamily="34" charset="-128"/>
                          <a:cs typeface="Arial Unicode MS" pitchFamily="34" charset="-128"/>
                        </a:rPr>
                        <a:t>Transport</a:t>
                      </a:r>
                    </a:p>
                  </a:txBody>
                  <a:tcPr marT="45702" marB="45702"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ea typeface="Arial Unicode MS" pitchFamily="34" charset="-128"/>
                          <a:cs typeface="Arial Unicode MS" pitchFamily="34" charset="-128"/>
                        </a:rPr>
                        <a:t>Energy &amp; Utility</a:t>
                      </a:r>
                    </a:p>
                  </a:txBody>
                  <a:tcPr marT="45702" marB="45702" horzOverflow="overflow">
                    <a:lnL>
                      <a:noFill/>
                    </a:lnL>
                    <a:lnR>
                      <a:noFill/>
                    </a:lnR>
                    <a:lnT>
                      <a:noFill/>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ea typeface="Arial Unicode MS" pitchFamily="34" charset="-128"/>
                          <a:cs typeface="Arial Unicode MS" pitchFamily="34" charset="-128"/>
                        </a:rPr>
                        <a:t>Communication</a:t>
                      </a:r>
                    </a:p>
                  </a:txBody>
                  <a:tcPr marT="45702" marB="45702" horzOverflow="overflow">
                    <a:lnL>
                      <a:noFill/>
                    </a:lnL>
                    <a:lnR>
                      <a:noFill/>
                    </a:lnR>
                    <a:lnT>
                      <a:noFill/>
                    </a:lnT>
                    <a:lnB>
                      <a:noFill/>
                    </a:lnB>
                    <a:lnTlToBr>
                      <a:noFill/>
                    </a:lnTlToBr>
                    <a:lnBlToTr>
                      <a:noFill/>
                    </a:lnBlToTr>
                    <a:solidFill>
                      <a:srgbClr val="7F7F7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rgbClr val="FFFFFF"/>
                        </a:solidFill>
                        <a:effectLst/>
                        <a:latin typeface="Calibri" pitchFamily="34" charset="0"/>
                        <a:ea typeface="Arial Unicode MS" pitchFamily="34" charset="-128"/>
                        <a:cs typeface="Arial Unicode MS" pitchFamily="34" charset="-128"/>
                      </a:endParaRPr>
                    </a:p>
                  </a:txBody>
                  <a:tcPr marT="45702" marB="45702"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7F7F7F"/>
                    </a:solidFill>
                  </a:tcPr>
                </a:tc>
              </a:tr>
              <a:tr h="234674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Toll Roads</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Ports</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Airports</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Rail</a:t>
                      </a:r>
                    </a:p>
                  </a:txBody>
                  <a:tcPr marT="45702" marB="45702"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Gas</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 </a:t>
                      </a:r>
                      <a:r>
                        <a:rPr kumimoji="0" lang="en-US" sz="12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Distribution</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12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  Storage</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Electricity</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 </a:t>
                      </a:r>
                      <a:r>
                        <a:rPr kumimoji="0" lang="en-US" sz="12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Distribution</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12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  Generation</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Water</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 </a:t>
                      </a:r>
                      <a:r>
                        <a:rPr kumimoji="0" lang="en-US" sz="12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Treatment</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12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 Distribution</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Renewables</a:t>
                      </a:r>
                    </a:p>
                  </a:txBody>
                  <a:tcPr marT="45702" marB="45702"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Cable networks</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Satellite systems</a:t>
                      </a:r>
                    </a:p>
                  </a:txBody>
                  <a:tcPr marT="45702" marB="45702"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Healthcare</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Education</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Social Housing</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endParaRP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600" b="0" i="0" u="none" strike="noStrike" cap="none" normalizeH="0" baseline="0" smtClean="0">
                          <a:ln>
                            <a:noFill/>
                          </a:ln>
                          <a:solidFill>
                            <a:srgbClr val="000000"/>
                          </a:solidFill>
                          <a:effectLst/>
                          <a:latin typeface="Calibri" pitchFamily="34" charset="0"/>
                          <a:ea typeface="Arial Unicode MS" pitchFamily="34" charset="-128"/>
                          <a:cs typeface="Arial Unicode MS" pitchFamily="34" charset="-128"/>
                        </a:rPr>
                        <a:t>Waste treatment</a:t>
                      </a:r>
                    </a:p>
                  </a:txBody>
                  <a:tcPr marT="45702" marB="45702"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bl>
          </a:graphicData>
        </a:graphic>
      </p:graphicFrame>
      <p:sp>
        <p:nvSpPr>
          <p:cNvPr id="66580"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038F959-8456-4AB9-93F8-4CF1B48888ED}" type="slidenum">
              <a:rPr lang="en-US" smtClean="0">
                <a:solidFill>
                  <a:srgbClr val="727272"/>
                </a:solidFill>
              </a:rPr>
              <a:pPr eaLnBrk="1" hangingPunct="1"/>
              <a:t>2</a:t>
            </a:fld>
            <a:endParaRPr lang="en-US" smtClean="0">
              <a:solidFill>
                <a:srgbClr val="727272"/>
              </a:solidFill>
            </a:endParaRPr>
          </a:p>
        </p:txBody>
      </p:sp>
    </p:spTree>
    <p:custDataLst>
      <p:tags r:id="rId1"/>
    </p:custDataLst>
    <p:extLst>
      <p:ext uri="{BB962C8B-B14F-4D97-AF65-F5344CB8AC3E}">
        <p14:creationId xmlns:p14="http://schemas.microsoft.com/office/powerpoint/2010/main" val="77271481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0" y="-1588"/>
            <a:ext cx="9144000" cy="647701"/>
          </a:xfrm>
        </p:spPr>
        <p:txBody>
          <a:bodyPr/>
          <a:lstStyle/>
          <a:p>
            <a:pPr eaLnBrk="1" hangingPunct="1"/>
            <a:r>
              <a:rPr lang="en-US" dirty="0" smtClean="0"/>
              <a:t>        Instruments to attract private sector </a:t>
            </a:r>
          </a:p>
        </p:txBody>
      </p:sp>
      <p:sp>
        <p:nvSpPr>
          <p:cNvPr id="73731" name="Content Placeholder 2"/>
          <p:cNvSpPr>
            <a:spLocks noGrp="1"/>
          </p:cNvSpPr>
          <p:nvPr>
            <p:ph idx="1"/>
          </p:nvPr>
        </p:nvSpPr>
        <p:spPr>
          <a:xfrm>
            <a:off x="719138" y="1196975"/>
            <a:ext cx="8424862" cy="4813300"/>
          </a:xfrm>
        </p:spPr>
        <p:txBody>
          <a:bodyPr/>
          <a:lstStyle/>
          <a:p>
            <a:pPr eaLnBrk="1" hangingPunct="1"/>
            <a:endParaRPr lang="en-GB" sz="2800" smtClean="0"/>
          </a:p>
          <a:p>
            <a:pPr eaLnBrk="1" hangingPunct="1"/>
            <a:endParaRPr lang="en-GB" sz="2800" smtClean="0"/>
          </a:p>
        </p:txBody>
      </p:sp>
      <p:sp>
        <p:nvSpPr>
          <p:cNvPr id="7373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295E276-0364-4489-AE61-E78114CEC15A}" type="slidenum">
              <a:rPr lang="fr-FR" smtClean="0">
                <a:solidFill>
                  <a:srgbClr val="727272"/>
                </a:solidFill>
              </a:rPr>
              <a:pPr eaLnBrk="1" hangingPunct="1"/>
              <a:t>20</a:t>
            </a:fld>
            <a:endParaRPr lang="fr-FR" smtClean="0">
              <a:solidFill>
                <a:srgbClr val="727272"/>
              </a:solidFill>
            </a:endParaRPr>
          </a:p>
        </p:txBody>
      </p:sp>
      <p:sp>
        <p:nvSpPr>
          <p:cNvPr id="73733" name="Text Box 4"/>
          <p:cNvSpPr txBox="1">
            <a:spLocks noChangeArrowheads="1"/>
          </p:cNvSpPr>
          <p:nvPr>
            <p:custDataLst>
              <p:tags r:id="rId1"/>
            </p:custDataLst>
          </p:nvPr>
        </p:nvSpPr>
        <p:spPr bwMode="auto">
          <a:xfrm>
            <a:off x="539750" y="836613"/>
            <a:ext cx="8064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85725" indent="3175" defTabSz="1006475" eaLnBrk="0" hangingPunct="0">
              <a:defRPr>
                <a:solidFill>
                  <a:schemeClr val="tx1"/>
                </a:solidFill>
                <a:latin typeface="Arial" pitchFamily="34" charset="0"/>
                <a:cs typeface="Arial" pitchFamily="34" charset="0"/>
              </a:defRPr>
            </a:lvl1pPr>
            <a:lvl2pPr marL="742950" indent="-285750" defTabSz="1006475" eaLnBrk="0" hangingPunct="0">
              <a:defRPr>
                <a:solidFill>
                  <a:schemeClr val="tx1"/>
                </a:solidFill>
                <a:latin typeface="Arial" pitchFamily="34" charset="0"/>
                <a:cs typeface="Arial" pitchFamily="34" charset="0"/>
              </a:defRPr>
            </a:lvl2pPr>
            <a:lvl3pPr marL="1143000" indent="-228600" defTabSz="1006475" eaLnBrk="0" hangingPunct="0">
              <a:defRPr>
                <a:solidFill>
                  <a:schemeClr val="tx1"/>
                </a:solidFill>
                <a:latin typeface="Arial" pitchFamily="34" charset="0"/>
                <a:cs typeface="Arial" pitchFamily="34" charset="0"/>
              </a:defRPr>
            </a:lvl3pPr>
            <a:lvl4pPr marL="1600200" indent="-228600" defTabSz="1006475" eaLnBrk="0" hangingPunct="0">
              <a:defRPr>
                <a:solidFill>
                  <a:schemeClr val="tx1"/>
                </a:solidFill>
                <a:latin typeface="Arial" pitchFamily="34" charset="0"/>
                <a:cs typeface="Arial" pitchFamily="34" charset="0"/>
              </a:defRPr>
            </a:lvl4pPr>
            <a:lvl5pPr marL="2057400" indent="-228600" defTabSz="1006475" eaLnBrk="0" hangingPunct="0">
              <a:defRPr>
                <a:solidFill>
                  <a:schemeClr val="tx1"/>
                </a:solidFill>
                <a:latin typeface="Arial" pitchFamily="34" charset="0"/>
                <a:cs typeface="Arial" pitchFamily="34" charset="0"/>
              </a:defRPr>
            </a:lvl5pPr>
            <a:lvl6pPr marL="2514600" indent="-228600" defTabSz="1006475"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1006475"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1006475"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10064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65000"/>
              </a:spcBef>
              <a:buClr>
                <a:schemeClr val="tx1"/>
              </a:buClr>
            </a:pPr>
            <a:r>
              <a:rPr lang="it-IT" altLang="zh-CN" sz="2400" b="1" i="1" dirty="0" smtClean="0">
                <a:solidFill>
                  <a:schemeClr val="accent2"/>
                </a:solidFill>
                <a:latin typeface="Arial Narrow" pitchFamily="34" charset="0"/>
                <a:ea typeface="Arial Unicode MS" pitchFamily="34" charset="-128"/>
                <a:cs typeface="Arial Unicode MS" pitchFamily="34" charset="-128"/>
              </a:rPr>
              <a:t>      </a:t>
            </a:r>
            <a:r>
              <a:rPr lang="it-IT" altLang="zh-CN" sz="2400" b="1" i="1" dirty="0" err="1" smtClean="0">
                <a:solidFill>
                  <a:schemeClr val="tx2"/>
                </a:solidFill>
                <a:latin typeface="Arial Narrow" pitchFamily="34" charset="0"/>
                <a:ea typeface="Arial Unicode MS" pitchFamily="34" charset="-128"/>
                <a:cs typeface="Arial Unicode MS" pitchFamily="34" charset="-128"/>
              </a:rPr>
              <a:t>Measures</a:t>
            </a:r>
            <a:r>
              <a:rPr lang="it-IT" altLang="zh-CN" sz="2400" b="1" i="1" dirty="0" smtClean="0">
                <a:solidFill>
                  <a:schemeClr val="tx2"/>
                </a:solidFill>
                <a:latin typeface="Arial Narrow" pitchFamily="34" charset="0"/>
                <a:ea typeface="Arial Unicode MS" pitchFamily="34" charset="-128"/>
                <a:cs typeface="Arial Unicode MS" pitchFamily="34" charset="-128"/>
              </a:rPr>
              <a:t> </a:t>
            </a:r>
            <a:r>
              <a:rPr lang="it-IT" altLang="zh-CN" sz="2400" b="1" i="1" dirty="0">
                <a:solidFill>
                  <a:schemeClr val="tx2"/>
                </a:solidFill>
                <a:latin typeface="Arial Narrow" pitchFamily="34" charset="0"/>
                <a:ea typeface="Arial Unicode MS" pitchFamily="34" charset="-128"/>
                <a:cs typeface="Arial Unicode MS" pitchFamily="34" charset="-128"/>
              </a:rPr>
              <a:t>to </a:t>
            </a:r>
            <a:r>
              <a:rPr lang="it-IT" altLang="zh-CN" sz="2400" b="1" i="1" dirty="0" err="1">
                <a:solidFill>
                  <a:schemeClr val="tx2"/>
                </a:solidFill>
                <a:latin typeface="Arial Narrow" pitchFamily="34" charset="0"/>
                <a:ea typeface="Arial Unicode MS" pitchFamily="34" charset="-128"/>
                <a:cs typeface="Arial Unicode MS" pitchFamily="34" charset="-128"/>
              </a:rPr>
              <a:t>improve</a:t>
            </a:r>
            <a:r>
              <a:rPr lang="it-IT" altLang="zh-CN" sz="2400" b="1" i="1" dirty="0">
                <a:solidFill>
                  <a:schemeClr val="tx2"/>
                </a:solidFill>
                <a:latin typeface="Arial Narrow" pitchFamily="34" charset="0"/>
                <a:ea typeface="Arial Unicode MS" pitchFamily="34" charset="-128"/>
                <a:cs typeface="Arial Unicode MS" pitchFamily="34" charset="-128"/>
              </a:rPr>
              <a:t> </a:t>
            </a:r>
            <a:r>
              <a:rPr lang="it-IT" altLang="zh-CN" sz="2400" b="1" i="1" dirty="0" err="1">
                <a:solidFill>
                  <a:schemeClr val="tx2"/>
                </a:solidFill>
                <a:latin typeface="Arial Narrow" pitchFamily="34" charset="0"/>
                <a:ea typeface="Arial Unicode MS" pitchFamily="34" charset="-128"/>
                <a:cs typeface="Arial Unicode MS" pitchFamily="34" charset="-128"/>
              </a:rPr>
              <a:t>risk</a:t>
            </a:r>
            <a:r>
              <a:rPr lang="it-IT" altLang="zh-CN" sz="2400" b="1" i="1" dirty="0">
                <a:solidFill>
                  <a:schemeClr val="tx2"/>
                </a:solidFill>
                <a:latin typeface="Arial Narrow" pitchFamily="34" charset="0"/>
                <a:ea typeface="Arial Unicode MS" pitchFamily="34" charset="-128"/>
                <a:cs typeface="Arial Unicode MS" pitchFamily="34" charset="-128"/>
              </a:rPr>
              <a:t>/</a:t>
            </a:r>
            <a:r>
              <a:rPr lang="it-IT" altLang="zh-CN" sz="2400" b="1" i="1" dirty="0" err="1">
                <a:solidFill>
                  <a:schemeClr val="tx2"/>
                </a:solidFill>
                <a:latin typeface="Arial Narrow" pitchFamily="34" charset="0"/>
                <a:ea typeface="Arial Unicode MS" pitchFamily="34" charset="-128"/>
                <a:cs typeface="Arial Unicode MS" pitchFamily="34" charset="-128"/>
              </a:rPr>
              <a:t>return</a:t>
            </a:r>
            <a:r>
              <a:rPr lang="it-IT" altLang="zh-CN" sz="2400" b="1" i="1" dirty="0">
                <a:solidFill>
                  <a:schemeClr val="tx2"/>
                </a:solidFill>
                <a:latin typeface="Arial Narrow" pitchFamily="34" charset="0"/>
                <a:ea typeface="Arial Unicode MS" pitchFamily="34" charset="-128"/>
                <a:cs typeface="Arial Unicode MS" pitchFamily="34" charset="-128"/>
              </a:rPr>
              <a:t> </a:t>
            </a:r>
            <a:r>
              <a:rPr lang="it-IT" altLang="zh-CN" sz="2400" b="1" i="1" dirty="0" err="1">
                <a:solidFill>
                  <a:schemeClr val="tx2"/>
                </a:solidFill>
                <a:latin typeface="Arial Narrow" pitchFamily="34" charset="0"/>
                <a:ea typeface="Arial Unicode MS" pitchFamily="34" charset="-128"/>
                <a:cs typeface="Arial Unicode MS" pitchFamily="34" charset="-128"/>
              </a:rPr>
              <a:t>profile</a:t>
            </a:r>
            <a:r>
              <a:rPr lang="it-IT" altLang="zh-CN" sz="2400" b="1" i="1" dirty="0">
                <a:solidFill>
                  <a:schemeClr val="tx2"/>
                </a:solidFill>
                <a:latin typeface="Arial Narrow" pitchFamily="34" charset="0"/>
                <a:ea typeface="Arial Unicode MS" pitchFamily="34" charset="-128"/>
                <a:cs typeface="Arial Unicode MS" pitchFamily="34" charset="-128"/>
              </a:rPr>
              <a:t> 2</a:t>
            </a:r>
            <a:endParaRPr lang="en-GB" altLang="zh-CN" sz="2400" b="1" i="1" dirty="0">
              <a:solidFill>
                <a:schemeClr val="tx2"/>
              </a:solidFill>
              <a:latin typeface="Arial Narrow" pitchFamily="34" charset="0"/>
              <a:ea typeface="Arial Unicode MS" pitchFamily="34" charset="-128"/>
              <a:cs typeface="Arial Unicode MS" pitchFamily="34" charset="-128"/>
            </a:endParaRPr>
          </a:p>
        </p:txBody>
      </p:sp>
      <p:sp>
        <p:nvSpPr>
          <p:cNvPr id="6" name="Content Placeholder 2"/>
          <p:cNvSpPr txBox="1">
            <a:spLocks/>
          </p:cNvSpPr>
          <p:nvPr/>
        </p:nvSpPr>
        <p:spPr bwMode="auto">
          <a:xfrm>
            <a:off x="468313" y="1341438"/>
            <a:ext cx="8424862" cy="4813300"/>
          </a:xfrm>
          <a:prstGeom prst="rect">
            <a:avLst/>
          </a:prstGeom>
          <a:noFill/>
          <a:ln w="9525">
            <a:noFill/>
            <a:miter lim="800000"/>
            <a:headEnd/>
            <a:tailEnd/>
          </a:ln>
        </p:spPr>
        <p:txBody>
          <a:bodyPr/>
          <a:lstStyle/>
          <a:p>
            <a:pPr marL="342900" indent="-342900">
              <a:spcBef>
                <a:spcPct val="20000"/>
              </a:spcBef>
              <a:buFont typeface="Arial" pitchFamily="34" charset="0"/>
              <a:buChar char="•"/>
              <a:defRPr/>
            </a:pPr>
            <a:endParaRPr lang="en-GB" sz="1600" kern="0" dirty="0">
              <a:solidFill>
                <a:srgbClr val="004B78"/>
              </a:solidFill>
              <a:latin typeface="+mn-lt"/>
              <a:cs typeface="+mn-cs"/>
            </a:endParaRPr>
          </a:p>
          <a:p>
            <a:pPr marL="342900" indent="-342900">
              <a:spcBef>
                <a:spcPct val="20000"/>
              </a:spcBef>
              <a:buFont typeface="Arial" pitchFamily="34" charset="0"/>
              <a:buChar char="•"/>
              <a:defRPr/>
            </a:pPr>
            <a:r>
              <a:rPr lang="en-GB" sz="2400" kern="0" dirty="0">
                <a:solidFill>
                  <a:srgbClr val="004B78"/>
                </a:solidFill>
                <a:latin typeface="+mn-lt"/>
                <a:cs typeface="+mn-cs"/>
              </a:rPr>
              <a:t>Tax exemptions/incentives for infrastructure bonds [i.e. Brazil, BABs USA]</a:t>
            </a:r>
          </a:p>
          <a:p>
            <a:pPr marL="342900" indent="-342900">
              <a:spcBef>
                <a:spcPct val="20000"/>
              </a:spcBef>
              <a:buFont typeface="Arial" pitchFamily="34" charset="0"/>
              <a:buChar char="•"/>
              <a:defRPr/>
            </a:pPr>
            <a:endParaRPr lang="en-GB" sz="2400" kern="0" dirty="0">
              <a:solidFill>
                <a:srgbClr val="004B78"/>
              </a:solidFill>
              <a:latin typeface="+mn-lt"/>
              <a:cs typeface="+mn-cs"/>
            </a:endParaRPr>
          </a:p>
          <a:p>
            <a:pPr marL="342900" indent="-342900">
              <a:spcBef>
                <a:spcPct val="20000"/>
              </a:spcBef>
              <a:buFont typeface="Arial" pitchFamily="34" charset="0"/>
              <a:buChar char="•"/>
              <a:defRPr/>
            </a:pPr>
            <a:r>
              <a:rPr lang="en-GB" sz="2400" kern="0" dirty="0">
                <a:solidFill>
                  <a:srgbClr val="004B78"/>
                </a:solidFill>
                <a:latin typeface="+mn-lt"/>
                <a:cs typeface="+mn-cs"/>
              </a:rPr>
              <a:t>Guarantees [i.e.  EIB , UK, Infra Guarantee Fund, Indonesia]</a:t>
            </a:r>
          </a:p>
          <a:p>
            <a:pPr marL="342900" indent="-342900">
              <a:spcBef>
                <a:spcPct val="20000"/>
              </a:spcBef>
              <a:buFont typeface="Arial" pitchFamily="34" charset="0"/>
              <a:buChar char="•"/>
              <a:defRPr/>
            </a:pPr>
            <a:endParaRPr lang="en-GB" sz="2400" kern="0" dirty="0">
              <a:solidFill>
                <a:srgbClr val="004B78"/>
              </a:solidFill>
              <a:latin typeface="+mn-lt"/>
              <a:cs typeface="+mn-cs"/>
            </a:endParaRPr>
          </a:p>
          <a:p>
            <a:pPr marL="342900" indent="-342900">
              <a:spcBef>
                <a:spcPct val="20000"/>
              </a:spcBef>
              <a:buFont typeface="Arial" pitchFamily="34" charset="0"/>
              <a:buChar char="•"/>
              <a:defRPr/>
            </a:pPr>
            <a:r>
              <a:rPr lang="en-GB" sz="2400" kern="0" dirty="0">
                <a:solidFill>
                  <a:srgbClr val="004B78"/>
                </a:solidFill>
                <a:latin typeface="+mn-lt"/>
                <a:cs typeface="+mn-cs"/>
              </a:rPr>
              <a:t>Financing support for PPPs and Investor Certainty [ Viability Gap </a:t>
            </a:r>
            <a:r>
              <a:rPr lang="en-GB" sz="2400" kern="0" dirty="0" err="1">
                <a:solidFill>
                  <a:srgbClr val="004B78"/>
                </a:solidFill>
                <a:latin typeface="+mn-lt"/>
                <a:cs typeface="+mn-cs"/>
              </a:rPr>
              <a:t>Guarante</a:t>
            </a:r>
            <a:r>
              <a:rPr lang="en-GB" sz="2400" kern="0" dirty="0">
                <a:solidFill>
                  <a:srgbClr val="004B78"/>
                </a:solidFill>
                <a:latin typeface="+mn-lt"/>
                <a:cs typeface="+mn-cs"/>
              </a:rPr>
              <a:t> India, Korea]</a:t>
            </a:r>
          </a:p>
          <a:p>
            <a:pPr marL="342900" indent="-342900">
              <a:spcBef>
                <a:spcPct val="20000"/>
              </a:spcBef>
              <a:buFont typeface="Arial" pitchFamily="34" charset="0"/>
              <a:buChar char="•"/>
              <a:defRPr/>
            </a:pPr>
            <a:endParaRPr lang="en-GB" sz="2400" kern="0" dirty="0">
              <a:solidFill>
                <a:srgbClr val="004B78"/>
              </a:solidFill>
              <a:latin typeface="+mn-lt"/>
              <a:cs typeface="+mn-cs"/>
            </a:endParaRPr>
          </a:p>
          <a:p>
            <a:pPr marL="342900" indent="-342900">
              <a:spcBef>
                <a:spcPct val="20000"/>
              </a:spcBef>
              <a:buFont typeface="Arial" pitchFamily="34" charset="0"/>
              <a:buChar char="•"/>
              <a:defRPr/>
            </a:pPr>
            <a:r>
              <a:rPr lang="en-GB" sz="2400" kern="0" dirty="0">
                <a:solidFill>
                  <a:srgbClr val="004B78"/>
                </a:solidFill>
                <a:latin typeface="+mn-lt"/>
                <a:cs typeface="+mn-cs"/>
              </a:rPr>
              <a:t>Institutional Investors &amp; Infrastructure Investment</a:t>
            </a:r>
          </a:p>
          <a:p>
            <a:pPr marL="342900" indent="-342900">
              <a:spcBef>
                <a:spcPct val="20000"/>
              </a:spcBef>
              <a:defRPr/>
            </a:pPr>
            <a:endParaRPr lang="en-GB" sz="2800" kern="0" dirty="0">
              <a:solidFill>
                <a:srgbClr val="004B78"/>
              </a:solidFill>
              <a:latin typeface="+mn-lt"/>
              <a:cs typeface="+mn-cs"/>
            </a:endParaRPr>
          </a:p>
        </p:txBody>
      </p:sp>
    </p:spTree>
    <p:extLst>
      <p:ext uri="{BB962C8B-B14F-4D97-AF65-F5344CB8AC3E}">
        <p14:creationId xmlns:p14="http://schemas.microsoft.com/office/powerpoint/2010/main" val="16841228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37"/>
          <p:cNvSpPr>
            <a:spLocks noGrp="1"/>
          </p:cNvSpPr>
          <p:nvPr>
            <p:ph type="title"/>
          </p:nvPr>
        </p:nvSpPr>
        <p:spPr/>
        <p:txBody>
          <a:bodyPr/>
          <a:lstStyle/>
          <a:p>
            <a:r>
              <a:rPr lang="en-GB" smtClean="0"/>
              <a:t>OECD LTI Project - Structure</a:t>
            </a:r>
          </a:p>
        </p:txBody>
      </p:sp>
      <p:graphicFrame>
        <p:nvGraphicFramePr>
          <p:cNvPr id="11" name="Diagram 10"/>
          <p:cNvGraphicFramePr/>
          <p:nvPr/>
        </p:nvGraphicFramePr>
        <p:xfrm>
          <a:off x="4170104" y="1252560"/>
          <a:ext cx="6336704" cy="36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1444" name="Group 25"/>
          <p:cNvGrpSpPr>
            <a:grpSpLocks/>
          </p:cNvGrpSpPr>
          <p:nvPr/>
        </p:nvGrpSpPr>
        <p:grpSpPr bwMode="auto">
          <a:xfrm>
            <a:off x="471488" y="2276475"/>
            <a:ext cx="2447925" cy="720725"/>
            <a:chOff x="3482711" y="15773"/>
            <a:chExt cx="2565960" cy="1377582"/>
          </a:xfrm>
        </p:grpSpPr>
        <p:sp>
          <p:nvSpPr>
            <p:cNvPr id="33" name="Pentagon 32"/>
            <p:cNvSpPr/>
            <p:nvPr/>
          </p:nvSpPr>
          <p:spPr>
            <a:xfrm>
              <a:off x="3482711" y="15773"/>
              <a:ext cx="2565960" cy="1377582"/>
            </a:xfrm>
            <a:prstGeom prst="homePlat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4" name="Pentagon 4"/>
            <p:cNvSpPr/>
            <p:nvPr/>
          </p:nvSpPr>
          <p:spPr>
            <a:xfrm>
              <a:off x="3482711" y="15773"/>
              <a:ext cx="2221502" cy="137758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8890" tIns="8890" rIns="8890" bIns="8890"/>
            <a:lstStyle/>
            <a:p>
              <a:pPr marL="114300" lvl="1" indent="-114300" algn="ctr" defTabSz="622300" fontAlgn="auto">
                <a:lnSpc>
                  <a:spcPct val="90000"/>
                </a:lnSpc>
                <a:spcBef>
                  <a:spcPts val="0"/>
                </a:spcBef>
                <a:spcAft>
                  <a:spcPct val="15000"/>
                </a:spcAft>
                <a:buFontTx/>
                <a:buChar char="•"/>
              </a:pPr>
              <a:endParaRPr lang="en-GB" sz="1400" smtClean="0">
                <a:solidFill>
                  <a:srgbClr val="000000"/>
                </a:solidFill>
              </a:endParaRPr>
            </a:p>
            <a:p>
              <a:pPr marL="114300" lvl="1" indent="-114300" algn="ctr" defTabSz="622300" fontAlgn="auto">
                <a:lnSpc>
                  <a:spcPct val="90000"/>
                </a:lnSpc>
                <a:spcBef>
                  <a:spcPts val="0"/>
                </a:spcBef>
                <a:spcAft>
                  <a:spcPct val="15000"/>
                </a:spcAft>
              </a:pPr>
              <a:r>
                <a:rPr lang="en-GB" sz="1400" b="1" smtClean="0">
                  <a:solidFill>
                    <a:srgbClr val="000000"/>
                  </a:solidFill>
                </a:rPr>
                <a:t>Data Collection</a:t>
              </a:r>
            </a:p>
          </p:txBody>
        </p:sp>
      </p:grpSp>
      <p:grpSp>
        <p:nvGrpSpPr>
          <p:cNvPr id="61445" name="Group 26"/>
          <p:cNvGrpSpPr>
            <a:grpSpLocks/>
          </p:cNvGrpSpPr>
          <p:nvPr/>
        </p:nvGrpSpPr>
        <p:grpSpPr bwMode="auto">
          <a:xfrm>
            <a:off x="468313" y="3138488"/>
            <a:ext cx="2447925" cy="719137"/>
            <a:chOff x="3478989" y="1515340"/>
            <a:chExt cx="2565960" cy="1377582"/>
          </a:xfrm>
        </p:grpSpPr>
        <p:sp>
          <p:nvSpPr>
            <p:cNvPr id="31" name="Pentagon 30"/>
            <p:cNvSpPr/>
            <p:nvPr/>
          </p:nvSpPr>
          <p:spPr>
            <a:xfrm>
              <a:off x="3478989" y="1515340"/>
              <a:ext cx="2565960" cy="1377582"/>
            </a:xfrm>
            <a:prstGeom prst="homePlat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2" name="Pentagon 6"/>
            <p:cNvSpPr/>
            <p:nvPr/>
          </p:nvSpPr>
          <p:spPr>
            <a:xfrm>
              <a:off x="3478989" y="1515340"/>
              <a:ext cx="2221502" cy="137758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8890" tIns="8890" rIns="8890" bIns="8890"/>
            <a:lstStyle/>
            <a:p>
              <a:pPr marL="114300" lvl="1" indent="-114300" algn="ctr" defTabSz="622300" fontAlgn="auto">
                <a:lnSpc>
                  <a:spcPct val="90000"/>
                </a:lnSpc>
                <a:spcBef>
                  <a:spcPts val="0"/>
                </a:spcBef>
                <a:spcAft>
                  <a:spcPct val="15000"/>
                </a:spcAft>
              </a:pPr>
              <a:endParaRPr lang="en-GB" sz="1400" smtClean="0">
                <a:solidFill>
                  <a:srgbClr val="000000"/>
                </a:solidFill>
              </a:endParaRPr>
            </a:p>
            <a:p>
              <a:pPr marL="114300" lvl="1" indent="-114300" algn="ctr" defTabSz="622300" fontAlgn="auto">
                <a:lnSpc>
                  <a:spcPct val="90000"/>
                </a:lnSpc>
                <a:spcBef>
                  <a:spcPts val="0"/>
                </a:spcBef>
                <a:spcAft>
                  <a:spcPct val="15000"/>
                </a:spcAft>
              </a:pPr>
              <a:r>
                <a:rPr lang="en-GB" sz="1400" b="1" smtClean="0">
                  <a:solidFill>
                    <a:srgbClr val="000000"/>
                  </a:solidFill>
                </a:rPr>
                <a:t>Policy Analysis</a:t>
              </a:r>
            </a:p>
          </p:txBody>
        </p:sp>
      </p:grpSp>
      <p:grpSp>
        <p:nvGrpSpPr>
          <p:cNvPr id="61446" name="Group 27"/>
          <p:cNvGrpSpPr>
            <a:grpSpLocks/>
          </p:cNvGrpSpPr>
          <p:nvPr/>
        </p:nvGrpSpPr>
        <p:grpSpPr bwMode="auto">
          <a:xfrm>
            <a:off x="468313" y="4033838"/>
            <a:ext cx="2447925" cy="719137"/>
            <a:chOff x="3478989" y="3030681"/>
            <a:chExt cx="2565960" cy="1377582"/>
          </a:xfrm>
        </p:grpSpPr>
        <p:sp>
          <p:nvSpPr>
            <p:cNvPr id="29" name="Pentagon 28"/>
            <p:cNvSpPr/>
            <p:nvPr/>
          </p:nvSpPr>
          <p:spPr>
            <a:xfrm>
              <a:off x="3478989" y="3030681"/>
              <a:ext cx="2565960" cy="1377582"/>
            </a:xfrm>
            <a:prstGeom prst="homePlat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0" name="Pentagon 8"/>
            <p:cNvSpPr/>
            <p:nvPr/>
          </p:nvSpPr>
          <p:spPr>
            <a:xfrm>
              <a:off x="3478989" y="3030681"/>
              <a:ext cx="2221502" cy="137758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8890" tIns="8890" rIns="8890" bIns="8890"/>
            <a:lstStyle/>
            <a:p>
              <a:pPr marL="114300" lvl="1" indent="-114300" algn="ctr" defTabSz="622300" fontAlgn="auto">
                <a:lnSpc>
                  <a:spcPct val="90000"/>
                </a:lnSpc>
                <a:spcBef>
                  <a:spcPts val="0"/>
                </a:spcBef>
                <a:spcAft>
                  <a:spcPct val="15000"/>
                </a:spcAft>
                <a:buFontTx/>
                <a:buChar char="•"/>
              </a:pPr>
              <a:endParaRPr lang="en-GB" sz="1400" smtClean="0">
                <a:solidFill>
                  <a:srgbClr val="000000"/>
                </a:solidFill>
              </a:endParaRPr>
            </a:p>
            <a:p>
              <a:pPr marL="114300" lvl="1" indent="-114300" algn="ctr" defTabSz="622300" fontAlgn="auto">
                <a:lnSpc>
                  <a:spcPct val="90000"/>
                </a:lnSpc>
                <a:spcBef>
                  <a:spcPts val="0"/>
                </a:spcBef>
                <a:spcAft>
                  <a:spcPct val="15000"/>
                </a:spcAft>
              </a:pPr>
              <a:r>
                <a:rPr lang="en-GB" sz="1400" b="1" smtClean="0">
                  <a:solidFill>
                    <a:srgbClr val="000000"/>
                  </a:solidFill>
                </a:rPr>
                <a:t>Events</a:t>
              </a:r>
            </a:p>
          </p:txBody>
        </p:sp>
      </p:grpSp>
      <p:grpSp>
        <p:nvGrpSpPr>
          <p:cNvPr id="61447" name="Group 35"/>
          <p:cNvGrpSpPr>
            <a:grpSpLocks/>
          </p:cNvGrpSpPr>
          <p:nvPr/>
        </p:nvGrpSpPr>
        <p:grpSpPr bwMode="auto">
          <a:xfrm>
            <a:off x="87313" y="1325563"/>
            <a:ext cx="3132137" cy="719137"/>
            <a:chOff x="0" y="91533"/>
            <a:chExt cx="4626586" cy="1125124"/>
          </a:xfrm>
        </p:grpSpPr>
        <p:sp>
          <p:nvSpPr>
            <p:cNvPr id="37" name="Rounded Rectangle 36"/>
            <p:cNvSpPr/>
            <p:nvPr/>
          </p:nvSpPr>
          <p:spPr>
            <a:xfrm>
              <a:off x="0" y="91533"/>
              <a:ext cx="4626586" cy="1125124"/>
            </a:xfrm>
            <a:prstGeom prst="roundRect">
              <a:avLst>
                <a:gd name="adj" fmla="val 10000"/>
              </a:avLst>
            </a:prstGeom>
          </p:spPr>
          <p:style>
            <a:lnRef idx="2">
              <a:schemeClr val="lt1">
                <a:hueOff val="0"/>
                <a:satOff val="0"/>
                <a:lumOff val="0"/>
                <a:alphaOff val="0"/>
              </a:schemeClr>
            </a:lnRef>
            <a:fillRef idx="1">
              <a:schemeClr val="accent1">
                <a:shade val="60000"/>
                <a:hueOff val="0"/>
                <a:satOff val="0"/>
                <a:lumOff val="0"/>
                <a:alphaOff val="0"/>
              </a:schemeClr>
            </a:fillRef>
            <a:effectRef idx="0">
              <a:schemeClr val="accent1">
                <a:shade val="60000"/>
                <a:hueOff val="0"/>
                <a:satOff val="0"/>
                <a:lumOff val="0"/>
                <a:alphaOff val="0"/>
              </a:schemeClr>
            </a:effectRef>
            <a:fontRef idx="minor">
              <a:schemeClr val="lt1"/>
            </a:fontRef>
          </p:style>
        </p:sp>
        <p:sp>
          <p:nvSpPr>
            <p:cNvPr id="38" name="Rounded Rectangle 4"/>
            <p:cNvSpPr/>
            <p:nvPr/>
          </p:nvSpPr>
          <p:spPr>
            <a:xfrm>
              <a:off x="32829" y="123821"/>
              <a:ext cx="4560927" cy="1060549"/>
            </a:xfrm>
            <a:prstGeom prst="rect">
              <a:avLst/>
            </a:prstGeom>
          </p:spPr>
          <p:style>
            <a:lnRef idx="0">
              <a:scrgbClr r="0" g="0" b="0"/>
            </a:lnRef>
            <a:fillRef idx="0">
              <a:scrgbClr r="0" g="0" b="0"/>
            </a:fillRef>
            <a:effectRef idx="0">
              <a:scrgbClr r="0" g="0" b="0"/>
            </a:effectRef>
            <a:fontRef idx="minor">
              <a:schemeClr val="lt1"/>
            </a:fontRef>
          </p:style>
          <p:txBody>
            <a:bodyPr lIns="68580" tIns="68580" rIns="68580" bIns="68580" anchor="ctr"/>
            <a:lstStyle/>
            <a:p>
              <a:pPr algn="ctr" defTabSz="800100" fontAlgn="auto">
                <a:lnSpc>
                  <a:spcPct val="90000"/>
                </a:lnSpc>
                <a:spcBef>
                  <a:spcPts val="0"/>
                </a:spcBef>
                <a:spcAft>
                  <a:spcPct val="35000"/>
                </a:spcAft>
              </a:pPr>
              <a:r>
                <a:rPr lang="en-GB" b="1" smtClean="0">
                  <a:solidFill>
                    <a:srgbClr val="FFFFFF"/>
                  </a:solidFill>
                </a:rPr>
                <a:t>Deliverables</a:t>
              </a:r>
              <a:endParaRPr lang="en-US" b="1" smtClean="0">
                <a:solidFill>
                  <a:srgbClr val="FFFFFF"/>
                </a:solidFill>
              </a:endParaRPr>
            </a:p>
          </p:txBody>
        </p:sp>
      </p:grpSp>
      <p:sp>
        <p:nvSpPr>
          <p:cNvPr id="61448" name="Rectangle 38"/>
          <p:cNvSpPr>
            <a:spLocks noChangeArrowheads="1"/>
          </p:cNvSpPr>
          <p:nvPr/>
        </p:nvSpPr>
        <p:spPr bwMode="auto">
          <a:xfrm>
            <a:off x="3203575" y="5438410"/>
            <a:ext cx="5761038"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eaLnBrk="0" fontAlgn="auto" hangingPunct="0">
              <a:spcBef>
                <a:spcPct val="20000"/>
              </a:spcBef>
              <a:spcAft>
                <a:spcPts val="0"/>
              </a:spcAft>
              <a:buFont typeface="Arial" pitchFamily="34" charset="0"/>
              <a:buChar char="•"/>
            </a:pPr>
            <a:r>
              <a:rPr lang="en-GB" sz="1200" dirty="0" smtClean="0">
                <a:solidFill>
                  <a:srgbClr val="004B78"/>
                </a:solidFill>
                <a:latin typeface="Georgia"/>
              </a:rPr>
              <a:t>Institutional Investors expertise (Committees, IOPS)</a:t>
            </a:r>
          </a:p>
          <a:p>
            <a:pPr marL="342900" indent="-342900" eaLnBrk="0" fontAlgn="auto" hangingPunct="0">
              <a:spcBef>
                <a:spcPct val="20000"/>
              </a:spcBef>
              <a:spcAft>
                <a:spcPts val="0"/>
              </a:spcAft>
              <a:buFont typeface="Arial" pitchFamily="34" charset="0"/>
              <a:buChar char="•"/>
            </a:pPr>
            <a:r>
              <a:rPr lang="en-GB" sz="1200" dirty="0" smtClean="0">
                <a:solidFill>
                  <a:srgbClr val="004B78"/>
                </a:solidFill>
                <a:latin typeface="Georgia"/>
              </a:rPr>
              <a:t>Data collection national level</a:t>
            </a:r>
          </a:p>
          <a:p>
            <a:pPr marL="342900" indent="-342900" eaLnBrk="0" fontAlgn="auto" hangingPunct="0">
              <a:spcBef>
                <a:spcPct val="20000"/>
              </a:spcBef>
              <a:spcAft>
                <a:spcPts val="0"/>
              </a:spcAft>
              <a:buFont typeface="Arial" pitchFamily="34" charset="0"/>
              <a:buChar char="•"/>
            </a:pPr>
            <a:r>
              <a:rPr lang="en-GB" sz="1200" dirty="0" smtClean="0">
                <a:solidFill>
                  <a:srgbClr val="004B78"/>
                </a:solidFill>
                <a:latin typeface="Georgia"/>
              </a:rPr>
              <a:t>Other work from OECD Directorates/divisions (ENV, GOV, DEV etc..)</a:t>
            </a:r>
          </a:p>
          <a:p>
            <a:pPr marL="342900" indent="-342900" eaLnBrk="0" fontAlgn="auto" hangingPunct="0">
              <a:spcBef>
                <a:spcPct val="20000"/>
              </a:spcBef>
              <a:spcAft>
                <a:spcPts val="0"/>
              </a:spcAft>
              <a:buFont typeface="Arial" pitchFamily="34" charset="0"/>
              <a:buChar char="•"/>
            </a:pPr>
            <a:r>
              <a:rPr lang="en-GB" sz="1200" dirty="0" smtClean="0">
                <a:solidFill>
                  <a:srgbClr val="004B78"/>
                </a:solidFill>
                <a:latin typeface="Georgia"/>
              </a:rPr>
              <a:t>Network of stakeholders (i.e. Institutional investors, Asset managers, Universities, Investors Group)</a:t>
            </a:r>
          </a:p>
          <a:p>
            <a:pPr marL="800100" lvl="1" indent="-342900" eaLnBrk="0" fontAlgn="auto" hangingPunct="0">
              <a:spcBef>
                <a:spcPct val="20000"/>
              </a:spcBef>
              <a:spcAft>
                <a:spcPts val="0"/>
              </a:spcAft>
              <a:buFont typeface="Courier New" pitchFamily="49" charset="0"/>
              <a:buChar char="o"/>
            </a:pPr>
            <a:endParaRPr lang="en-GB" sz="1200" dirty="0" smtClean="0">
              <a:solidFill>
                <a:srgbClr val="004B78"/>
              </a:solidFill>
              <a:latin typeface="Georgia"/>
            </a:endParaRPr>
          </a:p>
        </p:txBody>
      </p:sp>
      <p:grpSp>
        <p:nvGrpSpPr>
          <p:cNvPr id="61449" name="Group 39"/>
          <p:cNvGrpSpPr>
            <a:grpSpLocks/>
          </p:cNvGrpSpPr>
          <p:nvPr/>
        </p:nvGrpSpPr>
        <p:grpSpPr bwMode="auto">
          <a:xfrm>
            <a:off x="3132138" y="5057308"/>
            <a:ext cx="4968875" cy="431800"/>
            <a:chOff x="0" y="91533"/>
            <a:chExt cx="4626586" cy="1125124"/>
          </a:xfrm>
        </p:grpSpPr>
        <p:sp>
          <p:nvSpPr>
            <p:cNvPr id="41" name="Rounded Rectangle 40"/>
            <p:cNvSpPr/>
            <p:nvPr/>
          </p:nvSpPr>
          <p:spPr>
            <a:xfrm>
              <a:off x="0" y="91533"/>
              <a:ext cx="4626586" cy="1125124"/>
            </a:xfrm>
            <a:prstGeom prst="roundRect">
              <a:avLst>
                <a:gd name="adj" fmla="val 10000"/>
              </a:avLst>
            </a:prstGeom>
          </p:spPr>
          <p:style>
            <a:lnRef idx="2">
              <a:schemeClr val="lt1">
                <a:hueOff val="0"/>
                <a:satOff val="0"/>
                <a:lumOff val="0"/>
                <a:alphaOff val="0"/>
              </a:schemeClr>
            </a:lnRef>
            <a:fillRef idx="1">
              <a:schemeClr val="accent1">
                <a:shade val="60000"/>
                <a:hueOff val="0"/>
                <a:satOff val="0"/>
                <a:lumOff val="0"/>
                <a:alphaOff val="0"/>
              </a:schemeClr>
            </a:fillRef>
            <a:effectRef idx="0">
              <a:schemeClr val="accent1">
                <a:shade val="60000"/>
                <a:hueOff val="0"/>
                <a:satOff val="0"/>
                <a:lumOff val="0"/>
                <a:alphaOff val="0"/>
              </a:schemeClr>
            </a:effectRef>
            <a:fontRef idx="minor">
              <a:schemeClr val="lt1"/>
            </a:fontRef>
          </p:style>
        </p:sp>
        <p:sp>
          <p:nvSpPr>
            <p:cNvPr id="42" name="Rounded Rectangle 4"/>
            <p:cNvSpPr/>
            <p:nvPr/>
          </p:nvSpPr>
          <p:spPr>
            <a:xfrm>
              <a:off x="32519" y="124625"/>
              <a:ext cx="4561548" cy="1058940"/>
            </a:xfrm>
            <a:prstGeom prst="rect">
              <a:avLst/>
            </a:prstGeom>
          </p:spPr>
          <p:style>
            <a:lnRef idx="0">
              <a:scrgbClr r="0" g="0" b="0"/>
            </a:lnRef>
            <a:fillRef idx="0">
              <a:scrgbClr r="0" g="0" b="0"/>
            </a:fillRef>
            <a:effectRef idx="0">
              <a:scrgbClr r="0" g="0" b="0"/>
            </a:effectRef>
            <a:fontRef idx="minor">
              <a:schemeClr val="lt1"/>
            </a:fontRef>
          </p:style>
          <p:txBody>
            <a:bodyPr lIns="68580" tIns="68580" rIns="68580" bIns="68580" anchor="ctr"/>
            <a:lstStyle/>
            <a:p>
              <a:pPr algn="ctr" defTabSz="800100" fontAlgn="auto">
                <a:lnSpc>
                  <a:spcPct val="90000"/>
                </a:lnSpc>
                <a:spcBef>
                  <a:spcPts val="0"/>
                </a:spcBef>
                <a:spcAft>
                  <a:spcPct val="35000"/>
                </a:spcAft>
              </a:pPr>
              <a:r>
                <a:rPr lang="en-GB" b="1" smtClean="0">
                  <a:solidFill>
                    <a:srgbClr val="FFFFFF"/>
                  </a:solidFill>
                </a:rPr>
                <a:t>OECD added value</a:t>
              </a:r>
              <a:endParaRPr lang="en-US" b="1" smtClean="0">
                <a:solidFill>
                  <a:srgbClr val="FFFFFF"/>
                </a:solidFill>
              </a:endParaRPr>
            </a:p>
          </p:txBody>
        </p:sp>
      </p:grpSp>
      <p:sp>
        <p:nvSpPr>
          <p:cNvPr id="2" name="Slide Number Placeholder 1"/>
          <p:cNvSpPr>
            <a:spLocks noGrp="1"/>
          </p:cNvSpPr>
          <p:nvPr>
            <p:ph type="sldNum" sz="quarter" idx="4"/>
          </p:nvPr>
        </p:nvSpPr>
        <p:spPr/>
        <p:txBody>
          <a:bodyPr/>
          <a:lstStyle/>
          <a:p>
            <a:fld id="{6E5D0388-828E-4168-A34B-FD824AA526F8}" type="slidenum">
              <a:rPr lang="en-GB" smtClean="0">
                <a:solidFill>
                  <a:prstClr val="white"/>
                </a:solidFill>
              </a:rPr>
              <a:pPr/>
              <a:t>21</a:t>
            </a:fld>
            <a:endParaRPr lang="en-GB">
              <a:solidFill>
                <a:prstClr val="white"/>
              </a:solidFill>
            </a:endParaRPr>
          </a:p>
        </p:txBody>
      </p:sp>
    </p:spTree>
    <p:extLst>
      <p:ext uri="{BB962C8B-B14F-4D97-AF65-F5344CB8AC3E}">
        <p14:creationId xmlns:p14="http://schemas.microsoft.com/office/powerpoint/2010/main" val="17646432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68313" y="117475"/>
            <a:ext cx="8218487" cy="647700"/>
          </a:xfrm>
        </p:spPr>
        <p:txBody>
          <a:bodyPr/>
          <a:lstStyle/>
          <a:p>
            <a:pPr eaLnBrk="1" hangingPunct="1"/>
            <a:r>
              <a:rPr lang="en-GB" dirty="0" smtClean="0"/>
              <a:t>    OECD LTI Project</a:t>
            </a:r>
          </a:p>
        </p:txBody>
      </p:sp>
      <p:sp>
        <p:nvSpPr>
          <p:cNvPr id="59395" name="Content Placeholder 2"/>
          <p:cNvSpPr>
            <a:spLocks noGrp="1"/>
          </p:cNvSpPr>
          <p:nvPr>
            <p:ph idx="1"/>
          </p:nvPr>
        </p:nvSpPr>
        <p:spPr>
          <a:xfrm>
            <a:off x="250825" y="1350963"/>
            <a:ext cx="5976938" cy="4525962"/>
          </a:xfrm>
        </p:spPr>
        <p:txBody>
          <a:bodyPr/>
          <a:lstStyle/>
          <a:p>
            <a:pPr eaLnBrk="1" hangingPunct="1">
              <a:spcBef>
                <a:spcPts val="400"/>
              </a:spcBef>
            </a:pPr>
            <a:r>
              <a:rPr lang="en-GB" sz="2800" dirty="0" smtClean="0"/>
              <a:t>“</a:t>
            </a:r>
            <a:r>
              <a:rPr lang="en-GB" sz="2800" dirty="0" err="1" smtClean="0"/>
              <a:t>Patient”,“Engaged”,“Productive</a:t>
            </a:r>
            <a:r>
              <a:rPr lang="en-GB" sz="2800" dirty="0" smtClean="0"/>
              <a:t>” capital</a:t>
            </a:r>
          </a:p>
          <a:p>
            <a:pPr eaLnBrk="1" hangingPunct="1">
              <a:spcBef>
                <a:spcPts val="400"/>
              </a:spcBef>
            </a:pPr>
            <a:endParaRPr lang="en-GB" sz="2800" dirty="0" smtClean="0"/>
          </a:p>
          <a:p>
            <a:pPr eaLnBrk="1" hangingPunct="1">
              <a:spcBef>
                <a:spcPts val="400"/>
              </a:spcBef>
            </a:pPr>
            <a:r>
              <a:rPr lang="en-GB" sz="2800" dirty="0" smtClean="0"/>
              <a:t>LTI investors/LT assets</a:t>
            </a:r>
          </a:p>
          <a:p>
            <a:pPr eaLnBrk="1" hangingPunct="1">
              <a:spcBef>
                <a:spcPts val="400"/>
              </a:spcBef>
            </a:pPr>
            <a:endParaRPr lang="en-GB" sz="2800" dirty="0" smtClean="0"/>
          </a:p>
          <a:p>
            <a:pPr eaLnBrk="1" hangingPunct="1">
              <a:spcBef>
                <a:spcPts val="400"/>
              </a:spcBef>
            </a:pPr>
            <a:r>
              <a:rPr lang="en-GB" sz="2800" dirty="0" smtClean="0"/>
              <a:t>NB: Short Term not bad</a:t>
            </a:r>
          </a:p>
          <a:p>
            <a:pPr eaLnBrk="1" hangingPunct="1">
              <a:spcBef>
                <a:spcPts val="400"/>
              </a:spcBef>
              <a:buFontTx/>
              <a:buNone/>
            </a:pPr>
            <a:endParaRPr lang="en-GB" sz="2800" dirty="0" smtClean="0"/>
          </a:p>
          <a:p>
            <a:pPr eaLnBrk="1" hangingPunct="1">
              <a:spcBef>
                <a:spcPts val="400"/>
              </a:spcBef>
            </a:pPr>
            <a:r>
              <a:rPr lang="en-GB" sz="2800" dirty="0" smtClean="0"/>
              <a:t>OECD, APEC, G20 relevance</a:t>
            </a:r>
          </a:p>
          <a:p>
            <a:pPr lvl="1" eaLnBrk="1" hangingPunct="1"/>
            <a:endParaRPr lang="en-GB" sz="2400" dirty="0" smtClean="0"/>
          </a:p>
        </p:txBody>
      </p:sp>
      <p:sp>
        <p:nvSpPr>
          <p:cNvPr id="59396" name="Slide Number Placeholder 3"/>
          <p:cNvSpPr>
            <a:spLocks noGrp="1"/>
          </p:cNvSpPr>
          <p:nvPr>
            <p:ph type="sldNum" sz="quarter" idx="4294967295"/>
          </p:nvPr>
        </p:nvSpPr>
        <p:spPr>
          <a:xfrm>
            <a:off x="7596188" y="6245225"/>
            <a:ext cx="1114425"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FBCA9FF-150F-4C70-84B4-1FEEF22EB29E}" type="slidenum">
              <a:rPr lang="fr-FR" smtClean="0">
                <a:solidFill>
                  <a:srgbClr val="727272"/>
                </a:solidFill>
              </a:rPr>
              <a:pPr eaLnBrk="1" hangingPunct="1"/>
              <a:t>22</a:t>
            </a:fld>
            <a:endParaRPr lang="fr-FR" dirty="0" smtClean="0">
              <a:solidFill>
                <a:srgbClr val="727272"/>
              </a:solidFill>
            </a:endParaRPr>
          </a:p>
        </p:txBody>
      </p:sp>
      <p:sp>
        <p:nvSpPr>
          <p:cNvPr id="59397" name="TextBox 4"/>
          <p:cNvSpPr txBox="1">
            <a:spLocks noChangeArrowheads="1"/>
          </p:cNvSpPr>
          <p:nvPr/>
        </p:nvSpPr>
        <p:spPr bwMode="auto">
          <a:xfrm>
            <a:off x="468313" y="806450"/>
            <a:ext cx="8207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auto" hangingPunct="1">
              <a:spcBef>
                <a:spcPts val="0"/>
              </a:spcBef>
              <a:spcAft>
                <a:spcPts val="0"/>
              </a:spcAft>
            </a:pPr>
            <a:r>
              <a:rPr lang="en-GB" sz="2400" b="1" i="1" dirty="0" smtClean="0">
                <a:solidFill>
                  <a:srgbClr val="0070C0"/>
                </a:solidFill>
                <a:latin typeface="Arial Narrow" pitchFamily="34" charset="0"/>
              </a:rPr>
              <a:t>      What </a:t>
            </a:r>
            <a:r>
              <a:rPr lang="en-GB" sz="2400" b="1" i="1" dirty="0">
                <a:solidFill>
                  <a:srgbClr val="0070C0"/>
                </a:solidFill>
                <a:latin typeface="Arial Narrow" pitchFamily="34" charset="0"/>
              </a:rPr>
              <a:t>does long-term investment mean and why does it matter?</a:t>
            </a:r>
            <a:endParaRPr lang="en-GB" sz="2400" b="1" dirty="0">
              <a:solidFill>
                <a:srgbClr val="0070C0"/>
              </a:solidFill>
              <a:latin typeface="Arial Narrow" pitchFamily="34" charset="0"/>
            </a:endParaRPr>
          </a:p>
        </p:txBody>
      </p:sp>
      <p:pic>
        <p:nvPicPr>
          <p:cNvPr id="59398"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525" y="2060575"/>
            <a:ext cx="27432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5217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r>
              <a:rPr lang="en-GB" dirty="0" smtClean="0"/>
              <a:t>Diagnostic note (February 2013)</a:t>
            </a:r>
          </a:p>
          <a:p>
            <a:r>
              <a:rPr lang="en-GB" dirty="0" smtClean="0"/>
              <a:t>High Level Principles of  LTI financing by institutional investors (Sep 2013)</a:t>
            </a:r>
          </a:p>
          <a:p>
            <a:r>
              <a:rPr lang="en-GB" dirty="0"/>
              <a:t>Government and market based incentives for </a:t>
            </a:r>
            <a:r>
              <a:rPr lang="en-GB" dirty="0" smtClean="0"/>
              <a:t>LTI (2014)</a:t>
            </a:r>
            <a:endParaRPr lang="en-GB" dirty="0"/>
          </a:p>
          <a:p>
            <a:r>
              <a:rPr lang="en-GB" dirty="0" smtClean="0"/>
              <a:t>Survey Report on Pension Funds’ LTI (Oct 2013)</a:t>
            </a:r>
          </a:p>
          <a:p>
            <a:r>
              <a:rPr lang="en-GB" dirty="0" smtClean="0"/>
              <a:t>Institutional Investors and green infrastructure investment (DAF Fin/ENV) (Oct 2013)</a:t>
            </a:r>
          </a:p>
          <a:p>
            <a:r>
              <a:rPr lang="en-GB" dirty="0"/>
              <a:t>Recent work on FDI and Clean Energy Infrastructure (DAF </a:t>
            </a:r>
            <a:r>
              <a:rPr lang="en-GB" dirty="0" err="1"/>
              <a:t>Inv</a:t>
            </a:r>
            <a:r>
              <a:rPr lang="en-GB" dirty="0"/>
              <a:t>) (Oct 2013)</a:t>
            </a:r>
          </a:p>
          <a:p>
            <a:endParaRPr lang="en-GB" dirty="0" smtClean="0"/>
          </a:p>
        </p:txBody>
      </p:sp>
      <p:sp>
        <p:nvSpPr>
          <p:cNvPr id="3" name="Title 2"/>
          <p:cNvSpPr>
            <a:spLocks noGrp="1"/>
          </p:cNvSpPr>
          <p:nvPr>
            <p:ph type="title"/>
          </p:nvPr>
        </p:nvSpPr>
        <p:spPr>
          <a:xfrm>
            <a:off x="1115616" y="116632"/>
            <a:ext cx="7416000" cy="1022400"/>
          </a:xfrm>
        </p:spPr>
        <p:txBody>
          <a:bodyPr/>
          <a:lstStyle/>
          <a:p>
            <a:r>
              <a:rPr lang="en-GB" dirty="0" smtClean="0"/>
              <a:t>OECD &amp; LTI: contributions to G20</a:t>
            </a:r>
            <a:endParaRPr lang="en-GB" dirty="0"/>
          </a:p>
        </p:txBody>
      </p:sp>
      <p:sp>
        <p:nvSpPr>
          <p:cNvPr id="4" name="Slide Number Placeholder 3"/>
          <p:cNvSpPr>
            <a:spLocks noGrp="1"/>
          </p:cNvSpPr>
          <p:nvPr>
            <p:ph type="sldNum" sz="quarter" idx="4"/>
          </p:nvPr>
        </p:nvSpPr>
        <p:spPr/>
        <p:txBody>
          <a:bodyPr/>
          <a:lstStyle/>
          <a:p>
            <a:fld id="{6E5D0388-828E-4168-A34B-FD824AA526F8}" type="slidenum">
              <a:rPr lang="en-GB" smtClean="0">
                <a:solidFill>
                  <a:prstClr val="white"/>
                </a:solidFill>
              </a:rPr>
              <a:pPr/>
              <a:t>23</a:t>
            </a:fld>
            <a:endParaRPr lang="en-GB">
              <a:solidFill>
                <a:prstClr val="white"/>
              </a:solidFill>
            </a:endParaRPr>
          </a:p>
        </p:txBody>
      </p:sp>
    </p:spTree>
    <p:extLst>
      <p:ext uri="{BB962C8B-B14F-4D97-AF65-F5344CB8AC3E}">
        <p14:creationId xmlns:p14="http://schemas.microsoft.com/office/powerpoint/2010/main" val="5124006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Implementation of High Level Principles: priority areas for 2014</a:t>
            </a:r>
          </a:p>
          <a:p>
            <a:r>
              <a:rPr lang="en-GB" dirty="0" smtClean="0"/>
              <a:t>Survey report on pension funds’ LTI: feedback/comments </a:t>
            </a:r>
          </a:p>
          <a:p>
            <a:r>
              <a:rPr lang="en-GB" dirty="0" smtClean="0"/>
              <a:t>Analysis of Instruments and incentives for LTI: relevant experience/ potential support </a:t>
            </a:r>
          </a:p>
          <a:p>
            <a:r>
              <a:rPr lang="en-GB" dirty="0" smtClean="0"/>
              <a:t>OECD LTI project</a:t>
            </a:r>
            <a:endParaRPr lang="en-GB" dirty="0"/>
          </a:p>
        </p:txBody>
      </p:sp>
      <p:sp>
        <p:nvSpPr>
          <p:cNvPr id="3" name="Title 2"/>
          <p:cNvSpPr>
            <a:spLocks noGrp="1"/>
          </p:cNvSpPr>
          <p:nvPr>
            <p:ph type="title"/>
          </p:nvPr>
        </p:nvSpPr>
        <p:spPr>
          <a:xfrm>
            <a:off x="1080024" y="32048"/>
            <a:ext cx="7416000" cy="929455"/>
          </a:xfrm>
        </p:spPr>
        <p:txBody>
          <a:bodyPr/>
          <a:lstStyle/>
          <a:p>
            <a:r>
              <a:rPr lang="en-GB" dirty="0" smtClean="0"/>
              <a:t>Next Steps</a:t>
            </a:r>
            <a:r>
              <a:rPr lang="en-GB" dirty="0"/>
              <a:t> </a:t>
            </a:r>
            <a:r>
              <a:rPr lang="en-GB" dirty="0" smtClean="0"/>
              <a:t>(G20)</a:t>
            </a:r>
            <a:endParaRPr lang="en-GB" dirty="0"/>
          </a:p>
        </p:txBody>
      </p:sp>
      <p:sp>
        <p:nvSpPr>
          <p:cNvPr id="4" name="TextBox 4"/>
          <p:cNvSpPr txBox="1">
            <a:spLocks noChangeArrowheads="1"/>
          </p:cNvSpPr>
          <p:nvPr/>
        </p:nvSpPr>
        <p:spPr bwMode="auto">
          <a:xfrm>
            <a:off x="755576" y="6034779"/>
            <a:ext cx="80648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auto" hangingPunct="1">
              <a:spcBef>
                <a:spcPts val="0"/>
              </a:spcBef>
              <a:spcAft>
                <a:spcPts val="0"/>
              </a:spcAft>
            </a:pPr>
            <a:r>
              <a:rPr lang="en-GB" sz="2400" b="1" i="1" u="sng" dirty="0" smtClean="0">
                <a:solidFill>
                  <a:srgbClr val="0070C0"/>
                </a:solidFill>
                <a:latin typeface="Arial Narrow" pitchFamily="34" charset="0"/>
                <a:hlinkClick r:id="rId3"/>
              </a:rPr>
              <a:t>www.oecd.org/finance/lti</a:t>
            </a:r>
            <a:r>
              <a:rPr lang="en-GB" sz="2400" b="1" i="1" u="sng" dirty="0">
                <a:solidFill>
                  <a:srgbClr val="0070C0"/>
                </a:solidFill>
                <a:latin typeface="Arial Narrow" pitchFamily="34" charset="0"/>
              </a:rPr>
              <a:t> </a:t>
            </a:r>
            <a:r>
              <a:rPr lang="en-GB" sz="2400" b="1" i="1" dirty="0" smtClean="0">
                <a:solidFill>
                  <a:srgbClr val="0070C0"/>
                </a:solidFill>
                <a:latin typeface="Arial Narrow" pitchFamily="34" charset="0"/>
              </a:rPr>
              <a:t>- </a:t>
            </a:r>
            <a:r>
              <a:rPr lang="en-GB" sz="2400" b="1" i="1" dirty="0">
                <a:solidFill>
                  <a:srgbClr val="0070C0"/>
                </a:solidFill>
                <a:latin typeface="Arial Narrow" pitchFamily="34" charset="0"/>
              </a:rPr>
              <a:t>OECD long-term investment project</a:t>
            </a:r>
          </a:p>
          <a:p>
            <a:pPr algn="ctr" eaLnBrk="1" fontAlgn="auto" hangingPunct="1">
              <a:spcBef>
                <a:spcPts val="0"/>
              </a:spcBef>
              <a:spcAft>
                <a:spcPts val="0"/>
              </a:spcAft>
            </a:pPr>
            <a:endParaRPr lang="en-GB" sz="2400" b="1" i="1" dirty="0">
              <a:solidFill>
                <a:srgbClr val="0070C0"/>
              </a:solidFill>
              <a:latin typeface="Arial Narrow" pitchFamily="34" charset="0"/>
            </a:endParaRPr>
          </a:p>
        </p:txBody>
      </p:sp>
      <p:sp>
        <p:nvSpPr>
          <p:cNvPr id="5" name="Slide Number Placeholder 4"/>
          <p:cNvSpPr>
            <a:spLocks noGrp="1"/>
          </p:cNvSpPr>
          <p:nvPr>
            <p:ph type="sldNum" sz="quarter" idx="4"/>
          </p:nvPr>
        </p:nvSpPr>
        <p:spPr/>
        <p:txBody>
          <a:bodyPr/>
          <a:lstStyle/>
          <a:p>
            <a:fld id="{6E5D0388-828E-4168-A34B-FD824AA526F8}" type="slidenum">
              <a:rPr lang="en-GB" smtClean="0">
                <a:solidFill>
                  <a:prstClr val="white"/>
                </a:solidFill>
              </a:rPr>
              <a:pPr/>
              <a:t>24</a:t>
            </a:fld>
            <a:endParaRPr lang="en-GB">
              <a:solidFill>
                <a:prstClr val="white"/>
              </a:solidFill>
            </a:endParaRPr>
          </a:p>
        </p:txBody>
      </p:sp>
    </p:spTree>
    <p:extLst>
      <p:ext uri="{BB962C8B-B14F-4D97-AF65-F5344CB8AC3E}">
        <p14:creationId xmlns:p14="http://schemas.microsoft.com/office/powerpoint/2010/main" val="34263150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0" y="-1588"/>
            <a:ext cx="9144000" cy="647701"/>
          </a:xfrm>
        </p:spPr>
        <p:txBody>
          <a:bodyPr/>
          <a:lstStyle/>
          <a:p>
            <a:pPr eaLnBrk="1" hangingPunct="1"/>
            <a:r>
              <a:rPr lang="en-US" dirty="0" smtClean="0"/>
              <a:t>             </a:t>
            </a:r>
            <a:br>
              <a:rPr lang="en-US" dirty="0" smtClean="0"/>
            </a:br>
            <a:r>
              <a:rPr lang="en-US" dirty="0"/>
              <a:t/>
            </a:r>
            <a:br>
              <a:rPr lang="en-US" dirty="0"/>
            </a:br>
            <a:r>
              <a:rPr lang="en-US" dirty="0" smtClean="0"/>
              <a:t/>
            </a:r>
            <a:br>
              <a:rPr lang="en-US" dirty="0" smtClean="0"/>
            </a:br>
            <a:r>
              <a:rPr lang="en-US" dirty="0"/>
              <a:t> </a:t>
            </a:r>
            <a:r>
              <a:rPr lang="en-US" dirty="0" smtClean="0"/>
              <a:t>        OECD High Level Principles</a:t>
            </a:r>
          </a:p>
        </p:txBody>
      </p:sp>
      <p:sp>
        <p:nvSpPr>
          <p:cNvPr id="66563" name="Content Placeholder 2"/>
          <p:cNvSpPr>
            <a:spLocks noGrp="1"/>
          </p:cNvSpPr>
          <p:nvPr>
            <p:ph idx="1"/>
          </p:nvPr>
        </p:nvSpPr>
        <p:spPr>
          <a:xfrm>
            <a:off x="468313" y="1495425"/>
            <a:ext cx="8424862" cy="4813300"/>
          </a:xfrm>
        </p:spPr>
        <p:txBody>
          <a:bodyPr>
            <a:normAutofit/>
          </a:bodyPr>
          <a:lstStyle/>
          <a:p>
            <a:r>
              <a:rPr lang="en-GB" sz="2000" dirty="0" smtClean="0">
                <a:solidFill>
                  <a:srgbClr val="000000"/>
                </a:solidFill>
                <a:cs typeface="Times New Roman" panose="02020603050405020304" pitchFamily="18" charset="0"/>
              </a:rPr>
              <a:t>Principle </a:t>
            </a:r>
            <a:r>
              <a:rPr lang="en-GB" sz="2000" dirty="0">
                <a:solidFill>
                  <a:srgbClr val="000000"/>
                </a:solidFill>
                <a:cs typeface="Times New Roman" panose="02020603050405020304" pitchFamily="18" charset="0"/>
              </a:rPr>
              <a:t>1: Preconditions for long-term investments</a:t>
            </a:r>
          </a:p>
          <a:p>
            <a:r>
              <a:rPr lang="en-GB" sz="2000" dirty="0">
                <a:solidFill>
                  <a:srgbClr val="000000"/>
                </a:solidFill>
                <a:cs typeface="Times New Roman" panose="02020603050405020304" pitchFamily="18" charset="0"/>
              </a:rPr>
              <a:t>Principle 2: Development of institutional investors and long-term savings</a:t>
            </a:r>
          </a:p>
          <a:p>
            <a:r>
              <a:rPr lang="en-GB" sz="2000" dirty="0">
                <a:solidFill>
                  <a:srgbClr val="000000"/>
                </a:solidFill>
                <a:cs typeface="Times New Roman" panose="02020603050405020304" pitchFamily="18" charset="0"/>
              </a:rPr>
              <a:t>Principle 3: Governance of institutional investors, remuneration and asset management delegation</a:t>
            </a:r>
          </a:p>
          <a:p>
            <a:r>
              <a:rPr lang="en-GB" sz="2000" dirty="0">
                <a:solidFill>
                  <a:srgbClr val="000000"/>
                </a:solidFill>
                <a:cs typeface="Times New Roman" panose="02020603050405020304" pitchFamily="18" charset="0"/>
              </a:rPr>
              <a:t>Principle 4: Financial regulation, valuation and tax treatment</a:t>
            </a:r>
          </a:p>
          <a:p>
            <a:r>
              <a:rPr lang="en-GB" sz="2000" dirty="0">
                <a:solidFill>
                  <a:srgbClr val="000000"/>
                </a:solidFill>
                <a:cs typeface="Times New Roman" panose="02020603050405020304" pitchFamily="18" charset="0"/>
              </a:rPr>
              <a:t>Principle 5: Financing vehicles and support for long-term investment and collaboration among institutional investors</a:t>
            </a:r>
          </a:p>
          <a:p>
            <a:r>
              <a:rPr lang="en-GB" sz="2000" dirty="0">
                <a:solidFill>
                  <a:srgbClr val="000000"/>
                </a:solidFill>
                <a:cs typeface="Times New Roman" panose="02020603050405020304" pitchFamily="18" charset="0"/>
              </a:rPr>
              <a:t>Principle 6: Investment restrictions</a:t>
            </a:r>
          </a:p>
          <a:p>
            <a:r>
              <a:rPr lang="en-GB" sz="2000" dirty="0">
                <a:solidFill>
                  <a:srgbClr val="000000"/>
                </a:solidFill>
                <a:cs typeface="Times New Roman" panose="02020603050405020304" pitchFamily="18" charset="0"/>
              </a:rPr>
              <a:t>Principle 7: Information sharing and disclosure</a:t>
            </a:r>
          </a:p>
          <a:p>
            <a:r>
              <a:rPr lang="en-GB" sz="2000" dirty="0">
                <a:solidFill>
                  <a:srgbClr val="000000"/>
                </a:solidFill>
                <a:cs typeface="Times New Roman" panose="02020603050405020304" pitchFamily="18" charset="0"/>
              </a:rPr>
              <a:t>Principle 8: Financial education, awareness and consumer protection</a:t>
            </a:r>
          </a:p>
          <a:p>
            <a:pPr eaLnBrk="1" hangingPunct="1"/>
            <a:endParaRPr lang="en-GB" sz="2400" dirty="0" smtClean="0"/>
          </a:p>
        </p:txBody>
      </p:sp>
      <p:sp>
        <p:nvSpPr>
          <p:cNvPr id="66564" name="Slide Number Placeholder 3"/>
          <p:cNvSpPr>
            <a:spLocks noGrp="1"/>
          </p:cNvSpPr>
          <p:nvPr>
            <p:ph type="sldNum" sz="quarter" idx="4294967295"/>
          </p:nvPr>
        </p:nvSpPr>
        <p:spPr>
          <a:xfrm>
            <a:off x="7596188" y="6245225"/>
            <a:ext cx="1114425"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DF493D7-49C8-4421-A731-98614C28C427}" type="slidenum">
              <a:rPr lang="fr-FR" smtClean="0">
                <a:solidFill>
                  <a:srgbClr val="727272"/>
                </a:solidFill>
              </a:rPr>
              <a:pPr eaLnBrk="1" hangingPunct="1"/>
              <a:t>25</a:t>
            </a:fld>
            <a:endParaRPr lang="fr-FR" smtClean="0">
              <a:solidFill>
                <a:srgbClr val="727272"/>
              </a:solidFill>
            </a:endParaRPr>
          </a:p>
        </p:txBody>
      </p:sp>
    </p:spTree>
    <p:extLst>
      <p:ext uri="{BB962C8B-B14F-4D97-AF65-F5344CB8AC3E}">
        <p14:creationId xmlns:p14="http://schemas.microsoft.com/office/powerpoint/2010/main" val="14335008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0" algn="ctr">
              <a:spcBef>
                <a:spcPts val="1800"/>
              </a:spcBef>
              <a:spcAft>
                <a:spcPts val="1800"/>
              </a:spcAft>
              <a:buNone/>
              <a:tabLst>
                <a:tab pos="539750" algn="l"/>
                <a:tab pos="756285" algn="l"/>
                <a:tab pos="972185" algn="l"/>
              </a:tabLst>
            </a:pPr>
            <a:r>
              <a:rPr lang="en-GB" sz="1400" b="1" dirty="0">
                <a:solidFill>
                  <a:srgbClr val="000000"/>
                </a:solidFill>
                <a:latin typeface="Times New Roman" panose="02020603050405020304" pitchFamily="18" charset="0"/>
                <a:ea typeface="Times New Roman"/>
                <a:cs typeface="Times New Roman" panose="02020603050405020304" pitchFamily="18" charset="0"/>
              </a:rPr>
              <a:t>Principle 1:  Preconditions for long-term investments</a:t>
            </a:r>
            <a:endParaRPr lang="en-GB" sz="1400" dirty="0">
              <a:solidFill>
                <a:srgbClr val="000000"/>
              </a:solidFill>
              <a:latin typeface="Times New Roman" panose="02020603050405020304" pitchFamily="18" charset="0"/>
              <a:ea typeface="Times New Roman"/>
              <a:cs typeface="Times New Roman" panose="02020603050405020304" pitchFamily="18" charset="0"/>
            </a:endParaRPr>
          </a:p>
          <a:p>
            <a:pPr marL="0" indent="0">
              <a:spcAft>
                <a:spcPts val="0"/>
              </a:spcAft>
              <a:buNone/>
              <a:tabLst>
                <a:tab pos="539750" algn="l"/>
                <a:tab pos="756285" algn="l"/>
                <a:tab pos="972185" algn="l"/>
              </a:tabLst>
            </a:pPr>
            <a:r>
              <a:rPr lang="en-GB" sz="1400" dirty="0">
                <a:solidFill>
                  <a:srgbClr val="000000"/>
                </a:solidFill>
                <a:latin typeface="Times New Roman" panose="02020603050405020304" pitchFamily="18" charset="0"/>
                <a:ea typeface="Times New Roman"/>
                <a:cs typeface="Times New Roman" panose="02020603050405020304" pitchFamily="18" charset="0"/>
              </a:rPr>
              <a:t>1.1 	Governments should put in place framework conditions that are favourable to long-term investment financing. When evaluating policies to promote long-term investment by institutional investors, policymakers should ensure its </a:t>
            </a:r>
            <a:r>
              <a:rPr lang="en-GB" sz="1400" dirty="0">
                <a:solidFill>
                  <a:srgbClr val="FF0000"/>
                </a:solidFill>
                <a:latin typeface="Times New Roman" panose="02020603050405020304" pitchFamily="18" charset="0"/>
                <a:ea typeface="Times New Roman"/>
                <a:cs typeface="Times New Roman" panose="02020603050405020304" pitchFamily="18" charset="0"/>
              </a:rPr>
              <a:t>consistency with the best interest of members, investors, beneficiaries, policyholders and other relevant stakeholders, and consider its wider potential public impact</a:t>
            </a:r>
            <a:r>
              <a:rPr lang="en-GB" sz="1400" dirty="0">
                <a:solidFill>
                  <a:srgbClr val="000000"/>
                </a:solidFill>
                <a:latin typeface="Times New Roman" panose="02020603050405020304" pitchFamily="18" charset="0"/>
                <a:ea typeface="Times New Roman"/>
                <a:cs typeface="Times New Roman" panose="02020603050405020304" pitchFamily="18" charset="0"/>
              </a:rPr>
              <a:t>. In particular, long-term investment can help achieve broader policy goals such as financial stability, debt sustainability, job creation, inclusive growth, higher living standards, competitiveness, sustainable economic development and green growth</a:t>
            </a:r>
            <a:r>
              <a:rPr lang="en-GB" sz="1400" dirty="0" smtClean="0">
                <a:solidFill>
                  <a:srgbClr val="000000"/>
                </a:solidFill>
                <a:latin typeface="Times New Roman" panose="02020603050405020304" pitchFamily="18" charset="0"/>
                <a:ea typeface="Times New Roman"/>
                <a:cs typeface="Times New Roman" panose="02020603050405020304" pitchFamily="18" charset="0"/>
              </a:rPr>
              <a:t>.</a:t>
            </a:r>
            <a:endParaRPr lang="en-GB" sz="1400" dirty="0">
              <a:solidFill>
                <a:srgbClr val="000000"/>
              </a:solidFill>
              <a:latin typeface="Times New Roman" panose="02020603050405020304" pitchFamily="18" charset="0"/>
              <a:ea typeface="Times New Roman"/>
              <a:cs typeface="Times New Roman" panose="02020603050405020304" pitchFamily="18" charset="0"/>
            </a:endParaRPr>
          </a:p>
          <a:p>
            <a:pPr marL="0" indent="0">
              <a:spcAft>
                <a:spcPts val="0"/>
              </a:spcAft>
              <a:buNone/>
              <a:tabLst>
                <a:tab pos="539750" algn="l"/>
                <a:tab pos="756285" algn="l"/>
                <a:tab pos="972185" algn="l"/>
              </a:tabLst>
            </a:pPr>
            <a:r>
              <a:rPr lang="en-GB" sz="1400" dirty="0">
                <a:solidFill>
                  <a:srgbClr val="000000"/>
                </a:solidFill>
                <a:latin typeface="Times New Roman" panose="02020603050405020304" pitchFamily="18" charset="0"/>
                <a:ea typeface="Times New Roman"/>
                <a:cs typeface="Times New Roman" panose="02020603050405020304" pitchFamily="18" charset="0"/>
              </a:rPr>
              <a:t>1.2	Policies to promote long-term investment by institutional investors should be </a:t>
            </a:r>
            <a:r>
              <a:rPr lang="en-GB" sz="1400" dirty="0">
                <a:solidFill>
                  <a:srgbClr val="FF0000"/>
                </a:solidFill>
                <a:latin typeface="Times New Roman" panose="02020603050405020304" pitchFamily="18" charset="0"/>
                <a:ea typeface="Times New Roman"/>
                <a:cs typeface="Times New Roman" panose="02020603050405020304" pitchFamily="18" charset="0"/>
              </a:rPr>
              <a:t>consistent with financial regulation objectives</a:t>
            </a:r>
            <a:r>
              <a:rPr lang="en-GB" sz="1400" dirty="0">
                <a:solidFill>
                  <a:srgbClr val="000000"/>
                </a:solidFill>
                <a:latin typeface="Times New Roman" panose="02020603050405020304" pitchFamily="18" charset="0"/>
                <a:ea typeface="Times New Roman"/>
                <a:cs typeface="Times New Roman" panose="02020603050405020304" pitchFamily="18" charset="0"/>
              </a:rPr>
              <a:t>, ensuring the security, quality, liquidity, profitability and appropriate diversification of the portfolio as a whole.</a:t>
            </a:r>
          </a:p>
          <a:p>
            <a:pPr marL="0" indent="0">
              <a:spcAft>
                <a:spcPts val="0"/>
              </a:spcAft>
              <a:buNone/>
              <a:tabLst>
                <a:tab pos="539750" algn="l"/>
                <a:tab pos="756285" algn="l"/>
                <a:tab pos="972185" algn="l"/>
              </a:tabLst>
            </a:pPr>
            <a:r>
              <a:rPr lang="en-GB" sz="1400" dirty="0" smtClean="0">
                <a:solidFill>
                  <a:srgbClr val="000000"/>
                </a:solidFill>
                <a:latin typeface="Times New Roman" panose="02020603050405020304" pitchFamily="18" charset="0"/>
                <a:ea typeface="Times New Roman"/>
                <a:cs typeface="Times New Roman" panose="02020603050405020304" pitchFamily="18" charset="0"/>
              </a:rPr>
              <a:t>1.3 </a:t>
            </a:r>
            <a:r>
              <a:rPr lang="en-GB" sz="1400" dirty="0">
                <a:solidFill>
                  <a:srgbClr val="000000"/>
                </a:solidFill>
                <a:latin typeface="Times New Roman" panose="02020603050405020304" pitchFamily="18" charset="0"/>
                <a:ea typeface="Times New Roman"/>
                <a:cs typeface="Times New Roman" panose="02020603050405020304" pitchFamily="18" charset="0"/>
              </a:rPr>
              <a:t>	Governments should support stable macroeconomic conditions that are conducive to longer-term investment, by maintaining credible monetary policy frameworks, responsible fiscal policies and sound financial sector regulatory environments.   </a:t>
            </a:r>
          </a:p>
          <a:p>
            <a:pPr marL="0" indent="0">
              <a:spcAft>
                <a:spcPts val="600"/>
              </a:spcAft>
              <a:buNone/>
              <a:tabLst>
                <a:tab pos="539750" algn="l"/>
                <a:tab pos="756285" algn="l"/>
                <a:tab pos="972185" algn="l"/>
              </a:tabLst>
            </a:pPr>
            <a:r>
              <a:rPr lang="en-GB" sz="1400" dirty="0" smtClean="0">
                <a:solidFill>
                  <a:srgbClr val="000000"/>
                </a:solidFill>
                <a:latin typeface="Times New Roman" panose="02020603050405020304" pitchFamily="18" charset="0"/>
                <a:ea typeface="Times New Roman"/>
                <a:cs typeface="Times New Roman" panose="02020603050405020304" pitchFamily="18" charset="0"/>
              </a:rPr>
              <a:t>Government </a:t>
            </a:r>
            <a:r>
              <a:rPr lang="en-GB" sz="1400" dirty="0">
                <a:solidFill>
                  <a:srgbClr val="000000"/>
                </a:solidFill>
                <a:latin typeface="Times New Roman" panose="02020603050405020304" pitchFamily="18" charset="0"/>
                <a:ea typeface="Times New Roman"/>
                <a:cs typeface="Times New Roman" panose="02020603050405020304" pitchFamily="18" charset="0"/>
              </a:rPr>
              <a:t>is defined broadly, including all competent authorities at international, national and sub-national level</a:t>
            </a:r>
            <a:r>
              <a:rPr lang="en-GB" sz="1400" dirty="0" smtClean="0">
                <a:solidFill>
                  <a:srgbClr val="000000"/>
                </a:solidFill>
                <a:latin typeface="Times New Roman" panose="02020603050405020304" pitchFamily="18" charset="0"/>
                <a:ea typeface="Times New Roman"/>
                <a:cs typeface="Times New Roman" panose="02020603050405020304" pitchFamily="18" charset="0"/>
              </a:rPr>
              <a:t>.</a:t>
            </a:r>
            <a:endParaRPr lang="en-GB" sz="1400" dirty="0">
              <a:solidFill>
                <a:srgbClr val="000000"/>
              </a:solidFill>
              <a:latin typeface="Times New Roman" panose="02020603050405020304" pitchFamily="18" charset="0"/>
              <a:ea typeface="Times New Roman"/>
              <a:cs typeface="Times New Roman" panose="02020603050405020304" pitchFamily="18" charset="0"/>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26</a:t>
            </a:fld>
            <a:endParaRPr lang="en-GB">
              <a:solidFill>
                <a:prstClr val="white"/>
              </a:solidFill>
            </a:endParaRPr>
          </a:p>
        </p:txBody>
      </p:sp>
      <p:sp>
        <p:nvSpPr>
          <p:cNvPr id="4" name="Title 3"/>
          <p:cNvSpPr>
            <a:spLocks noGrp="1"/>
          </p:cNvSpPr>
          <p:nvPr>
            <p:ph type="title"/>
          </p:nvPr>
        </p:nvSpPr>
        <p:spPr/>
        <p:txBody>
          <a:bodyPr/>
          <a:lstStyle/>
          <a:p>
            <a:r>
              <a:rPr lang="fr-FR" dirty="0" smtClean="0"/>
              <a:t>G20/OECD High </a:t>
            </a:r>
            <a:r>
              <a:rPr lang="fr-FR" dirty="0" err="1" smtClean="0"/>
              <a:t>Level</a:t>
            </a:r>
            <a:r>
              <a:rPr lang="fr-FR" dirty="0" smtClean="0"/>
              <a:t> </a:t>
            </a:r>
            <a:r>
              <a:rPr lang="fr-FR" dirty="0" err="1" smtClean="0"/>
              <a:t>Principles</a:t>
            </a:r>
            <a:endParaRPr lang="en-GB" dirty="0"/>
          </a:p>
        </p:txBody>
      </p:sp>
    </p:spTree>
    <p:extLst>
      <p:ext uri="{BB962C8B-B14F-4D97-AF65-F5344CB8AC3E}">
        <p14:creationId xmlns:p14="http://schemas.microsoft.com/office/powerpoint/2010/main" val="28993606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0">
              <a:spcAft>
                <a:spcPts val="0"/>
              </a:spcAft>
              <a:buNone/>
              <a:tabLst>
                <a:tab pos="539750" algn="l"/>
                <a:tab pos="756285" algn="l"/>
                <a:tab pos="972185" algn="l"/>
              </a:tabLst>
            </a:pPr>
            <a:r>
              <a:rPr lang="en-GB" sz="1400" dirty="0">
                <a:solidFill>
                  <a:srgbClr val="000000"/>
                </a:solidFill>
                <a:latin typeface="Times New Roman"/>
                <a:ea typeface="Times New Roman"/>
              </a:rPr>
              <a:t>1.4	 Governments should ensure that capital markets and financial intermediaries are subject to an appropriate and predictable regulatory and supervisory framework within and across jurisdictions. </a:t>
            </a:r>
            <a:r>
              <a:rPr lang="en-GB" sz="1400" dirty="0">
                <a:solidFill>
                  <a:srgbClr val="FF0000"/>
                </a:solidFill>
                <a:latin typeface="Times New Roman"/>
                <a:ea typeface="Times New Roman"/>
              </a:rPr>
              <a:t>Tax neutrality towards different forms and structures of financing should be promoted.</a:t>
            </a:r>
            <a:endParaRPr lang="en-GB" sz="1400" dirty="0" smtClean="0">
              <a:solidFill>
                <a:srgbClr val="FF0000"/>
              </a:solidFill>
              <a:latin typeface="Times New Roman"/>
              <a:ea typeface="Times New Roman"/>
            </a:endParaRPr>
          </a:p>
          <a:p>
            <a:pPr marL="0" indent="0">
              <a:spcAft>
                <a:spcPts val="0"/>
              </a:spcAft>
              <a:buNone/>
              <a:tabLst>
                <a:tab pos="539750" algn="l"/>
                <a:tab pos="756285" algn="l"/>
                <a:tab pos="972185" algn="l"/>
              </a:tabLst>
            </a:pPr>
            <a:r>
              <a:rPr lang="en-GB" sz="1400" dirty="0" smtClean="0">
                <a:solidFill>
                  <a:srgbClr val="000000"/>
                </a:solidFill>
                <a:latin typeface="Times New Roman"/>
                <a:ea typeface="Times New Roman"/>
              </a:rPr>
              <a:t>1.5</a:t>
            </a:r>
            <a:r>
              <a:rPr lang="en-GB" sz="1400" dirty="0">
                <a:solidFill>
                  <a:srgbClr val="000000"/>
                </a:solidFill>
                <a:latin typeface="Times New Roman"/>
                <a:ea typeface="Times New Roman"/>
              </a:rPr>
              <a:t>	</a:t>
            </a:r>
            <a:r>
              <a:rPr lang="en-GB" sz="1400" dirty="0">
                <a:solidFill>
                  <a:srgbClr val="FF0000"/>
                </a:solidFill>
                <a:latin typeface="Times New Roman"/>
                <a:ea typeface="Times New Roman"/>
              </a:rPr>
              <a:t>A favourable business and investment climate and the consistent and effective enforcement of the rule of law are essential for long-term investment. Governments should create predictable, stable, transparent, fair and reliable business regulation </a:t>
            </a:r>
            <a:r>
              <a:rPr lang="en-GB" sz="1400" dirty="0">
                <a:solidFill>
                  <a:srgbClr val="000000"/>
                </a:solidFill>
                <a:latin typeface="Times New Roman"/>
                <a:ea typeface="Times New Roman"/>
              </a:rPr>
              <a:t>and supervision and administrative and procurement  procedures. In particular, policies should consider the long-term financing needs of new firms and small and medium-sized companies. They should also promote an effective framework for fair competition and sound corporate governance, and clear and reliable creditor rights and insolvency regimes</a:t>
            </a:r>
            <a:r>
              <a:rPr lang="en-GB" sz="1400" dirty="0" smtClean="0">
                <a:solidFill>
                  <a:srgbClr val="000000"/>
                </a:solidFill>
                <a:latin typeface="Times New Roman"/>
                <a:ea typeface="Times New Roman"/>
              </a:rPr>
              <a:t>.</a:t>
            </a:r>
            <a:r>
              <a:rPr lang="en-GB" sz="1400" dirty="0">
                <a:solidFill>
                  <a:srgbClr val="000000"/>
                </a:solidFill>
                <a:latin typeface="Times New Roman"/>
                <a:ea typeface="Times New Roman"/>
              </a:rPr>
              <a:t> </a:t>
            </a:r>
          </a:p>
          <a:p>
            <a:pPr marL="0" indent="0">
              <a:spcAft>
                <a:spcPts val="0"/>
              </a:spcAft>
              <a:buNone/>
              <a:tabLst>
                <a:tab pos="539750" algn="l"/>
                <a:tab pos="756285" algn="l"/>
                <a:tab pos="972185" algn="l"/>
              </a:tabLst>
            </a:pPr>
            <a:r>
              <a:rPr lang="en-GB" sz="1400" dirty="0">
                <a:solidFill>
                  <a:srgbClr val="000000"/>
                </a:solidFill>
                <a:latin typeface="Times New Roman"/>
                <a:ea typeface="Times New Roman"/>
              </a:rPr>
              <a:t>1.6	Governments should ensure that the legal and institutional preconditions are favourable for the development of institutional investors with a longer term investment horizon.</a:t>
            </a:r>
            <a:r>
              <a:rPr lang="en-GB" sz="1400" i="1" dirty="0">
                <a:solidFill>
                  <a:srgbClr val="000000"/>
                </a:solidFill>
                <a:latin typeface="Times New Roman"/>
                <a:ea typeface="Times New Roman"/>
              </a:rPr>
              <a:t> </a:t>
            </a:r>
            <a:r>
              <a:rPr lang="en-GB" sz="1400" dirty="0">
                <a:solidFill>
                  <a:srgbClr val="FF0000"/>
                </a:solidFill>
                <a:latin typeface="Times New Roman"/>
                <a:ea typeface="Times New Roman"/>
              </a:rPr>
              <a:t>Such investors should be adequately regulated and supervised</a:t>
            </a:r>
            <a:r>
              <a:rPr lang="en-GB" sz="1400" dirty="0">
                <a:solidFill>
                  <a:srgbClr val="000000"/>
                </a:solidFill>
                <a:latin typeface="Times New Roman"/>
                <a:ea typeface="Times New Roman"/>
              </a:rPr>
              <a:t>, taking into account their specificities and the risks they face, and in line with relevant international standards</a:t>
            </a:r>
            <a:r>
              <a:rPr lang="en-GB" sz="1400" dirty="0" smtClean="0">
                <a:solidFill>
                  <a:srgbClr val="000000"/>
                </a:solidFill>
                <a:latin typeface="Times New Roman"/>
                <a:ea typeface="Times New Roman"/>
              </a:rPr>
              <a:t>.</a:t>
            </a:r>
            <a:r>
              <a:rPr lang="en-GB" sz="1400" dirty="0">
                <a:solidFill>
                  <a:srgbClr val="000000"/>
                </a:solidFill>
                <a:latin typeface="Times New Roman"/>
                <a:ea typeface="Times New Roman"/>
              </a:rPr>
              <a:t> </a:t>
            </a:r>
          </a:p>
          <a:p>
            <a:pPr marL="0" indent="0">
              <a:spcAft>
                <a:spcPts val="0"/>
              </a:spcAft>
              <a:buNone/>
              <a:tabLst>
                <a:tab pos="539750" algn="l"/>
                <a:tab pos="756285" algn="l"/>
                <a:tab pos="972185" algn="l"/>
              </a:tabLst>
            </a:pPr>
            <a:r>
              <a:rPr lang="en-GB" sz="1400" dirty="0">
                <a:solidFill>
                  <a:srgbClr val="000000"/>
                </a:solidFill>
                <a:latin typeface="Times New Roman"/>
                <a:ea typeface="Times New Roman"/>
              </a:rPr>
              <a:t>1.7</a:t>
            </a:r>
            <a:r>
              <a:rPr lang="en-GB" sz="1400" dirty="0">
                <a:latin typeface="Times New Roman"/>
                <a:ea typeface="Times New Roman"/>
              </a:rPr>
              <a:t>	</a:t>
            </a:r>
            <a:r>
              <a:rPr lang="en-GB" sz="1400" dirty="0">
                <a:solidFill>
                  <a:srgbClr val="FF0000"/>
                </a:solidFill>
                <a:latin typeface="Times New Roman"/>
                <a:ea typeface="Times New Roman"/>
              </a:rPr>
              <a:t>Governments should develop and publish their long-term investment plans</a:t>
            </a:r>
            <a:r>
              <a:rPr lang="en-GB" sz="1400" dirty="0">
                <a:solidFill>
                  <a:srgbClr val="000000"/>
                </a:solidFill>
                <a:latin typeface="Times New Roman"/>
                <a:ea typeface="Times New Roman"/>
              </a:rPr>
              <a:t>, consistent with a sound fiscal framework, after carrying out </a:t>
            </a:r>
            <a:r>
              <a:rPr lang="en-GB" sz="1400" dirty="0">
                <a:solidFill>
                  <a:srgbClr val="FF0000"/>
                </a:solidFill>
                <a:latin typeface="Times New Roman"/>
                <a:ea typeface="Times New Roman"/>
              </a:rPr>
              <a:t>a suitable impact assessment and cost-benefit analysis of projects.</a:t>
            </a:r>
            <a:r>
              <a:rPr lang="en-GB" sz="1400" dirty="0">
                <a:solidFill>
                  <a:srgbClr val="000000"/>
                </a:solidFill>
                <a:latin typeface="Times New Roman"/>
                <a:ea typeface="Times New Roman"/>
              </a:rPr>
              <a:t> These investment plans and their associated regulatory, judicial, and tax environment should be transparent, consistent and contribute to sustainable development and growth.</a:t>
            </a:r>
            <a:endParaRPr lang="en-GB" sz="1400" dirty="0">
              <a:solidFill>
                <a:srgbClr val="000000"/>
              </a:solidFill>
              <a:effectLst/>
              <a:latin typeface="Times New Roman"/>
              <a:ea typeface="Times New Roman"/>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27</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24543903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spcAft>
                <a:spcPts val="0"/>
              </a:spcAft>
              <a:buNone/>
              <a:tabLst>
                <a:tab pos="539750" algn="l"/>
                <a:tab pos="756285" algn="l"/>
                <a:tab pos="972185" algn="l"/>
              </a:tabLst>
            </a:pPr>
            <a:r>
              <a:rPr lang="en-GB" sz="1400" dirty="0">
                <a:solidFill>
                  <a:srgbClr val="000000"/>
                </a:solidFill>
                <a:latin typeface="Times New Roman"/>
                <a:ea typeface="Times New Roman"/>
              </a:rPr>
              <a:t>1.8	Where appropriate, governments should </a:t>
            </a:r>
            <a:r>
              <a:rPr lang="en-GB" sz="1400" dirty="0">
                <a:solidFill>
                  <a:srgbClr val="FF0000"/>
                </a:solidFill>
                <a:latin typeface="Times New Roman"/>
                <a:ea typeface="Times New Roman"/>
              </a:rPr>
              <a:t>provide opportunities for private sector participation in long-term investment projects </a:t>
            </a:r>
            <a:r>
              <a:rPr lang="en-GB" sz="1400" dirty="0">
                <a:solidFill>
                  <a:srgbClr val="000000"/>
                </a:solidFill>
                <a:latin typeface="Times New Roman"/>
                <a:ea typeface="Times New Roman"/>
              </a:rPr>
              <a:t>such as infrastructure and other relevant projects via, for instance, public procurement and public-private partnerships. Investment opportunities should enable the different parties to </a:t>
            </a:r>
            <a:r>
              <a:rPr lang="en-GB" sz="1400" dirty="0">
                <a:solidFill>
                  <a:srgbClr val="FF0000"/>
                </a:solidFill>
                <a:latin typeface="Times New Roman"/>
                <a:ea typeface="Times New Roman"/>
              </a:rPr>
              <a:t>earn returns commensurate to the risks they take. </a:t>
            </a:r>
            <a:r>
              <a:rPr lang="en-GB" sz="1400" dirty="0">
                <a:latin typeface="Times New Roman"/>
                <a:ea typeface="Times New Roman"/>
              </a:rPr>
              <a:t> </a:t>
            </a:r>
            <a:r>
              <a:rPr lang="en-GB" sz="1400" dirty="0">
                <a:solidFill>
                  <a:srgbClr val="000000"/>
                </a:solidFill>
                <a:latin typeface="Times New Roman"/>
                <a:ea typeface="Times New Roman"/>
              </a:rPr>
              <a:t>Proper planning and effective management of such initiatives is recommended in order to ensure a regular, coherent </a:t>
            </a:r>
            <a:r>
              <a:rPr lang="en-GB" sz="1400" dirty="0">
                <a:solidFill>
                  <a:srgbClr val="FF0000"/>
                </a:solidFill>
                <a:latin typeface="Times New Roman"/>
                <a:ea typeface="Times New Roman"/>
              </a:rPr>
              <a:t>pipeline of suitable projects</a:t>
            </a:r>
            <a:r>
              <a:rPr lang="en-GB" sz="1400" dirty="0">
                <a:solidFill>
                  <a:srgbClr val="000000"/>
                </a:solidFill>
                <a:latin typeface="Times New Roman"/>
                <a:ea typeface="Times New Roman"/>
              </a:rPr>
              <a:t>. These initiatives should be supported by a </a:t>
            </a:r>
            <a:r>
              <a:rPr lang="en-GB" sz="1400" dirty="0">
                <a:solidFill>
                  <a:srgbClr val="FF0000"/>
                </a:solidFill>
                <a:latin typeface="Times New Roman"/>
                <a:ea typeface="Times New Roman"/>
              </a:rPr>
              <a:t>transparent, sound and predictable </a:t>
            </a:r>
            <a:r>
              <a:rPr lang="en-GB" sz="1400" dirty="0">
                <a:solidFill>
                  <a:srgbClr val="000000"/>
                </a:solidFill>
                <a:latin typeface="Times New Roman"/>
                <a:ea typeface="Times New Roman"/>
              </a:rPr>
              <a:t>regulatory framework and subject to effective monitoring and accountability. They also require capacity building in government at both the national and local level.</a:t>
            </a:r>
          </a:p>
          <a:p>
            <a:pPr marL="0" indent="0">
              <a:spcAft>
                <a:spcPts val="0"/>
              </a:spcAft>
              <a:buNone/>
              <a:tabLst>
                <a:tab pos="539750" algn="l"/>
                <a:tab pos="756285" algn="l"/>
                <a:tab pos="972185" algn="l"/>
              </a:tabLst>
            </a:pPr>
            <a:r>
              <a:rPr lang="en-GB" sz="1400" dirty="0" smtClean="0">
                <a:solidFill>
                  <a:srgbClr val="000000"/>
                </a:solidFill>
                <a:latin typeface="Times New Roman"/>
                <a:ea typeface="Times New Roman"/>
              </a:rPr>
              <a:t>1.9</a:t>
            </a:r>
            <a:r>
              <a:rPr lang="en-GB" sz="1400" dirty="0">
                <a:solidFill>
                  <a:srgbClr val="000000"/>
                </a:solidFill>
                <a:latin typeface="Times New Roman"/>
                <a:ea typeface="Times New Roman"/>
              </a:rPr>
              <a:t>	Government should consider </a:t>
            </a:r>
            <a:r>
              <a:rPr lang="en-GB" sz="1400" dirty="0">
                <a:solidFill>
                  <a:srgbClr val="FF0000"/>
                </a:solidFill>
                <a:latin typeface="Times New Roman"/>
                <a:ea typeface="Times New Roman"/>
              </a:rPr>
              <a:t>issuing appropriate long-term instruments </a:t>
            </a:r>
            <a:r>
              <a:rPr lang="en-GB" sz="1400" dirty="0">
                <a:solidFill>
                  <a:srgbClr val="000000"/>
                </a:solidFill>
                <a:latin typeface="Times New Roman"/>
                <a:ea typeface="Times New Roman"/>
              </a:rPr>
              <a:t>in line with their debt management and capital market development objectives. Such instruments underpin the development of long-dated private sector securities markets and can support asset-liability management by institutional investors and complement long-term investment portfolios. </a:t>
            </a:r>
          </a:p>
          <a:p>
            <a:endParaRPr lang="en-GB" sz="1400" dirty="0"/>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28</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8167982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ctr">
              <a:spcBef>
                <a:spcPts val="1800"/>
              </a:spcBef>
              <a:spcAft>
                <a:spcPts val="1800"/>
              </a:spcAft>
              <a:buNone/>
              <a:tabLst>
                <a:tab pos="539750" algn="l"/>
                <a:tab pos="756285" algn="l"/>
                <a:tab pos="972185" algn="l"/>
              </a:tabLst>
            </a:pPr>
            <a:r>
              <a:rPr lang="en-GB" sz="1400" b="1" dirty="0">
                <a:solidFill>
                  <a:srgbClr val="000000"/>
                </a:solidFill>
                <a:latin typeface="Times New Roman"/>
                <a:ea typeface="Times New Roman"/>
              </a:rPr>
              <a:t>Principle 2:  Development of institutional investors and long-term savings </a:t>
            </a:r>
            <a:endParaRPr lang="en-GB" sz="1400" dirty="0">
              <a:solidFill>
                <a:srgbClr val="000000"/>
              </a:solidFill>
              <a:latin typeface="Times New Roman"/>
              <a:ea typeface="Times New Roman"/>
            </a:endParaRPr>
          </a:p>
          <a:p>
            <a:pPr marL="0" indent="0">
              <a:spcAft>
                <a:spcPts val="0"/>
              </a:spcAft>
              <a:buNone/>
              <a:tabLst>
                <a:tab pos="539750" algn="l"/>
                <a:tab pos="756285" algn="l"/>
                <a:tab pos="972185" algn="l"/>
              </a:tabLst>
            </a:pPr>
            <a:r>
              <a:rPr lang="en-GB" sz="1400" dirty="0">
                <a:solidFill>
                  <a:srgbClr val="000000"/>
                </a:solidFill>
                <a:latin typeface="Times New Roman"/>
                <a:ea typeface="Times New Roman"/>
              </a:rPr>
              <a:t>2.1	Governments should promote policies that encourage and support</a:t>
            </a:r>
            <a:r>
              <a:rPr lang="en-GB" sz="1400" dirty="0">
                <a:latin typeface="Times New Roman"/>
                <a:ea typeface="Times New Roman"/>
              </a:rPr>
              <a:t> </a:t>
            </a:r>
            <a:r>
              <a:rPr lang="en-GB" sz="1400" dirty="0">
                <a:solidFill>
                  <a:srgbClr val="FF0000"/>
                </a:solidFill>
                <a:latin typeface="Times New Roman"/>
                <a:ea typeface="Times New Roman"/>
              </a:rPr>
              <a:t>the development of </a:t>
            </a:r>
            <a:r>
              <a:rPr lang="en-GB" sz="1400" dirty="0" smtClean="0">
                <a:solidFill>
                  <a:srgbClr val="FF0000"/>
                </a:solidFill>
                <a:latin typeface="Times New Roman"/>
                <a:ea typeface="Times New Roman"/>
              </a:rPr>
              <a:t>long term savings and of </a:t>
            </a:r>
            <a:r>
              <a:rPr lang="en-GB" sz="1400" dirty="0">
                <a:solidFill>
                  <a:srgbClr val="FF0000"/>
                </a:solidFill>
                <a:latin typeface="Times New Roman"/>
                <a:ea typeface="Times New Roman"/>
              </a:rPr>
              <a:t>institutional investors </a:t>
            </a:r>
            <a:r>
              <a:rPr lang="en-GB" sz="1400" dirty="0" smtClean="0">
                <a:solidFill>
                  <a:srgbClr val="FF0000"/>
                </a:solidFill>
                <a:latin typeface="Times New Roman"/>
                <a:ea typeface="Times New Roman"/>
              </a:rPr>
              <a:t>and </a:t>
            </a:r>
            <a:r>
              <a:rPr lang="en-GB" sz="1400" dirty="0">
                <a:solidFill>
                  <a:srgbClr val="FF0000"/>
                </a:solidFill>
                <a:latin typeface="Times New Roman"/>
                <a:ea typeface="Times New Roman"/>
              </a:rPr>
              <a:t>their role in long-term investment </a:t>
            </a:r>
            <a:r>
              <a:rPr lang="en-GB" sz="1400" dirty="0">
                <a:solidFill>
                  <a:srgbClr val="000000"/>
                </a:solidFill>
                <a:latin typeface="Times New Roman"/>
                <a:ea typeface="Times New Roman"/>
              </a:rPr>
              <a:t>financing </a:t>
            </a:r>
            <a:r>
              <a:rPr lang="en-GB" sz="1400" dirty="0" smtClean="0">
                <a:solidFill>
                  <a:srgbClr val="000000"/>
                </a:solidFill>
                <a:latin typeface="Times New Roman"/>
                <a:ea typeface="Times New Roman"/>
              </a:rPr>
              <a:t> and financial market stability in </a:t>
            </a:r>
            <a:r>
              <a:rPr lang="en-GB" sz="1400" dirty="0">
                <a:solidFill>
                  <a:srgbClr val="000000"/>
                </a:solidFill>
                <a:latin typeface="Times New Roman"/>
                <a:ea typeface="Times New Roman"/>
              </a:rPr>
              <a:t>a sound and sustainable manner, complementing and building on the expertise and activities of other financial intermediaries, such as banks.   </a:t>
            </a:r>
          </a:p>
          <a:p>
            <a:pPr marL="0" indent="0">
              <a:spcAft>
                <a:spcPts val="0"/>
              </a:spcAft>
              <a:buNone/>
              <a:tabLst>
                <a:tab pos="539750" algn="l"/>
                <a:tab pos="756285" algn="l"/>
                <a:tab pos="972185" algn="l"/>
              </a:tabLst>
            </a:pPr>
            <a:r>
              <a:rPr lang="en-GB" sz="1400" dirty="0">
                <a:solidFill>
                  <a:srgbClr val="000000"/>
                </a:solidFill>
                <a:latin typeface="Times New Roman"/>
                <a:ea typeface="Times New Roman"/>
              </a:rPr>
              <a:t>2.2 	Governments should promote the development of </a:t>
            </a:r>
            <a:r>
              <a:rPr lang="en-GB" sz="1400" dirty="0">
                <a:solidFill>
                  <a:srgbClr val="FF0000"/>
                </a:solidFill>
                <a:latin typeface="Times New Roman"/>
                <a:ea typeface="Times New Roman"/>
              </a:rPr>
              <a:t>long-term savings through savings mobilisation policies</a:t>
            </a:r>
            <a:r>
              <a:rPr lang="en-GB" sz="1400" dirty="0">
                <a:latin typeface="Times New Roman"/>
                <a:ea typeface="Times New Roman"/>
              </a:rPr>
              <a:t>. </a:t>
            </a:r>
            <a:r>
              <a:rPr lang="en-GB" sz="1400" dirty="0">
                <a:solidFill>
                  <a:srgbClr val="000000"/>
                </a:solidFill>
                <a:latin typeface="Times New Roman"/>
                <a:ea typeface="Times New Roman"/>
              </a:rPr>
              <a:t>Such policies may consider the use of default mechanisms such as automatic enrolment as well as, where appropriate, mandatory arrangements. When relevant and subject to the macroeconomic situation, appropriate financial incentives to long-term saving should be provided and </a:t>
            </a:r>
            <a:r>
              <a:rPr lang="en-GB" sz="1400" dirty="0">
                <a:solidFill>
                  <a:srgbClr val="FF0000"/>
                </a:solidFill>
                <a:latin typeface="Times New Roman"/>
                <a:ea typeface="Times New Roman"/>
              </a:rPr>
              <a:t>tax impediments removed</a:t>
            </a:r>
            <a:r>
              <a:rPr lang="en-GB" sz="1400" dirty="0">
                <a:latin typeface="Times New Roman"/>
                <a:ea typeface="Times New Roman"/>
              </a:rPr>
              <a:t>.  </a:t>
            </a:r>
            <a:r>
              <a:rPr lang="en-GB" sz="1400" dirty="0">
                <a:solidFill>
                  <a:srgbClr val="000000"/>
                </a:solidFill>
                <a:latin typeface="Times New Roman"/>
                <a:ea typeface="Times New Roman"/>
              </a:rPr>
              <a:t>Governments should also promote the development of long-term savings through </a:t>
            </a:r>
            <a:r>
              <a:rPr lang="en-GB" sz="1400" dirty="0">
                <a:solidFill>
                  <a:srgbClr val="FF0000"/>
                </a:solidFill>
                <a:latin typeface="Times New Roman"/>
                <a:ea typeface="Times New Roman"/>
              </a:rPr>
              <a:t>pooled investment vehicles </a:t>
            </a:r>
            <a:r>
              <a:rPr lang="en-GB" sz="1400" dirty="0">
                <a:solidFill>
                  <a:srgbClr val="000000"/>
                </a:solidFill>
                <a:latin typeface="Times New Roman"/>
                <a:ea typeface="Times New Roman"/>
              </a:rPr>
              <a:t>and collectively organised long-term savings and retirement plans, </a:t>
            </a:r>
            <a:r>
              <a:rPr lang="en-GB" sz="1400" dirty="0">
                <a:solidFill>
                  <a:srgbClr val="FF0000"/>
                </a:solidFill>
                <a:latin typeface="Times New Roman"/>
                <a:ea typeface="Times New Roman"/>
              </a:rPr>
              <a:t>increased awareness amongst the population, financial inclusion policies, and the promotion of financial literacy</a:t>
            </a:r>
            <a:r>
              <a:rPr lang="en-GB" sz="1400" dirty="0" smtClean="0">
                <a:solidFill>
                  <a:srgbClr val="FF0000"/>
                </a:solidFill>
                <a:latin typeface="Times New Roman"/>
                <a:ea typeface="Times New Roman"/>
              </a:rPr>
              <a:t>.</a:t>
            </a:r>
            <a:endParaRPr lang="en-GB" sz="1400" dirty="0">
              <a:solidFill>
                <a:srgbClr val="FF0000"/>
              </a:solidFill>
              <a:latin typeface="Times New Roman"/>
              <a:ea typeface="Times New Roman"/>
            </a:endParaRPr>
          </a:p>
          <a:p>
            <a:pPr marL="0" indent="0">
              <a:spcAft>
                <a:spcPts val="0"/>
              </a:spcAft>
              <a:buNone/>
              <a:tabLst>
                <a:tab pos="539750" algn="l"/>
                <a:tab pos="756285" algn="l"/>
                <a:tab pos="972185" algn="l"/>
              </a:tabLst>
            </a:pPr>
            <a:r>
              <a:rPr lang="en-GB" sz="1400" dirty="0">
                <a:solidFill>
                  <a:srgbClr val="000000"/>
                </a:solidFill>
                <a:latin typeface="Times New Roman"/>
                <a:ea typeface="Times New Roman"/>
              </a:rPr>
              <a:t>2.3	Governments should promote measures to enhance the efficiency and reduce the costs of long‑term saving schemes and institutional investors. Such measures, as related to long-term institutional investors,  could include enhancing transparency on fees, fostering competition among financial institutions, exploiting economies of scale, and reducing incentives for excessive portfolio turnover.</a:t>
            </a:r>
            <a:endParaRPr lang="en-GB" sz="1400" dirty="0">
              <a:solidFill>
                <a:srgbClr val="000000"/>
              </a:solidFill>
              <a:effectLst/>
              <a:latin typeface="Times New Roman"/>
              <a:ea typeface="Times New Roman"/>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29</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3120952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0" y="-1588"/>
            <a:ext cx="9144000" cy="647701"/>
          </a:xfrm>
        </p:spPr>
        <p:txBody>
          <a:bodyPr/>
          <a:lstStyle/>
          <a:p>
            <a:pPr eaLnBrk="1" hangingPunct="1"/>
            <a:r>
              <a:rPr lang="en-US" dirty="0" smtClean="0"/>
              <a:t>        Infrastructure Investing </a:t>
            </a:r>
          </a:p>
        </p:txBody>
      </p:sp>
      <p:sp>
        <p:nvSpPr>
          <p:cNvPr id="6758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C0D1E42-4AEC-477A-9686-35EE3963EB38}" type="slidenum">
              <a:rPr lang="fr-FR" smtClean="0">
                <a:solidFill>
                  <a:srgbClr val="727272"/>
                </a:solidFill>
              </a:rPr>
              <a:pPr eaLnBrk="1" hangingPunct="1"/>
              <a:t>3</a:t>
            </a:fld>
            <a:endParaRPr lang="fr-FR" smtClean="0">
              <a:solidFill>
                <a:srgbClr val="727272"/>
              </a:solidFill>
            </a:endParaRPr>
          </a:p>
        </p:txBody>
      </p:sp>
      <p:sp>
        <p:nvSpPr>
          <p:cNvPr id="67588" name="Text Box 4"/>
          <p:cNvSpPr txBox="1">
            <a:spLocks noChangeArrowheads="1"/>
          </p:cNvSpPr>
          <p:nvPr>
            <p:custDataLst>
              <p:tags r:id="rId1"/>
            </p:custDataLst>
          </p:nvPr>
        </p:nvSpPr>
        <p:spPr bwMode="auto">
          <a:xfrm>
            <a:off x="1135063" y="836612"/>
            <a:ext cx="8064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85725" indent="3175" defTabSz="1006475" eaLnBrk="0" hangingPunct="0">
              <a:defRPr>
                <a:solidFill>
                  <a:schemeClr val="tx1"/>
                </a:solidFill>
                <a:latin typeface="Arial" pitchFamily="34" charset="0"/>
                <a:cs typeface="Arial" pitchFamily="34" charset="0"/>
              </a:defRPr>
            </a:lvl1pPr>
            <a:lvl2pPr marL="742950" indent="-285750" defTabSz="1006475" eaLnBrk="0" hangingPunct="0">
              <a:defRPr>
                <a:solidFill>
                  <a:schemeClr val="tx1"/>
                </a:solidFill>
                <a:latin typeface="Arial" pitchFamily="34" charset="0"/>
                <a:cs typeface="Arial" pitchFamily="34" charset="0"/>
              </a:defRPr>
            </a:lvl2pPr>
            <a:lvl3pPr marL="1143000" indent="-228600" defTabSz="1006475" eaLnBrk="0" hangingPunct="0">
              <a:defRPr>
                <a:solidFill>
                  <a:schemeClr val="tx1"/>
                </a:solidFill>
                <a:latin typeface="Arial" pitchFamily="34" charset="0"/>
                <a:cs typeface="Arial" pitchFamily="34" charset="0"/>
              </a:defRPr>
            </a:lvl3pPr>
            <a:lvl4pPr marL="1600200" indent="-228600" defTabSz="1006475" eaLnBrk="0" hangingPunct="0">
              <a:defRPr>
                <a:solidFill>
                  <a:schemeClr val="tx1"/>
                </a:solidFill>
                <a:latin typeface="Arial" pitchFamily="34" charset="0"/>
                <a:cs typeface="Arial" pitchFamily="34" charset="0"/>
              </a:defRPr>
            </a:lvl4pPr>
            <a:lvl5pPr marL="2057400" indent="-228600" defTabSz="1006475" eaLnBrk="0" hangingPunct="0">
              <a:defRPr>
                <a:solidFill>
                  <a:schemeClr val="tx1"/>
                </a:solidFill>
                <a:latin typeface="Arial" pitchFamily="34" charset="0"/>
                <a:cs typeface="Arial" pitchFamily="34" charset="0"/>
              </a:defRPr>
            </a:lvl5pPr>
            <a:lvl6pPr marL="2514600" indent="-228600" defTabSz="1006475"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1006475"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1006475"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10064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65000"/>
              </a:spcBef>
              <a:buClr>
                <a:schemeClr val="tx1"/>
              </a:buClr>
            </a:pPr>
            <a:r>
              <a:rPr lang="it-IT" altLang="zh-CN" sz="2400" b="1" i="1" dirty="0" err="1">
                <a:solidFill>
                  <a:schemeClr val="tx2"/>
                </a:solidFill>
                <a:latin typeface="Arial Narrow" pitchFamily="34" charset="0"/>
                <a:ea typeface="Arial Unicode MS" pitchFamily="34" charset="-128"/>
                <a:cs typeface="Arial Unicode MS" pitchFamily="34" charset="-128"/>
              </a:rPr>
              <a:t>Different</a:t>
            </a:r>
            <a:r>
              <a:rPr lang="it-IT" altLang="zh-CN" sz="2400" b="1" i="1" dirty="0">
                <a:solidFill>
                  <a:schemeClr val="tx2"/>
                </a:solidFill>
                <a:latin typeface="Arial Narrow" pitchFamily="34" charset="0"/>
                <a:ea typeface="Arial Unicode MS" pitchFamily="34" charset="-128"/>
                <a:cs typeface="Arial Unicode MS" pitchFamily="34" charset="-128"/>
              </a:rPr>
              <a:t> </a:t>
            </a:r>
            <a:r>
              <a:rPr lang="it-IT" altLang="zh-CN" sz="2400" b="1" i="1" dirty="0" err="1">
                <a:solidFill>
                  <a:schemeClr val="tx2"/>
                </a:solidFill>
                <a:latin typeface="Arial Narrow" pitchFamily="34" charset="0"/>
                <a:ea typeface="Arial Unicode MS" pitchFamily="34" charset="-128"/>
                <a:cs typeface="Arial Unicode MS" pitchFamily="34" charset="-128"/>
              </a:rPr>
              <a:t>categories</a:t>
            </a:r>
            <a:r>
              <a:rPr lang="it-IT" altLang="zh-CN" sz="2400" b="1" i="1" dirty="0">
                <a:solidFill>
                  <a:schemeClr val="tx2"/>
                </a:solidFill>
                <a:latin typeface="Arial Narrow" pitchFamily="34" charset="0"/>
                <a:ea typeface="Arial Unicode MS" pitchFamily="34" charset="-128"/>
                <a:cs typeface="Arial Unicode MS" pitchFamily="34" charset="-128"/>
              </a:rPr>
              <a:t> of </a:t>
            </a:r>
            <a:r>
              <a:rPr lang="it-IT" altLang="zh-CN" sz="2400" b="1" i="1" dirty="0" err="1">
                <a:solidFill>
                  <a:schemeClr val="tx2"/>
                </a:solidFill>
                <a:latin typeface="Arial Narrow" pitchFamily="34" charset="0"/>
                <a:ea typeface="Arial Unicode MS" pitchFamily="34" charset="-128"/>
                <a:cs typeface="Arial Unicode MS" pitchFamily="34" charset="-128"/>
              </a:rPr>
              <a:t>Infrastructure</a:t>
            </a:r>
            <a:endParaRPr lang="en-GB" altLang="zh-CN" sz="2400" b="1" i="1" dirty="0">
              <a:solidFill>
                <a:schemeClr val="tx2"/>
              </a:solidFill>
              <a:latin typeface="Arial Narrow" pitchFamily="34" charset="0"/>
              <a:ea typeface="Arial Unicode MS" pitchFamily="34" charset="-128"/>
              <a:cs typeface="Arial Unicode MS" pitchFamily="34" charset="-128"/>
            </a:endParaRPr>
          </a:p>
        </p:txBody>
      </p:sp>
      <p:sp>
        <p:nvSpPr>
          <p:cNvPr id="6" name="Content Placeholder 2"/>
          <p:cNvSpPr txBox="1">
            <a:spLocks/>
          </p:cNvSpPr>
          <p:nvPr/>
        </p:nvSpPr>
        <p:spPr bwMode="auto">
          <a:xfrm>
            <a:off x="871538" y="1349375"/>
            <a:ext cx="8424862" cy="4813300"/>
          </a:xfrm>
          <a:prstGeom prst="rect">
            <a:avLst/>
          </a:prstGeom>
          <a:noFill/>
          <a:ln w="9525">
            <a:noFill/>
            <a:miter lim="800000"/>
            <a:headEnd/>
            <a:tailEnd/>
          </a:ln>
        </p:spPr>
        <p:txBody>
          <a:bodyPr/>
          <a:lstStyle/>
          <a:p>
            <a:pPr marL="342900" indent="-342900">
              <a:spcBef>
                <a:spcPct val="20000"/>
              </a:spcBef>
              <a:buFontTx/>
              <a:buChar char="•"/>
              <a:defRPr/>
            </a:pPr>
            <a:endParaRPr lang="en-GB" sz="2800" kern="0" dirty="0">
              <a:solidFill>
                <a:srgbClr val="004B78"/>
              </a:solidFill>
              <a:latin typeface="+mn-lt"/>
              <a:cs typeface="+mn-cs"/>
            </a:endParaRPr>
          </a:p>
        </p:txBody>
      </p:sp>
      <p:pic>
        <p:nvPicPr>
          <p:cNvPr id="67590"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825" y="1700213"/>
            <a:ext cx="8548688"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1" name="TextBox 7"/>
          <p:cNvSpPr txBox="1">
            <a:spLocks noChangeArrowheads="1"/>
          </p:cNvSpPr>
          <p:nvPr/>
        </p:nvSpPr>
        <p:spPr bwMode="auto">
          <a:xfrm>
            <a:off x="982663" y="5051425"/>
            <a:ext cx="1285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b="1" dirty="0">
                <a:solidFill>
                  <a:srgbClr val="000000"/>
                </a:solidFill>
                <a:ea typeface="Arial Unicode MS" pitchFamily="34" charset="-128"/>
                <a:cs typeface="Arial Unicode MS" pitchFamily="34" charset="-128"/>
              </a:rPr>
              <a:t>Control over the Asset</a:t>
            </a:r>
          </a:p>
        </p:txBody>
      </p:sp>
      <p:grpSp>
        <p:nvGrpSpPr>
          <p:cNvPr id="67592" name="Group 20"/>
          <p:cNvGrpSpPr>
            <a:grpSpLocks/>
          </p:cNvGrpSpPr>
          <p:nvPr/>
        </p:nvGrpSpPr>
        <p:grpSpPr bwMode="auto">
          <a:xfrm>
            <a:off x="2268538" y="5084763"/>
            <a:ext cx="5857875" cy="400050"/>
            <a:chOff x="1571604" y="6000768"/>
            <a:chExt cx="6858048" cy="400110"/>
          </a:xfrm>
        </p:grpSpPr>
        <p:sp>
          <p:nvSpPr>
            <p:cNvPr id="9" name="Rounded Rectangle 8"/>
            <p:cNvSpPr/>
            <p:nvPr/>
          </p:nvSpPr>
          <p:spPr>
            <a:xfrm>
              <a:off x="1571604" y="6000768"/>
              <a:ext cx="6787423" cy="3572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a typeface="Arial Unicode MS" pitchFamily="34" charset="-128"/>
                <a:cs typeface="Arial Unicode MS" pitchFamily="34" charset="-128"/>
              </a:endParaRPr>
            </a:p>
          </p:txBody>
        </p:sp>
        <p:sp>
          <p:nvSpPr>
            <p:cNvPr id="67594" name="TextBox 11"/>
            <p:cNvSpPr txBox="1">
              <a:spLocks noChangeArrowheads="1"/>
            </p:cNvSpPr>
            <p:nvPr/>
          </p:nvSpPr>
          <p:spPr bwMode="auto">
            <a:xfrm>
              <a:off x="1571604" y="6000768"/>
              <a:ext cx="7143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000" b="1">
                  <a:solidFill>
                    <a:schemeClr val="bg1"/>
                  </a:solidFill>
                  <a:ea typeface="Arial Unicode MS" pitchFamily="34" charset="-128"/>
                  <a:cs typeface="Arial Unicode MS" pitchFamily="34" charset="-128"/>
                </a:rPr>
                <a:t>Public sector</a:t>
              </a:r>
            </a:p>
          </p:txBody>
        </p:sp>
        <p:sp>
          <p:nvSpPr>
            <p:cNvPr id="67595" name="TextBox 12"/>
            <p:cNvSpPr txBox="1">
              <a:spLocks noChangeArrowheads="1"/>
            </p:cNvSpPr>
            <p:nvPr/>
          </p:nvSpPr>
          <p:spPr bwMode="auto">
            <a:xfrm>
              <a:off x="7715272" y="6000768"/>
              <a:ext cx="7143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000" b="1">
                  <a:solidFill>
                    <a:schemeClr val="bg1"/>
                  </a:solidFill>
                  <a:ea typeface="Arial Unicode MS" pitchFamily="34" charset="-128"/>
                  <a:cs typeface="Arial Unicode MS" pitchFamily="34" charset="-128"/>
                </a:rPr>
                <a:t>Private sector</a:t>
              </a:r>
            </a:p>
          </p:txBody>
        </p:sp>
        <p:cxnSp>
          <p:nvCxnSpPr>
            <p:cNvPr id="12" name="Straight Arrow Connector 11"/>
            <p:cNvCxnSpPr>
              <a:stCxn id="67594" idx="3"/>
            </p:cNvCxnSpPr>
            <p:nvPr/>
          </p:nvCxnSpPr>
          <p:spPr>
            <a:xfrm>
              <a:off x="2285287" y="6200823"/>
              <a:ext cx="5215090" cy="1428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576261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0" algn="ctr">
              <a:spcBef>
                <a:spcPts val="1800"/>
              </a:spcBef>
              <a:spcAft>
                <a:spcPts val="1800"/>
              </a:spcAft>
              <a:buNone/>
              <a:tabLst>
                <a:tab pos="539750" algn="l"/>
                <a:tab pos="756285" algn="l"/>
                <a:tab pos="972185" algn="l"/>
              </a:tabLst>
            </a:pPr>
            <a:r>
              <a:rPr lang="en-GB" sz="1400" b="1" dirty="0">
                <a:solidFill>
                  <a:srgbClr val="000000"/>
                </a:solidFill>
                <a:latin typeface="Times New Roman" panose="02020603050405020304" pitchFamily="18" charset="0"/>
                <a:ea typeface="Times New Roman"/>
                <a:cs typeface="Times New Roman" panose="02020603050405020304" pitchFamily="18" charset="0"/>
              </a:rPr>
              <a:t>Principle 3:  Governance of institutional investors, remuneration and asset management delegation</a:t>
            </a:r>
            <a:endParaRPr lang="en-GB" sz="1400" dirty="0">
              <a:solidFill>
                <a:srgbClr val="000000"/>
              </a:solidFill>
              <a:latin typeface="Times New Roman" panose="02020603050405020304" pitchFamily="18" charset="0"/>
              <a:ea typeface="Times New Roman"/>
              <a:cs typeface="Times New Roman" panose="02020603050405020304" pitchFamily="18" charset="0"/>
            </a:endParaRPr>
          </a:p>
          <a:p>
            <a:pPr marL="0" indent="0">
              <a:spcAft>
                <a:spcPts val="0"/>
              </a:spcAft>
              <a:buNone/>
              <a:tabLst>
                <a:tab pos="540385" algn="l"/>
              </a:tabLst>
            </a:pPr>
            <a:r>
              <a:rPr lang="en-US" sz="1400" dirty="0">
                <a:solidFill>
                  <a:srgbClr val="000000"/>
                </a:solidFill>
                <a:latin typeface="Times New Roman" panose="02020603050405020304" pitchFamily="18" charset="0"/>
                <a:ea typeface="Times New Roman"/>
                <a:cs typeface="Times New Roman" panose="02020603050405020304" pitchFamily="18" charset="0"/>
              </a:rPr>
              <a:t>3.1	 The governing body of an institutional investor should ensure that the investment strategy of the institution takes into account the profile and duration of its liabilities and follows </a:t>
            </a:r>
            <a:r>
              <a:rPr lang="en-US" sz="1400" dirty="0">
                <a:solidFill>
                  <a:srgbClr val="FF0000"/>
                </a:solidFill>
                <a:latin typeface="Times New Roman" panose="02020603050405020304" pitchFamily="18" charset="0"/>
                <a:ea typeface="Times New Roman"/>
                <a:cs typeface="Times New Roman" panose="02020603050405020304" pitchFamily="18" charset="0"/>
              </a:rPr>
              <a:t>a prudent approach</a:t>
            </a:r>
            <a:r>
              <a:rPr lang="en-US" sz="1400" dirty="0" smtClean="0">
                <a:solidFill>
                  <a:srgbClr val="000000"/>
                </a:solidFill>
                <a:latin typeface="Times New Roman" panose="02020603050405020304" pitchFamily="18" charset="0"/>
                <a:ea typeface="Times New Roman"/>
                <a:cs typeface="Times New Roman" panose="02020603050405020304" pitchFamily="18" charset="0"/>
              </a:rPr>
              <a:t>.</a:t>
            </a:r>
            <a:endParaRPr lang="en-GB" sz="1400" dirty="0">
              <a:solidFill>
                <a:srgbClr val="000000"/>
              </a:solidFill>
              <a:latin typeface="Times New Roman" panose="02020603050405020304" pitchFamily="18" charset="0"/>
              <a:ea typeface="Times New Roman"/>
              <a:cs typeface="Times New Roman" panose="02020603050405020304" pitchFamily="18" charset="0"/>
            </a:endParaRPr>
          </a:p>
          <a:p>
            <a:pPr marL="0" indent="0">
              <a:spcAft>
                <a:spcPts val="0"/>
              </a:spcAft>
              <a:buNone/>
              <a:tabLst>
                <a:tab pos="540385" algn="l"/>
              </a:tabLst>
            </a:pPr>
            <a:r>
              <a:rPr lang="en-US" sz="1400" dirty="0">
                <a:solidFill>
                  <a:srgbClr val="000000"/>
                </a:solidFill>
                <a:latin typeface="Times New Roman" panose="02020603050405020304" pitchFamily="18" charset="0"/>
                <a:ea typeface="Times New Roman"/>
                <a:cs typeface="Times New Roman" panose="02020603050405020304" pitchFamily="18" charset="0"/>
              </a:rPr>
              <a:t>3.2	The governing body of an institutional investor should collectively have </a:t>
            </a:r>
            <a:r>
              <a:rPr lang="en-US" sz="1400" dirty="0">
                <a:solidFill>
                  <a:srgbClr val="FF0000"/>
                </a:solidFill>
                <a:latin typeface="Times New Roman" panose="02020603050405020304" pitchFamily="18" charset="0"/>
                <a:ea typeface="Times New Roman"/>
                <a:cs typeface="Times New Roman" panose="02020603050405020304" pitchFamily="18" charset="0"/>
              </a:rPr>
              <a:t>adequate skills </a:t>
            </a:r>
            <a:r>
              <a:rPr lang="en-US" sz="1400" dirty="0">
                <a:solidFill>
                  <a:srgbClr val="000000"/>
                </a:solidFill>
                <a:latin typeface="Times New Roman" panose="02020603050405020304" pitchFamily="18" charset="0"/>
                <a:ea typeface="Times New Roman"/>
                <a:cs typeface="Times New Roman" panose="02020603050405020304" pitchFamily="18" charset="0"/>
              </a:rPr>
              <a:t>to design, assess, monitor, and review its investment strategy, including the allocation to long-term assets. Where necessary, it should seek appropriate independent advice and training</a:t>
            </a:r>
            <a:r>
              <a:rPr lang="en-US" sz="1400" dirty="0" smtClean="0">
                <a:solidFill>
                  <a:srgbClr val="000000"/>
                </a:solidFill>
                <a:latin typeface="Times New Roman" panose="02020603050405020304" pitchFamily="18" charset="0"/>
                <a:ea typeface="Times New Roman"/>
                <a:cs typeface="Times New Roman" panose="02020603050405020304" pitchFamily="18" charset="0"/>
              </a:rPr>
              <a:t>.</a:t>
            </a:r>
            <a:endParaRPr lang="en-GB" sz="1400" dirty="0">
              <a:solidFill>
                <a:srgbClr val="000000"/>
              </a:solidFill>
              <a:latin typeface="Times New Roman" panose="02020603050405020304" pitchFamily="18" charset="0"/>
              <a:ea typeface="Times New Roman"/>
              <a:cs typeface="Times New Roman" panose="02020603050405020304" pitchFamily="18" charset="0"/>
            </a:endParaRPr>
          </a:p>
          <a:p>
            <a:pPr marL="0" indent="0">
              <a:spcAft>
                <a:spcPts val="0"/>
              </a:spcAft>
              <a:buNone/>
              <a:tabLst>
                <a:tab pos="540385" algn="l"/>
              </a:tabLst>
            </a:pPr>
            <a:r>
              <a:rPr lang="en-US" sz="1400" dirty="0">
                <a:solidFill>
                  <a:srgbClr val="000000"/>
                </a:solidFill>
                <a:latin typeface="Times New Roman" panose="02020603050405020304" pitchFamily="18" charset="0"/>
                <a:ea typeface="Times New Roman"/>
                <a:cs typeface="Times New Roman" panose="02020603050405020304" pitchFamily="18" charset="0"/>
              </a:rPr>
              <a:t>3.3.	The governing body of an institutional investor should ensure that the investment management personnel and any external asset managers have the </a:t>
            </a:r>
            <a:r>
              <a:rPr lang="en-US" sz="1400" dirty="0">
                <a:solidFill>
                  <a:srgbClr val="FF0000"/>
                </a:solidFill>
                <a:latin typeface="Times New Roman" panose="02020603050405020304" pitchFamily="18" charset="0"/>
                <a:ea typeface="Times New Roman"/>
                <a:cs typeface="Times New Roman" panose="02020603050405020304" pitchFamily="18" charset="0"/>
              </a:rPr>
              <a:t>necessary capability  </a:t>
            </a:r>
            <a:r>
              <a:rPr lang="en-US" sz="1400" dirty="0">
                <a:solidFill>
                  <a:srgbClr val="000000"/>
                </a:solidFill>
                <a:latin typeface="Times New Roman" panose="02020603050405020304" pitchFamily="18" charset="0"/>
                <a:ea typeface="Times New Roman"/>
                <a:cs typeface="Times New Roman" panose="02020603050405020304" pitchFamily="18" charset="0"/>
              </a:rPr>
              <a:t>to implement the investment strategy and manage those investments in line with the institution’s objectives. If outsourcing to external asset managers, the governing body has the duty to ensure that the investment decisions are in line with its objectives</a:t>
            </a:r>
            <a:r>
              <a:rPr lang="en-US" sz="1400" dirty="0" smtClean="0">
                <a:solidFill>
                  <a:srgbClr val="000000"/>
                </a:solidFill>
                <a:latin typeface="Times New Roman" panose="02020603050405020304" pitchFamily="18" charset="0"/>
                <a:ea typeface="Times New Roman"/>
                <a:cs typeface="Times New Roman" panose="02020603050405020304" pitchFamily="18" charset="0"/>
              </a:rPr>
              <a:t>.</a:t>
            </a:r>
            <a:endParaRPr lang="en-GB" sz="1400" dirty="0">
              <a:solidFill>
                <a:srgbClr val="000000"/>
              </a:solidFill>
              <a:latin typeface="Times New Roman" panose="02020603050405020304" pitchFamily="18" charset="0"/>
              <a:ea typeface="Times New Roman"/>
              <a:cs typeface="Times New Roman" panose="02020603050405020304" pitchFamily="18" charset="0"/>
            </a:endParaRPr>
          </a:p>
          <a:p>
            <a:pPr marL="0" indent="0">
              <a:spcAft>
                <a:spcPts val="0"/>
              </a:spcAft>
              <a:buNone/>
              <a:tabLst>
                <a:tab pos="539750" algn="l"/>
                <a:tab pos="756285" algn="l"/>
                <a:tab pos="972185" algn="l"/>
                <a:tab pos="540385" algn="l"/>
              </a:tabLst>
            </a:pPr>
            <a:r>
              <a:rPr lang="en-GB" sz="1400" dirty="0">
                <a:solidFill>
                  <a:srgbClr val="000000"/>
                </a:solidFill>
                <a:latin typeface="Times New Roman" panose="02020603050405020304" pitchFamily="18" charset="0"/>
                <a:ea typeface="Times New Roman"/>
                <a:cs typeface="Times New Roman" panose="02020603050405020304" pitchFamily="18" charset="0"/>
              </a:rPr>
              <a:t>3.4	</a:t>
            </a:r>
            <a:r>
              <a:rPr lang="en-GB" sz="1400" dirty="0">
                <a:solidFill>
                  <a:srgbClr val="FF0000"/>
                </a:solidFill>
                <a:latin typeface="Times New Roman" panose="02020603050405020304" pitchFamily="18" charset="0"/>
                <a:ea typeface="Times New Roman"/>
                <a:cs typeface="Times New Roman" panose="02020603050405020304" pitchFamily="18" charset="0"/>
              </a:rPr>
              <a:t>The governing body of an institutional investor should ensure that the institution can properly identify, measure, monitor, and manage the risks associated with long-term assets as well as any long-term risks – including environmental, social and governance risks - that may affect their portfolios.</a:t>
            </a:r>
          </a:p>
          <a:p>
            <a:endParaRPr lang="en-GB" sz="1400" dirty="0">
              <a:latin typeface="Times New Roman" panose="02020603050405020304" pitchFamily="18" charset="0"/>
              <a:cs typeface="Times New Roman" panose="02020603050405020304" pitchFamily="18" charset="0"/>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30</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8302673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0">
              <a:spcAft>
                <a:spcPts val="0"/>
              </a:spcAft>
              <a:buNone/>
              <a:tabLst>
                <a:tab pos="539750" algn="l"/>
                <a:tab pos="756285" algn="l"/>
                <a:tab pos="972185" algn="l"/>
                <a:tab pos="540385" algn="l"/>
                <a:tab pos="756285" algn="l"/>
                <a:tab pos="972185" algn="l"/>
              </a:tabLst>
            </a:pPr>
            <a:r>
              <a:rPr lang="en-GB" sz="1400" dirty="0">
                <a:solidFill>
                  <a:srgbClr val="000000"/>
                </a:solidFill>
                <a:latin typeface="Times New Roman"/>
                <a:ea typeface="Times New Roman"/>
              </a:rPr>
              <a:t>3.5	The governing body of an institutional investor should ensure that conflicts of interest that may affect their decisions and those of the persons or entities involved in the management of investments, including any long-term assets, are identified and adequately addressed. </a:t>
            </a:r>
          </a:p>
          <a:p>
            <a:pPr marL="0" indent="0">
              <a:spcAft>
                <a:spcPts val="0"/>
              </a:spcAft>
              <a:buNone/>
              <a:tabLst>
                <a:tab pos="539750" algn="l"/>
                <a:tab pos="756285" algn="l"/>
                <a:tab pos="972185" algn="l"/>
                <a:tab pos="540385" algn="l"/>
                <a:tab pos="756285" algn="l"/>
                <a:tab pos="972185" algn="l"/>
              </a:tabLst>
            </a:pPr>
            <a:r>
              <a:rPr lang="en-US" sz="1400" dirty="0">
                <a:solidFill>
                  <a:srgbClr val="000000"/>
                </a:solidFill>
                <a:latin typeface="Times New Roman"/>
                <a:ea typeface="Times New Roman"/>
              </a:rPr>
              <a:t>3.6	The governing body of an institutional investor should </a:t>
            </a:r>
            <a:r>
              <a:rPr lang="en-US" sz="1400" dirty="0">
                <a:solidFill>
                  <a:srgbClr val="FF0000"/>
                </a:solidFill>
                <a:latin typeface="Times New Roman"/>
                <a:ea typeface="Times New Roman"/>
              </a:rPr>
              <a:t>observe its fiduciary duties towards the ultimate owners or beneficiaries of the assets they oversee</a:t>
            </a:r>
            <a:r>
              <a:rPr lang="en-US" sz="1400" dirty="0">
                <a:solidFill>
                  <a:srgbClr val="000000"/>
                </a:solidFill>
                <a:latin typeface="Times New Roman"/>
                <a:ea typeface="Times New Roman"/>
              </a:rPr>
              <a:t>. Such duties, when applicable, should include the prudent and efficient management of any long-term assets and the </a:t>
            </a:r>
            <a:r>
              <a:rPr lang="en-GB" sz="1400" dirty="0">
                <a:solidFill>
                  <a:srgbClr val="000000"/>
                </a:solidFill>
                <a:latin typeface="Times New Roman"/>
                <a:ea typeface="Times New Roman"/>
              </a:rPr>
              <a:t>informed and effective use of their investor rights, including shareholder and creditor rights</a:t>
            </a:r>
            <a:r>
              <a:rPr lang="en-US" sz="1400" dirty="0">
                <a:solidFill>
                  <a:srgbClr val="000000"/>
                </a:solidFill>
                <a:latin typeface="Times New Roman"/>
                <a:ea typeface="Times New Roman"/>
              </a:rPr>
              <a:t>. Those persons and entities involved in the management of the assets of institutional investors should </a:t>
            </a:r>
            <a:r>
              <a:rPr lang="en-US" sz="1400" dirty="0">
                <a:solidFill>
                  <a:srgbClr val="FF0000"/>
                </a:solidFill>
                <a:latin typeface="Times New Roman"/>
                <a:ea typeface="Times New Roman"/>
              </a:rPr>
              <a:t>act in consistency with those fiduciary duties or their associated contractual obligations</a:t>
            </a:r>
            <a:r>
              <a:rPr lang="en-US" sz="1400" dirty="0" smtClean="0">
                <a:latin typeface="Times New Roman"/>
                <a:ea typeface="Times New Roman"/>
              </a:rPr>
              <a:t>.</a:t>
            </a:r>
            <a:endParaRPr lang="en-GB" sz="1400" dirty="0">
              <a:latin typeface="Times New Roman"/>
              <a:ea typeface="Times New Roman"/>
            </a:endParaRPr>
          </a:p>
          <a:p>
            <a:pPr marL="0" indent="0">
              <a:spcAft>
                <a:spcPts val="0"/>
              </a:spcAft>
              <a:buNone/>
              <a:tabLst>
                <a:tab pos="539750" algn="l"/>
                <a:tab pos="756285" algn="l"/>
                <a:tab pos="972185" algn="l"/>
                <a:tab pos="540385" algn="l"/>
              </a:tabLst>
            </a:pPr>
            <a:r>
              <a:rPr lang="en-GB" sz="1400" dirty="0">
                <a:solidFill>
                  <a:srgbClr val="000000"/>
                </a:solidFill>
                <a:latin typeface="Times New Roman"/>
                <a:ea typeface="Times New Roman"/>
              </a:rPr>
              <a:t>3.7	The governing body of an institutional investor should regularly monitor the performance of both external and internal fund managers. </a:t>
            </a:r>
            <a:r>
              <a:rPr lang="en-GB" sz="1400" dirty="0">
                <a:solidFill>
                  <a:srgbClr val="FF0000"/>
                </a:solidFill>
                <a:latin typeface="Times New Roman"/>
                <a:ea typeface="Times New Roman"/>
              </a:rPr>
              <a:t>Performance should be evaluated over a period of years</a:t>
            </a:r>
            <a:r>
              <a:rPr lang="en-GB" sz="1400" dirty="0">
                <a:solidFill>
                  <a:srgbClr val="000000"/>
                </a:solidFill>
                <a:latin typeface="Times New Roman"/>
                <a:ea typeface="Times New Roman"/>
              </a:rPr>
              <a:t>, taking into account the institution’s investment horizon, its asset-liability management objectives and the level of risk implied. </a:t>
            </a:r>
            <a:r>
              <a:rPr lang="en-GB" sz="1400" dirty="0">
                <a:solidFill>
                  <a:srgbClr val="FF0000"/>
                </a:solidFill>
                <a:latin typeface="Times New Roman"/>
                <a:ea typeface="Times New Roman"/>
              </a:rPr>
              <a:t>Performance-based elements and contract clauses  of fund managers’ and senior executives’ remuneration should be based on long-term, risk-return criteria.</a:t>
            </a:r>
          </a:p>
          <a:p>
            <a:pPr marL="0" indent="0">
              <a:spcAft>
                <a:spcPts val="0"/>
              </a:spcAft>
              <a:buNone/>
              <a:tabLst>
                <a:tab pos="539750" algn="l"/>
                <a:tab pos="756285" algn="l"/>
                <a:tab pos="972185" algn="l"/>
                <a:tab pos="540385" algn="l"/>
              </a:tabLst>
            </a:pPr>
            <a:r>
              <a:rPr lang="en-GB" sz="1400" dirty="0" smtClean="0">
                <a:solidFill>
                  <a:srgbClr val="000000"/>
                </a:solidFill>
                <a:latin typeface="Times New Roman"/>
                <a:ea typeface="Times New Roman"/>
              </a:rPr>
              <a:t>3.8</a:t>
            </a:r>
            <a:r>
              <a:rPr lang="en-GB" sz="1400" dirty="0">
                <a:solidFill>
                  <a:srgbClr val="000000"/>
                </a:solidFill>
                <a:latin typeface="Times New Roman"/>
                <a:ea typeface="Times New Roman"/>
              </a:rPr>
              <a:t>	Regulatory and supervisory authorities overseeing institutional investors and other actors within the investment management chain should monitor the governance, agency relationships, remuneration, and risk management mechanisms underpinning long-term investment and take prompt and adequate measures when relevant. They should, where appropriate</a:t>
            </a:r>
            <a:r>
              <a:rPr lang="en-GB" sz="1400" dirty="0">
                <a:solidFill>
                  <a:srgbClr val="FF0000"/>
                </a:solidFill>
                <a:latin typeface="Times New Roman"/>
                <a:ea typeface="Times New Roman"/>
              </a:rPr>
              <a:t>, provide guidance to institutional investors regarding the governance and risk management requirements to meet long-term investment objectives</a:t>
            </a:r>
            <a:r>
              <a:rPr lang="en-GB" sz="1400" dirty="0">
                <a:solidFill>
                  <a:srgbClr val="000000"/>
                </a:solidFill>
                <a:latin typeface="Times New Roman"/>
                <a:ea typeface="Times New Roman"/>
              </a:rPr>
              <a:t>.</a:t>
            </a:r>
            <a:endParaRPr lang="en-GB" sz="1600" dirty="0">
              <a:solidFill>
                <a:srgbClr val="000000"/>
              </a:solidFill>
              <a:effectLst/>
              <a:latin typeface="Times New Roman"/>
              <a:ea typeface="Times New Roman"/>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31</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15941753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0" algn="ctr">
              <a:spcBef>
                <a:spcPts val="1800"/>
              </a:spcBef>
              <a:spcAft>
                <a:spcPts val="1800"/>
              </a:spcAft>
              <a:buNone/>
              <a:tabLst>
                <a:tab pos="539750" algn="l"/>
                <a:tab pos="756285" algn="l"/>
                <a:tab pos="972185" algn="l"/>
              </a:tabLst>
            </a:pPr>
            <a:r>
              <a:rPr lang="en-GB" sz="1400" b="1" dirty="0">
                <a:solidFill>
                  <a:srgbClr val="000000"/>
                </a:solidFill>
                <a:latin typeface="Times New Roman"/>
                <a:ea typeface="Times New Roman"/>
              </a:rPr>
              <a:t>Principle 4:  Financial regulation, valuation and tax treatment</a:t>
            </a:r>
            <a:endParaRPr lang="en-GB" sz="1400" dirty="0">
              <a:solidFill>
                <a:srgbClr val="000000"/>
              </a:solidFill>
              <a:latin typeface="Times New Roman"/>
              <a:ea typeface="Times New Roman"/>
            </a:endParaRPr>
          </a:p>
          <a:p>
            <a:pPr marL="0" indent="0">
              <a:spcAft>
                <a:spcPts val="0"/>
              </a:spcAft>
              <a:buNone/>
              <a:tabLst>
                <a:tab pos="540385" algn="l"/>
              </a:tabLst>
            </a:pPr>
            <a:r>
              <a:rPr lang="en-US" sz="1400" dirty="0">
                <a:solidFill>
                  <a:srgbClr val="000000"/>
                </a:solidFill>
                <a:latin typeface="Times New Roman"/>
                <a:ea typeface="Times New Roman"/>
              </a:rPr>
              <a:t>4.1	The financial regulatory framework - including valuation rules, any risk-based capital requirements and other prudential measures - for institutional investors </a:t>
            </a:r>
            <a:r>
              <a:rPr lang="en-US" sz="1400" dirty="0">
                <a:solidFill>
                  <a:srgbClr val="FF0000"/>
                </a:solidFill>
                <a:latin typeface="Times New Roman"/>
                <a:ea typeface="Times New Roman"/>
              </a:rPr>
              <a:t>should reflect the particular risk characteristics of long-term assets appropriately</a:t>
            </a:r>
            <a:r>
              <a:rPr lang="en-US" sz="1400" dirty="0">
                <a:solidFill>
                  <a:srgbClr val="000000"/>
                </a:solidFill>
                <a:latin typeface="Times New Roman"/>
                <a:ea typeface="Times New Roman"/>
              </a:rPr>
              <a:t>. The framework should also consider the investment horizon and typical holding period of these investors, while promoting their soundness and solvency as well as broader financial stability and consumer protection. </a:t>
            </a:r>
            <a:r>
              <a:rPr lang="en-US" sz="1400" dirty="0">
                <a:solidFill>
                  <a:srgbClr val="FF0000"/>
                </a:solidFill>
                <a:latin typeface="Times New Roman"/>
                <a:ea typeface="Times New Roman"/>
              </a:rPr>
              <a:t>Excessive or mechanistic reliance on external investment or creditworthiness analysis (such as credit rating agency ratings) should be </a:t>
            </a:r>
            <a:r>
              <a:rPr lang="en-US" sz="1400" dirty="0" smtClean="0">
                <a:solidFill>
                  <a:srgbClr val="FF0000"/>
                </a:solidFill>
                <a:latin typeface="Times New Roman"/>
                <a:ea typeface="Times New Roman"/>
              </a:rPr>
              <a:t>avoided.</a:t>
            </a:r>
            <a:endParaRPr lang="en-GB" sz="1400" dirty="0">
              <a:solidFill>
                <a:srgbClr val="FF0000"/>
              </a:solidFill>
              <a:latin typeface="Times New Roman"/>
              <a:ea typeface="Times New Roman"/>
            </a:endParaRPr>
          </a:p>
          <a:p>
            <a:pPr marL="0" indent="0">
              <a:spcAft>
                <a:spcPts val="0"/>
              </a:spcAft>
              <a:buNone/>
              <a:tabLst>
                <a:tab pos="540385" algn="l"/>
              </a:tabLst>
            </a:pPr>
            <a:r>
              <a:rPr lang="en-GB" sz="1400" dirty="0" smtClean="0">
                <a:solidFill>
                  <a:srgbClr val="000000"/>
                </a:solidFill>
                <a:latin typeface="Times New Roman"/>
                <a:ea typeface="Times New Roman"/>
              </a:rPr>
              <a:t>4.2</a:t>
            </a:r>
            <a:r>
              <a:rPr lang="en-GB" sz="1400" dirty="0">
                <a:solidFill>
                  <a:srgbClr val="000000"/>
                </a:solidFill>
                <a:latin typeface="Times New Roman"/>
                <a:ea typeface="Times New Roman"/>
              </a:rPr>
              <a:t>	Solvency, accounting and funding requirements for institutional investors should </a:t>
            </a:r>
            <a:r>
              <a:rPr lang="en-GB" sz="1400" dirty="0">
                <a:solidFill>
                  <a:srgbClr val="FF0000"/>
                </a:solidFill>
                <a:latin typeface="Times New Roman"/>
                <a:ea typeface="Times New Roman"/>
              </a:rPr>
              <a:t>avoid creating incentives for </a:t>
            </a:r>
            <a:r>
              <a:rPr lang="en-GB" sz="1400" dirty="0" err="1">
                <a:solidFill>
                  <a:srgbClr val="FF0000"/>
                </a:solidFill>
                <a:latin typeface="Times New Roman"/>
                <a:ea typeface="Times New Roman"/>
              </a:rPr>
              <a:t>procyclical</a:t>
            </a:r>
            <a:r>
              <a:rPr lang="en-GB" sz="1400" dirty="0">
                <a:solidFill>
                  <a:srgbClr val="FF0000"/>
                </a:solidFill>
                <a:latin typeface="Times New Roman"/>
                <a:ea typeface="Times New Roman"/>
              </a:rPr>
              <a:t> investment strategies</a:t>
            </a:r>
            <a:r>
              <a:rPr lang="en-GB" sz="1400" dirty="0">
                <a:solidFill>
                  <a:srgbClr val="000000"/>
                </a:solidFill>
                <a:latin typeface="Times New Roman"/>
                <a:ea typeface="Times New Roman"/>
              </a:rPr>
              <a:t>. Any risk-based solvency rules should reflect the suitability of long-term assets for asset-liability management purposes, taking into account the level of predictability of </a:t>
            </a:r>
            <a:r>
              <a:rPr lang="en-CA" sz="1400" dirty="0">
                <a:solidFill>
                  <a:srgbClr val="000000"/>
                </a:solidFill>
                <a:latin typeface="Times New Roman"/>
                <a:ea typeface="Times New Roman"/>
              </a:rPr>
              <a:t>cash flows</a:t>
            </a:r>
            <a:r>
              <a:rPr lang="en-GB" sz="1400" dirty="0">
                <a:solidFill>
                  <a:srgbClr val="000000"/>
                </a:solidFill>
                <a:latin typeface="Times New Roman"/>
                <a:ea typeface="Times New Roman"/>
              </a:rPr>
              <a:t>. </a:t>
            </a:r>
            <a:endParaRPr lang="en-GB" sz="1400" dirty="0" smtClean="0">
              <a:solidFill>
                <a:srgbClr val="000000"/>
              </a:solidFill>
              <a:latin typeface="Times New Roman"/>
              <a:ea typeface="Times New Roman"/>
            </a:endParaRPr>
          </a:p>
          <a:p>
            <a:pPr marL="0" indent="0">
              <a:spcAft>
                <a:spcPts val="0"/>
              </a:spcAft>
              <a:buNone/>
              <a:tabLst>
                <a:tab pos="540385" algn="l"/>
              </a:tabLst>
            </a:pPr>
            <a:r>
              <a:rPr lang="en-GB" sz="1400" dirty="0" smtClean="0">
                <a:solidFill>
                  <a:srgbClr val="000000"/>
                </a:solidFill>
                <a:latin typeface="Times New Roman"/>
                <a:ea typeface="Times New Roman"/>
              </a:rPr>
              <a:t>4.3</a:t>
            </a:r>
            <a:r>
              <a:rPr lang="en-GB" sz="1400" dirty="0">
                <a:solidFill>
                  <a:srgbClr val="000000"/>
                </a:solidFill>
                <a:latin typeface="Times New Roman"/>
                <a:ea typeface="Times New Roman"/>
              </a:rPr>
              <a:t>	The </a:t>
            </a:r>
            <a:r>
              <a:rPr lang="en-US" sz="1400" dirty="0">
                <a:solidFill>
                  <a:srgbClr val="000000"/>
                </a:solidFill>
                <a:latin typeface="Times New Roman"/>
                <a:ea typeface="Times New Roman"/>
              </a:rPr>
              <a:t>transparency, consistency, relevance and reliability of valuation methods for long-term assets should be promoted, as well as the development of appropriate benchmarks for such assets</a:t>
            </a:r>
            <a:r>
              <a:rPr lang="en-GB" sz="1400" dirty="0" smtClean="0">
                <a:solidFill>
                  <a:srgbClr val="000000"/>
                </a:solidFill>
                <a:latin typeface="Times New Roman"/>
                <a:ea typeface="Times New Roman"/>
              </a:rPr>
              <a:t>.</a:t>
            </a:r>
          </a:p>
          <a:p>
            <a:pPr marL="0" indent="0">
              <a:spcAft>
                <a:spcPts val="0"/>
              </a:spcAft>
              <a:buNone/>
              <a:tabLst>
                <a:tab pos="540385" algn="l"/>
              </a:tabLst>
            </a:pPr>
            <a:r>
              <a:rPr lang="en-GB" sz="1400" dirty="0" smtClean="0">
                <a:solidFill>
                  <a:srgbClr val="000000"/>
                </a:solidFill>
                <a:latin typeface="Times New Roman"/>
                <a:ea typeface="Times New Roman"/>
              </a:rPr>
              <a:t>4.4</a:t>
            </a:r>
            <a:r>
              <a:rPr lang="en-GB" sz="1400" dirty="0">
                <a:solidFill>
                  <a:srgbClr val="000000"/>
                </a:solidFill>
                <a:latin typeface="Times New Roman"/>
                <a:ea typeface="Times New Roman"/>
              </a:rPr>
              <a:t>	</a:t>
            </a:r>
            <a:r>
              <a:rPr lang="en-GB" sz="1400" dirty="0">
                <a:solidFill>
                  <a:srgbClr val="FF0000"/>
                </a:solidFill>
                <a:latin typeface="Times New Roman"/>
                <a:ea typeface="Times New Roman"/>
              </a:rPr>
              <a:t>The tax environment and policies should remain stable and avoid creating impediments to long-term investment by institutional investors, including cross-border investment.</a:t>
            </a:r>
            <a:r>
              <a:rPr lang="en-GB" sz="1400" dirty="0">
                <a:latin typeface="Times New Roman"/>
                <a:ea typeface="Times New Roman"/>
              </a:rPr>
              <a:t> </a:t>
            </a:r>
            <a:r>
              <a:rPr lang="en-GB" sz="1400" dirty="0">
                <a:solidFill>
                  <a:srgbClr val="000000"/>
                </a:solidFill>
                <a:latin typeface="Times New Roman"/>
                <a:ea typeface="Times New Roman"/>
              </a:rPr>
              <a:t>They should also be subject to regular monitoring to prevent abuse, in particular in terms of international competition and regulatory arbitrage.</a:t>
            </a:r>
            <a:endParaRPr lang="en-GB" sz="1400" dirty="0">
              <a:solidFill>
                <a:srgbClr val="000000"/>
              </a:solidFill>
              <a:effectLst/>
              <a:latin typeface="Times New Roman"/>
              <a:ea typeface="Times New Roman"/>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32</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42511541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175" indent="0">
              <a:spcAft>
                <a:spcPts val="1200"/>
              </a:spcAft>
              <a:buNone/>
              <a:tabLst>
                <a:tab pos="539750" algn="l"/>
                <a:tab pos="756285" algn="l"/>
                <a:tab pos="972185" algn="l"/>
              </a:tabLst>
            </a:pPr>
            <a:r>
              <a:rPr lang="en-GB" sz="1400" dirty="0" smtClean="0">
                <a:solidFill>
                  <a:srgbClr val="000000"/>
                </a:solidFill>
                <a:latin typeface="Times New Roman"/>
                <a:ea typeface="Times New Roman"/>
              </a:rPr>
              <a:t>4.5</a:t>
            </a:r>
            <a:r>
              <a:rPr lang="en-GB" sz="1400" dirty="0">
                <a:solidFill>
                  <a:srgbClr val="000000"/>
                </a:solidFill>
                <a:latin typeface="Times New Roman"/>
                <a:ea typeface="Times New Roman"/>
              </a:rPr>
              <a:t>	</a:t>
            </a:r>
            <a:r>
              <a:rPr lang="en-GB" sz="1400" dirty="0">
                <a:solidFill>
                  <a:srgbClr val="FF0000"/>
                </a:solidFill>
                <a:latin typeface="Times New Roman"/>
                <a:ea typeface="Times New Roman"/>
              </a:rPr>
              <a:t>Governments should collaborate </a:t>
            </a:r>
            <a:r>
              <a:rPr lang="en-GB" sz="1400" dirty="0">
                <a:solidFill>
                  <a:srgbClr val="000000"/>
                </a:solidFill>
                <a:latin typeface="Times New Roman"/>
                <a:ea typeface="Times New Roman"/>
              </a:rPr>
              <a:t>to promote greater consistency and strengthen the regulatory and supervisory frameworks for institutional investors, which may facilitate open, free and orderly capital flows and long-term cross-border investment by institutional investors. </a:t>
            </a:r>
          </a:p>
          <a:p>
            <a:pPr marL="3175" indent="0">
              <a:spcAft>
                <a:spcPts val="0"/>
              </a:spcAft>
              <a:buNone/>
              <a:tabLst>
                <a:tab pos="539750" algn="l"/>
                <a:tab pos="756285" algn="l"/>
                <a:tab pos="972185" algn="l"/>
              </a:tabLst>
            </a:pPr>
            <a:r>
              <a:rPr lang="en-GB" sz="1400" dirty="0">
                <a:solidFill>
                  <a:srgbClr val="000000"/>
                </a:solidFill>
                <a:latin typeface="Times New Roman"/>
                <a:ea typeface="Times New Roman"/>
              </a:rPr>
              <a:t>4.6</a:t>
            </a:r>
            <a:r>
              <a:rPr lang="en-GB" sz="1400" dirty="0">
                <a:latin typeface="Times New Roman"/>
                <a:ea typeface="Times New Roman"/>
              </a:rPr>
              <a:t>	</a:t>
            </a:r>
            <a:r>
              <a:rPr lang="en-GB" sz="1400" dirty="0">
                <a:solidFill>
                  <a:srgbClr val="FF0000"/>
                </a:solidFill>
                <a:latin typeface="Times New Roman"/>
                <a:ea typeface="Times New Roman"/>
              </a:rPr>
              <a:t>Monitoring</a:t>
            </a:r>
            <a:r>
              <a:rPr lang="en-GB" sz="1400" dirty="0">
                <a:latin typeface="Times New Roman"/>
                <a:ea typeface="Times New Roman"/>
              </a:rPr>
              <a:t> </a:t>
            </a:r>
            <a:r>
              <a:rPr lang="en-GB" sz="1400" dirty="0">
                <a:solidFill>
                  <a:srgbClr val="000000"/>
                </a:solidFill>
                <a:latin typeface="Times New Roman"/>
                <a:ea typeface="Times New Roman"/>
              </a:rPr>
              <a:t>the impact of the regulatory and supervisory framework should include consideration for the effect of this framework on long-term investment.</a:t>
            </a:r>
            <a:endParaRPr lang="en-GB" sz="1400" dirty="0">
              <a:solidFill>
                <a:srgbClr val="000000"/>
              </a:solidFill>
              <a:effectLst/>
              <a:latin typeface="Times New Roman"/>
              <a:ea typeface="Times New Roman"/>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33</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3211062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84784"/>
            <a:ext cx="8218800" cy="4525200"/>
          </a:xfrm>
        </p:spPr>
        <p:txBody>
          <a:bodyPr>
            <a:noAutofit/>
          </a:bodyPr>
          <a:lstStyle/>
          <a:p>
            <a:pPr marL="0" indent="0" algn="ctr">
              <a:spcBef>
                <a:spcPts val="1800"/>
              </a:spcBef>
              <a:spcAft>
                <a:spcPts val="1800"/>
              </a:spcAft>
              <a:buNone/>
              <a:tabLst>
                <a:tab pos="539750" algn="l"/>
                <a:tab pos="756285" algn="l"/>
                <a:tab pos="972185" algn="l"/>
              </a:tabLst>
            </a:pPr>
            <a:r>
              <a:rPr lang="en-GB" sz="1400" b="1" dirty="0">
                <a:solidFill>
                  <a:srgbClr val="000000"/>
                </a:solidFill>
                <a:latin typeface="Times New Roman"/>
                <a:ea typeface="Times New Roman"/>
              </a:rPr>
              <a:t>Principle 5:  Financing vehicles and support for long-term investment and collaboration among institutional investors</a:t>
            </a:r>
            <a:endParaRPr lang="en-GB" sz="1400" dirty="0">
              <a:solidFill>
                <a:srgbClr val="000000"/>
              </a:solidFill>
              <a:latin typeface="Times New Roman"/>
              <a:ea typeface="Times New Roman"/>
            </a:endParaRPr>
          </a:p>
          <a:p>
            <a:pPr marL="0" indent="0">
              <a:spcAft>
                <a:spcPts val="0"/>
              </a:spcAft>
              <a:buNone/>
              <a:tabLst>
                <a:tab pos="539750" algn="l"/>
                <a:tab pos="756285" algn="l"/>
                <a:tab pos="972185" algn="l"/>
                <a:tab pos="540385" algn="l"/>
              </a:tabLst>
            </a:pPr>
            <a:r>
              <a:rPr lang="en-GB" sz="1400" dirty="0">
                <a:solidFill>
                  <a:srgbClr val="000000"/>
                </a:solidFill>
                <a:latin typeface="Times New Roman"/>
                <a:ea typeface="Times New Roman"/>
              </a:rPr>
              <a:t>5.1	</a:t>
            </a:r>
            <a:r>
              <a:rPr lang="en-GB" sz="1400" dirty="0">
                <a:latin typeface="Times New Roman"/>
                <a:ea typeface="Times New Roman"/>
              </a:rPr>
              <a:t> </a:t>
            </a:r>
            <a:r>
              <a:rPr lang="en-GB" sz="1400" dirty="0">
                <a:solidFill>
                  <a:srgbClr val="FF0000"/>
                </a:solidFill>
                <a:latin typeface="Times New Roman"/>
                <a:ea typeface="Times New Roman"/>
              </a:rPr>
              <a:t>Public intervention in long-term investment projects - selected in light of socio-economic and environmental impact assessments - should be decided on the basis of identified market failures, should avoid crowding-out private investments, and should be selected by carrying out appropriate cost-benefit analysis of such interventions and ensuring that any public support is appropriately priced and is subject to fiscal considerations</a:t>
            </a:r>
            <a:r>
              <a:rPr lang="en-GB" sz="1400" dirty="0" smtClean="0">
                <a:solidFill>
                  <a:srgbClr val="FF0000"/>
                </a:solidFill>
                <a:latin typeface="Times New Roman"/>
                <a:ea typeface="Times New Roman"/>
              </a:rPr>
              <a:t>.</a:t>
            </a:r>
            <a:endParaRPr lang="en-GB" sz="1400" dirty="0">
              <a:latin typeface="Times New Roman"/>
              <a:ea typeface="Times New Roman"/>
            </a:endParaRPr>
          </a:p>
          <a:p>
            <a:pPr marL="0" indent="0">
              <a:spcAft>
                <a:spcPts val="0"/>
              </a:spcAft>
              <a:buNone/>
              <a:tabLst>
                <a:tab pos="539750" algn="l"/>
                <a:tab pos="756285" algn="l"/>
                <a:tab pos="972185" algn="l"/>
                <a:tab pos="540385" algn="l"/>
              </a:tabLst>
            </a:pPr>
            <a:r>
              <a:rPr lang="en-GB" sz="1400" dirty="0">
                <a:solidFill>
                  <a:srgbClr val="000000"/>
                </a:solidFill>
                <a:latin typeface="Times New Roman"/>
                <a:ea typeface="Times New Roman"/>
              </a:rPr>
              <a:t>5.2	Governments may consider </a:t>
            </a:r>
            <a:r>
              <a:rPr lang="en-GB" sz="1400" dirty="0">
                <a:solidFill>
                  <a:srgbClr val="FF0000"/>
                </a:solidFill>
                <a:latin typeface="Times New Roman"/>
                <a:ea typeface="Times New Roman"/>
              </a:rPr>
              <a:t>providing risk mitigation </a:t>
            </a:r>
            <a:r>
              <a:rPr lang="en-GB" sz="1400" dirty="0">
                <a:solidFill>
                  <a:srgbClr val="000000"/>
                </a:solidFill>
                <a:latin typeface="Times New Roman"/>
                <a:ea typeface="Times New Roman"/>
              </a:rPr>
              <a:t>to long-term investments projects where it would result in more appropriate allocation of risks and their associated returns. </a:t>
            </a:r>
            <a:r>
              <a:rPr lang="en-GB" sz="1400" dirty="0">
                <a:solidFill>
                  <a:srgbClr val="FF0000"/>
                </a:solidFill>
                <a:latin typeface="Times New Roman"/>
                <a:ea typeface="Times New Roman"/>
              </a:rPr>
              <a:t>Such risk mitigation mechanisms may include credit and revenue guarantees, first-loss provisions, public subsidies, and the provision of bridge financing via direct loans</a:t>
            </a:r>
            <a:r>
              <a:rPr lang="en-GB" sz="1400" dirty="0" smtClean="0">
                <a:solidFill>
                  <a:srgbClr val="FF0000"/>
                </a:solidFill>
                <a:latin typeface="Times New Roman"/>
                <a:ea typeface="Times New Roman"/>
              </a:rPr>
              <a:t>.</a:t>
            </a:r>
            <a:endParaRPr lang="en-GB" sz="1400" dirty="0">
              <a:latin typeface="Times New Roman"/>
              <a:ea typeface="Times New Roman"/>
            </a:endParaRPr>
          </a:p>
          <a:p>
            <a:pPr marL="0" indent="0">
              <a:spcAft>
                <a:spcPts val="0"/>
              </a:spcAft>
              <a:buNone/>
              <a:tabLst>
                <a:tab pos="539750" algn="l"/>
                <a:tab pos="756285" algn="l"/>
                <a:tab pos="972185" algn="l"/>
                <a:tab pos="540385" algn="l"/>
              </a:tabLst>
            </a:pPr>
            <a:r>
              <a:rPr lang="en-GB" sz="1400" dirty="0">
                <a:solidFill>
                  <a:srgbClr val="000000"/>
                </a:solidFill>
                <a:latin typeface="Times New Roman"/>
                <a:ea typeface="Times New Roman"/>
              </a:rPr>
              <a:t>5.3	Governments should establish the necessary regulatory framework for </a:t>
            </a:r>
            <a:r>
              <a:rPr lang="en-GB" sz="1400" dirty="0">
                <a:solidFill>
                  <a:srgbClr val="FF0000"/>
                </a:solidFill>
                <a:latin typeface="Times New Roman"/>
                <a:ea typeface="Times New Roman"/>
              </a:rPr>
              <a:t>pooled investment vehicles </a:t>
            </a:r>
            <a:r>
              <a:rPr lang="en-GB" sz="1400" dirty="0">
                <a:solidFill>
                  <a:srgbClr val="000000"/>
                </a:solidFill>
                <a:latin typeface="Times New Roman"/>
                <a:ea typeface="Times New Roman"/>
              </a:rPr>
              <a:t>and securities channelling financing for long-term investment in a sound and sustainable manner</a:t>
            </a:r>
            <a:r>
              <a:rPr lang="en-GB" sz="1400" dirty="0" smtClean="0">
                <a:solidFill>
                  <a:srgbClr val="000000"/>
                </a:solidFill>
                <a:latin typeface="Times New Roman"/>
                <a:ea typeface="Times New Roman"/>
              </a:rPr>
              <a:t>.</a:t>
            </a:r>
            <a:endParaRPr lang="en-GB" sz="1400" dirty="0">
              <a:solidFill>
                <a:srgbClr val="000000"/>
              </a:solidFill>
              <a:latin typeface="Times New Roman"/>
              <a:ea typeface="Times New Roman"/>
            </a:endParaRPr>
          </a:p>
          <a:p>
            <a:pPr marL="0" indent="0">
              <a:spcAft>
                <a:spcPts val="0"/>
              </a:spcAft>
              <a:buNone/>
              <a:tabLst>
                <a:tab pos="539750" algn="l"/>
                <a:tab pos="756285" algn="l"/>
                <a:tab pos="972185" algn="l"/>
                <a:tab pos="540385" algn="l"/>
              </a:tabLst>
            </a:pPr>
            <a:r>
              <a:rPr lang="en-GB" sz="1400" dirty="0">
                <a:solidFill>
                  <a:srgbClr val="000000"/>
                </a:solidFill>
                <a:latin typeface="Times New Roman"/>
                <a:ea typeface="Times New Roman"/>
              </a:rPr>
              <a:t>5.4	In markets with limited participation by institutional investors, governments, national development banks, and multilateral development agencies should consider the need for establishing and promoting pooled vehicles for long-term investment, and supporting other instruments for long-term investment such as </a:t>
            </a:r>
            <a:r>
              <a:rPr lang="en-GB" sz="1400" dirty="0">
                <a:solidFill>
                  <a:srgbClr val="FF0000"/>
                </a:solidFill>
                <a:latin typeface="Times New Roman"/>
                <a:ea typeface="Times New Roman"/>
              </a:rPr>
              <a:t>project bonds or securitised assets, and risk mitigation policies</a:t>
            </a:r>
            <a:r>
              <a:rPr lang="en-GB" sz="1400" dirty="0">
                <a:latin typeface="Times New Roman"/>
                <a:ea typeface="Times New Roman"/>
              </a:rPr>
              <a:t>. </a:t>
            </a:r>
            <a:r>
              <a:rPr lang="en-GB" sz="1400" dirty="0">
                <a:solidFill>
                  <a:srgbClr val="000000"/>
                </a:solidFill>
                <a:latin typeface="Times New Roman"/>
                <a:ea typeface="Times New Roman"/>
              </a:rPr>
              <a:t>Such financing vehicles should have an investment horizon in line with those of the underlying projects and should be developed in close cooperation with institutional investors.</a:t>
            </a:r>
            <a:endParaRPr lang="en-GB" sz="1400" dirty="0">
              <a:solidFill>
                <a:srgbClr val="000000"/>
              </a:solidFill>
              <a:effectLst/>
              <a:latin typeface="Times New Roman"/>
              <a:ea typeface="Times New Roman"/>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34</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23239746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spcAft>
                <a:spcPts val="1200"/>
              </a:spcAft>
              <a:buNone/>
              <a:tabLst>
                <a:tab pos="539750" algn="l"/>
                <a:tab pos="756285" algn="l"/>
                <a:tab pos="972185" algn="l"/>
              </a:tabLst>
            </a:pPr>
            <a:r>
              <a:rPr lang="en-GB" sz="1400" dirty="0">
                <a:solidFill>
                  <a:srgbClr val="000000"/>
                </a:solidFill>
                <a:latin typeface="Times New Roman"/>
                <a:ea typeface="Times New Roman"/>
              </a:rPr>
              <a:t>5.5	</a:t>
            </a:r>
            <a:r>
              <a:rPr lang="en-GB" sz="1400" dirty="0">
                <a:solidFill>
                  <a:srgbClr val="FF0000"/>
                </a:solidFill>
                <a:latin typeface="Times New Roman"/>
                <a:ea typeface="Times New Roman"/>
              </a:rPr>
              <a:t>Governments should establish a policy environment to address any market failures which inhibit long-term investment by institutional investors in start-up firms with a high growth potential, and more generally in small and medium-sized companies. </a:t>
            </a:r>
            <a:r>
              <a:rPr lang="en-GB" sz="1400" dirty="0">
                <a:solidFill>
                  <a:srgbClr val="000000"/>
                </a:solidFill>
                <a:latin typeface="Times New Roman"/>
                <a:ea typeface="Times New Roman"/>
              </a:rPr>
              <a:t>They should consider mechanisms to facilitate the provision of seed capital to such firms and their access to appropriate financing, utilising competitive processes and private sector expertise. They should also consider establishing suitable financing vehicles for such firms, where </a:t>
            </a:r>
            <a:r>
              <a:rPr lang="en-GB" sz="1400" dirty="0" smtClean="0">
                <a:solidFill>
                  <a:srgbClr val="000000"/>
                </a:solidFill>
                <a:latin typeface="Times New Roman"/>
                <a:ea typeface="Times New Roman"/>
              </a:rPr>
              <a:t>appropriate.</a:t>
            </a:r>
            <a:endParaRPr lang="en-GB" sz="1400" dirty="0">
              <a:solidFill>
                <a:srgbClr val="000000"/>
              </a:solidFill>
              <a:latin typeface="Times New Roman"/>
              <a:ea typeface="Times New Roman"/>
            </a:endParaRPr>
          </a:p>
          <a:p>
            <a:pPr marL="0" indent="0">
              <a:spcAft>
                <a:spcPts val="1800"/>
              </a:spcAft>
              <a:buNone/>
              <a:tabLst>
                <a:tab pos="539750" algn="l"/>
                <a:tab pos="756285" algn="l"/>
                <a:tab pos="972185" algn="l"/>
              </a:tabLst>
            </a:pPr>
            <a:r>
              <a:rPr lang="en-GB" sz="1400" dirty="0">
                <a:solidFill>
                  <a:srgbClr val="000000"/>
                </a:solidFill>
                <a:latin typeface="Times New Roman"/>
                <a:ea typeface="Times New Roman"/>
              </a:rPr>
              <a:t>5.6	Collaborative actions and resource sharing amongst institutional investors and with other financial institutions should be encouraged and supported in order to facilitate the exchange of expertise, ensure the effective exercise of ownership rights and to allow sufficient scale and diversification to be reached for investment in large, long-term projects. </a:t>
            </a:r>
            <a:endParaRPr lang="en-GB" sz="1400" dirty="0">
              <a:solidFill>
                <a:srgbClr val="000000"/>
              </a:solidFill>
              <a:effectLst/>
              <a:latin typeface="Times New Roman"/>
              <a:ea typeface="Times New Roman"/>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35</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18367689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ctr">
              <a:spcBef>
                <a:spcPts val="1800"/>
              </a:spcBef>
              <a:spcAft>
                <a:spcPts val="1800"/>
              </a:spcAft>
              <a:buNone/>
              <a:tabLst>
                <a:tab pos="539750" algn="l"/>
                <a:tab pos="756285" algn="l"/>
                <a:tab pos="972185" algn="l"/>
              </a:tabLst>
            </a:pPr>
            <a:r>
              <a:rPr lang="en-GB" sz="1400" b="1" dirty="0">
                <a:solidFill>
                  <a:srgbClr val="000000"/>
                </a:solidFill>
                <a:latin typeface="Times New Roman"/>
                <a:ea typeface="Times New Roman"/>
              </a:rPr>
              <a:t>Principle 6:  Investment restrictions </a:t>
            </a:r>
            <a:endParaRPr lang="en-GB" sz="1400" dirty="0">
              <a:solidFill>
                <a:srgbClr val="000000"/>
              </a:solidFill>
              <a:latin typeface="Times New Roman"/>
              <a:ea typeface="Times New Roman"/>
            </a:endParaRPr>
          </a:p>
          <a:p>
            <a:pPr marL="3175" indent="0">
              <a:spcAft>
                <a:spcPts val="1200"/>
              </a:spcAft>
              <a:buNone/>
              <a:tabLst>
                <a:tab pos="539750" algn="l"/>
                <a:tab pos="756285" algn="l"/>
                <a:tab pos="972185" algn="l"/>
              </a:tabLst>
            </a:pPr>
            <a:r>
              <a:rPr lang="en-GB" sz="1400" dirty="0">
                <a:solidFill>
                  <a:srgbClr val="000000"/>
                </a:solidFill>
                <a:latin typeface="Times New Roman"/>
                <a:ea typeface="Times New Roman"/>
              </a:rPr>
              <a:t>6.1	Where applied, </a:t>
            </a:r>
            <a:r>
              <a:rPr lang="en-GB" sz="1400" dirty="0">
                <a:solidFill>
                  <a:srgbClr val="FF0000"/>
                </a:solidFill>
                <a:latin typeface="Times New Roman"/>
                <a:ea typeface="Times New Roman"/>
              </a:rPr>
              <a:t>restrictions on long-term investment by institutional investors should be consistent with diversification and financial regulation objectives</a:t>
            </a:r>
            <a:r>
              <a:rPr lang="en-GB" sz="1400" dirty="0">
                <a:solidFill>
                  <a:srgbClr val="000000"/>
                </a:solidFill>
                <a:latin typeface="Times New Roman"/>
                <a:ea typeface="Times New Roman"/>
              </a:rPr>
              <a:t>. They should be reviewed regularly and, where appropriate, they should be eased subject to necessary safeguards being in place, such as strong governance and risk management mechanisms, effective supervision, and appropriate diversification. </a:t>
            </a:r>
          </a:p>
          <a:p>
            <a:pPr marL="3175" indent="0">
              <a:spcAft>
                <a:spcPts val="1800"/>
              </a:spcAft>
              <a:buNone/>
              <a:tabLst>
                <a:tab pos="539750" algn="l"/>
                <a:tab pos="756285" algn="l"/>
                <a:tab pos="972185" algn="l"/>
              </a:tabLst>
            </a:pPr>
            <a:r>
              <a:rPr lang="en-GB" sz="1400" dirty="0">
                <a:solidFill>
                  <a:srgbClr val="000000"/>
                </a:solidFill>
                <a:latin typeface="Times New Roman"/>
                <a:ea typeface="Times New Roman"/>
              </a:rPr>
              <a:t>6.2 </a:t>
            </a:r>
            <a:r>
              <a:rPr lang="en-GB" sz="1400" dirty="0">
                <a:solidFill>
                  <a:srgbClr val="FF0000"/>
                </a:solidFill>
                <a:latin typeface="Times New Roman"/>
                <a:ea typeface="Times New Roman"/>
              </a:rPr>
              <a:t>	Governments should avoid introducing or maintaining unnecessarily barriers to international investment – inward and outward - by institutional investors, especially when targeted to long-term investment</a:t>
            </a:r>
            <a:r>
              <a:rPr lang="en-GB" sz="1400" dirty="0">
                <a:latin typeface="Times New Roman"/>
                <a:ea typeface="Times New Roman"/>
              </a:rPr>
              <a:t>. </a:t>
            </a:r>
            <a:r>
              <a:rPr lang="en-GB" sz="1400" dirty="0">
                <a:solidFill>
                  <a:srgbClr val="000000"/>
                </a:solidFill>
                <a:latin typeface="Times New Roman"/>
                <a:ea typeface="Times New Roman"/>
              </a:rPr>
              <a:t>They should cooperate to remove, whenever possible, any related international impediments</a:t>
            </a:r>
            <a:r>
              <a:rPr lang="en-GB" sz="1400" dirty="0">
                <a:latin typeface="Times New Roman"/>
                <a:ea typeface="Times New Roman"/>
              </a:rPr>
              <a:t>. </a:t>
            </a:r>
            <a:endParaRPr lang="en-GB" sz="1400" dirty="0">
              <a:effectLst/>
              <a:latin typeface="Times New Roman"/>
              <a:ea typeface="Times New Roman"/>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36</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35416261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0" algn="ctr">
              <a:spcBef>
                <a:spcPts val="1800"/>
              </a:spcBef>
              <a:spcAft>
                <a:spcPts val="1800"/>
              </a:spcAft>
              <a:buNone/>
              <a:tabLst>
                <a:tab pos="539750" algn="l"/>
                <a:tab pos="756285" algn="l"/>
                <a:tab pos="972185" algn="l"/>
              </a:tabLst>
            </a:pPr>
            <a:r>
              <a:rPr lang="en-GB" sz="1400" b="1" dirty="0">
                <a:solidFill>
                  <a:srgbClr val="000000"/>
                </a:solidFill>
                <a:latin typeface="Times New Roman"/>
                <a:ea typeface="Times New Roman"/>
              </a:rPr>
              <a:t>Principle 7:  Information sharing and disclosure</a:t>
            </a:r>
            <a:endParaRPr lang="en-GB" sz="1400" dirty="0">
              <a:solidFill>
                <a:srgbClr val="000000"/>
              </a:solidFill>
              <a:latin typeface="Times New Roman"/>
              <a:ea typeface="Times New Roman"/>
            </a:endParaRPr>
          </a:p>
          <a:p>
            <a:pPr marL="0" indent="0">
              <a:spcAft>
                <a:spcPts val="0"/>
              </a:spcAft>
              <a:buNone/>
              <a:tabLst>
                <a:tab pos="539750" algn="l"/>
                <a:tab pos="756285" algn="l"/>
                <a:tab pos="972185" algn="l"/>
                <a:tab pos="540385" algn="l"/>
              </a:tabLst>
            </a:pPr>
            <a:r>
              <a:rPr lang="en-GB" sz="1400" dirty="0">
                <a:solidFill>
                  <a:srgbClr val="000000"/>
                </a:solidFill>
                <a:latin typeface="Times New Roman"/>
                <a:ea typeface="Times New Roman"/>
              </a:rPr>
              <a:t>7.1	Information sharing on long-term investments should be promoted at both the national and international level subject to cost and efficiency considerations. </a:t>
            </a:r>
            <a:r>
              <a:rPr lang="en-GB" sz="1400" dirty="0">
                <a:solidFill>
                  <a:srgbClr val="FF0000"/>
                </a:solidFill>
                <a:latin typeface="Times New Roman"/>
                <a:ea typeface="Times New Roman"/>
              </a:rPr>
              <a:t>Data collection </a:t>
            </a:r>
            <a:r>
              <a:rPr lang="en-GB" sz="1400" dirty="0">
                <a:solidFill>
                  <a:srgbClr val="000000"/>
                </a:solidFill>
                <a:latin typeface="Times New Roman"/>
                <a:ea typeface="Times New Roman"/>
              </a:rPr>
              <a:t>and information sharing can facilitate monitoring by supervisors, enhance the knowledge of institutional investors, reduce information asymmetries and improve the functioning and liquidity of markets. </a:t>
            </a:r>
          </a:p>
          <a:p>
            <a:pPr marL="0" indent="0">
              <a:buNone/>
              <a:tabLst>
                <a:tab pos="539750" algn="l"/>
                <a:tab pos="756285" algn="l"/>
                <a:tab pos="972185" algn="l"/>
                <a:tab pos="457200" algn="l"/>
              </a:tabLst>
            </a:pPr>
            <a:r>
              <a:rPr lang="en-GB" sz="1400" dirty="0">
                <a:solidFill>
                  <a:srgbClr val="000000"/>
                </a:solidFill>
                <a:latin typeface="Times New Roman"/>
                <a:ea typeface="Times New Roman"/>
              </a:rPr>
              <a:t> </a:t>
            </a:r>
            <a:r>
              <a:rPr lang="en-GB" sz="1400" dirty="0" smtClean="0">
                <a:solidFill>
                  <a:srgbClr val="000000"/>
                </a:solidFill>
                <a:latin typeface="Times New Roman"/>
                <a:ea typeface="Times New Roman"/>
              </a:rPr>
              <a:t>7.2</a:t>
            </a:r>
            <a:r>
              <a:rPr lang="en-GB" sz="1400" dirty="0">
                <a:solidFill>
                  <a:srgbClr val="000000"/>
                </a:solidFill>
                <a:latin typeface="Times New Roman"/>
                <a:ea typeface="Times New Roman"/>
              </a:rPr>
              <a:t>	</a:t>
            </a:r>
            <a:r>
              <a:rPr lang="en-GB" sz="1400" dirty="0">
                <a:solidFill>
                  <a:srgbClr val="FF0000"/>
                </a:solidFill>
                <a:latin typeface="Times New Roman"/>
                <a:ea typeface="Times New Roman"/>
              </a:rPr>
              <a:t>Governments and international organisations should evaluate the need for promoting further research and the establishment of an international information platform accessible to investors that would provide comparative information on existing or foreseen long-term investment projects and their financing </a:t>
            </a:r>
            <a:r>
              <a:rPr lang="en-GB" sz="1400" dirty="0" smtClean="0">
                <a:solidFill>
                  <a:srgbClr val="FF0000"/>
                </a:solidFill>
                <a:latin typeface="Times New Roman"/>
                <a:ea typeface="Times New Roman"/>
              </a:rPr>
              <a:t>needs.</a:t>
            </a:r>
          </a:p>
          <a:p>
            <a:pPr marL="0" indent="0">
              <a:buNone/>
              <a:tabLst>
                <a:tab pos="539750" algn="l"/>
                <a:tab pos="756285" algn="l"/>
                <a:tab pos="972185" algn="l"/>
                <a:tab pos="457200" algn="l"/>
              </a:tabLst>
            </a:pPr>
            <a:r>
              <a:rPr lang="en-GB" sz="1400" dirty="0" smtClean="0">
                <a:solidFill>
                  <a:srgbClr val="000000"/>
                </a:solidFill>
                <a:latin typeface="Times New Roman"/>
                <a:ea typeface="Times New Roman"/>
              </a:rPr>
              <a:t>7.3</a:t>
            </a:r>
            <a:r>
              <a:rPr lang="en-GB" sz="1400" dirty="0">
                <a:solidFill>
                  <a:srgbClr val="000000"/>
                </a:solidFill>
                <a:latin typeface="Times New Roman"/>
                <a:ea typeface="Times New Roman"/>
              </a:rPr>
              <a:t>	Where appropriate, institutional investors</a:t>
            </a:r>
            <a:r>
              <a:rPr lang="en-GB" sz="1400" dirty="0">
                <a:latin typeface="Times New Roman"/>
                <a:ea typeface="Times New Roman"/>
              </a:rPr>
              <a:t> </a:t>
            </a:r>
            <a:r>
              <a:rPr lang="en-GB" sz="1400" dirty="0">
                <a:solidFill>
                  <a:srgbClr val="FF0000"/>
                </a:solidFill>
                <a:latin typeface="Times New Roman"/>
                <a:ea typeface="Times New Roman"/>
              </a:rPr>
              <a:t>should disclose with sufficient granularity information </a:t>
            </a:r>
            <a:r>
              <a:rPr lang="en-GB" sz="1400" dirty="0">
                <a:solidFill>
                  <a:srgbClr val="000000"/>
                </a:solidFill>
                <a:latin typeface="Times New Roman"/>
                <a:ea typeface="Times New Roman"/>
              </a:rPr>
              <a:t>on the extent to which their investment strategies are in line with their investment horizon and how they address long-term </a:t>
            </a:r>
            <a:r>
              <a:rPr lang="en-GB" sz="1400" dirty="0" smtClean="0">
                <a:solidFill>
                  <a:srgbClr val="000000"/>
                </a:solidFill>
                <a:latin typeface="Times New Roman"/>
                <a:ea typeface="Times New Roman"/>
              </a:rPr>
              <a:t>risks.</a:t>
            </a:r>
          </a:p>
          <a:p>
            <a:pPr marL="0" indent="0">
              <a:buNone/>
              <a:tabLst>
                <a:tab pos="539750" algn="l"/>
                <a:tab pos="756285" algn="l"/>
                <a:tab pos="972185" algn="l"/>
                <a:tab pos="457200" algn="l"/>
              </a:tabLst>
            </a:pPr>
            <a:r>
              <a:rPr lang="en-GB" sz="1400" dirty="0" smtClean="0">
                <a:solidFill>
                  <a:schemeClr val="bg2">
                    <a:lumMod val="10000"/>
                  </a:schemeClr>
                </a:solidFill>
                <a:latin typeface="Times New Roman"/>
                <a:ea typeface="Times New Roman"/>
              </a:rPr>
              <a:t>7.4</a:t>
            </a:r>
            <a:r>
              <a:rPr lang="en-GB" sz="1400" dirty="0">
                <a:solidFill>
                  <a:schemeClr val="bg2">
                    <a:lumMod val="10000"/>
                  </a:schemeClr>
                </a:solidFill>
                <a:latin typeface="Times New Roman"/>
                <a:ea typeface="Times New Roman"/>
              </a:rPr>
              <a:t>	</a:t>
            </a:r>
            <a:r>
              <a:rPr lang="en-GB" sz="1400" dirty="0">
                <a:solidFill>
                  <a:srgbClr val="FF0000"/>
                </a:solidFill>
                <a:latin typeface="Times New Roman"/>
                <a:ea typeface="Times New Roman"/>
              </a:rPr>
              <a:t>Institutional investors should be encouraged to report their recent allocation to and performance of different long term assets following standardised classifications and methods, while ensuring the confidentiality of any market-sensitive or proprietary information</a:t>
            </a:r>
            <a:r>
              <a:rPr lang="en-GB" sz="1400" dirty="0">
                <a:solidFill>
                  <a:srgbClr val="002060"/>
                </a:solidFill>
                <a:latin typeface="Times New Roman"/>
                <a:ea typeface="Times New Roman"/>
              </a:rPr>
              <a:t>. </a:t>
            </a:r>
            <a:r>
              <a:rPr lang="en-GB" sz="1400" dirty="0">
                <a:solidFill>
                  <a:schemeClr val="bg2">
                    <a:lumMod val="10000"/>
                  </a:schemeClr>
                </a:solidFill>
                <a:latin typeface="Times New Roman"/>
                <a:ea typeface="Times New Roman"/>
              </a:rPr>
              <a:t>The reporting should have an appropriate frequency and should include performance measures calculated over sufficiently long periods. Such information should be at least available for members, policyholders and other beneficiaries as well as supervisory authorities. To fulfil those reporting requirements, adequate existing reporting sources should be used as far as possible. </a:t>
            </a:r>
          </a:p>
          <a:p>
            <a:pPr marL="0" indent="0">
              <a:buNone/>
            </a:pPr>
            <a:endParaRPr lang="en-GB" sz="1400" dirty="0"/>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37</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11852282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628800"/>
            <a:ext cx="8218800" cy="4525200"/>
          </a:xfrm>
        </p:spPr>
        <p:txBody>
          <a:bodyPr>
            <a:normAutofit/>
          </a:bodyPr>
          <a:lstStyle/>
          <a:p>
            <a:pPr marL="0" indent="0" algn="ctr">
              <a:spcBef>
                <a:spcPts val="1800"/>
              </a:spcBef>
              <a:spcAft>
                <a:spcPts val="1800"/>
              </a:spcAft>
              <a:buNone/>
              <a:tabLst>
                <a:tab pos="539750" algn="l"/>
                <a:tab pos="756285" algn="l"/>
                <a:tab pos="972185" algn="l"/>
              </a:tabLst>
            </a:pPr>
            <a:r>
              <a:rPr lang="en-GB" sz="1400" b="1" dirty="0">
                <a:solidFill>
                  <a:srgbClr val="000000"/>
                </a:solidFill>
                <a:latin typeface="Times New Roman"/>
                <a:ea typeface="Times New Roman"/>
              </a:rPr>
              <a:t>Principle 8:  Financial education, awareness and consumer protection </a:t>
            </a:r>
            <a:endParaRPr lang="en-GB" sz="1400" dirty="0">
              <a:solidFill>
                <a:srgbClr val="000000"/>
              </a:solidFill>
              <a:latin typeface="Times New Roman"/>
              <a:ea typeface="Times New Roman"/>
            </a:endParaRPr>
          </a:p>
          <a:p>
            <a:pPr marL="0" indent="0">
              <a:spcAft>
                <a:spcPts val="0"/>
              </a:spcAft>
              <a:buNone/>
              <a:tabLst>
                <a:tab pos="539750" algn="l"/>
                <a:tab pos="756285" algn="l"/>
                <a:tab pos="972185" algn="l"/>
              </a:tabLst>
            </a:pPr>
            <a:r>
              <a:rPr lang="en-GB" sz="1400" dirty="0">
                <a:solidFill>
                  <a:srgbClr val="000000"/>
                </a:solidFill>
                <a:latin typeface="Times New Roman"/>
                <a:ea typeface="Times New Roman"/>
              </a:rPr>
              <a:t>8.1	</a:t>
            </a:r>
            <a:r>
              <a:rPr lang="en-GB" sz="1400" dirty="0">
                <a:solidFill>
                  <a:srgbClr val="FF0000"/>
                </a:solidFill>
                <a:latin typeface="Times New Roman"/>
                <a:ea typeface="Times New Roman"/>
              </a:rPr>
              <a:t>An appropriate financial inclusion and consumer protection framework combined with  financial regulation </a:t>
            </a:r>
            <a:r>
              <a:rPr lang="en-GB" sz="1400" dirty="0">
                <a:solidFill>
                  <a:srgbClr val="000000"/>
                </a:solidFill>
                <a:latin typeface="Times New Roman"/>
                <a:ea typeface="Times New Roman"/>
              </a:rPr>
              <a:t>should promote long-term investment by institutional investors serving the retail market and to protect stakeholders, policyholders and beneficiaries of institutional investors in relation to such long term investment. </a:t>
            </a:r>
          </a:p>
          <a:p>
            <a:pPr marL="0" indent="0">
              <a:spcAft>
                <a:spcPts val="0"/>
              </a:spcAft>
              <a:buNone/>
              <a:tabLst>
                <a:tab pos="540385" algn="l"/>
              </a:tabLst>
            </a:pPr>
            <a:r>
              <a:rPr lang="en-US" sz="1400" dirty="0" smtClean="0">
                <a:solidFill>
                  <a:srgbClr val="000000"/>
                </a:solidFill>
                <a:latin typeface="Times New Roman"/>
                <a:ea typeface="Times New Roman"/>
              </a:rPr>
              <a:t>8.2</a:t>
            </a:r>
            <a:r>
              <a:rPr lang="en-US" sz="1400" dirty="0">
                <a:solidFill>
                  <a:srgbClr val="000000"/>
                </a:solidFill>
                <a:latin typeface="Times New Roman"/>
                <a:ea typeface="Times New Roman"/>
              </a:rPr>
              <a:t>	</a:t>
            </a:r>
            <a:r>
              <a:rPr lang="en-US" sz="1400" dirty="0">
                <a:solidFill>
                  <a:srgbClr val="FF0000"/>
                </a:solidFill>
                <a:latin typeface="Times New Roman"/>
                <a:ea typeface="Times New Roman"/>
              </a:rPr>
              <a:t>Tailored financial education and awareness strategies </a:t>
            </a:r>
            <a:r>
              <a:rPr lang="en-US" sz="1400" dirty="0">
                <a:solidFill>
                  <a:srgbClr val="000000"/>
                </a:solidFill>
                <a:latin typeface="Times New Roman"/>
                <a:ea typeface="Times New Roman"/>
              </a:rPr>
              <a:t>should be put in place to inform potential and actual users of institutional investment vehicles about the benefits of long-term saving and investing, as well as any potential risks and costs</a:t>
            </a:r>
            <a:r>
              <a:rPr lang="en-US" sz="1400" dirty="0" smtClean="0">
                <a:solidFill>
                  <a:srgbClr val="000000"/>
                </a:solidFill>
                <a:latin typeface="Times New Roman"/>
                <a:ea typeface="Times New Roman"/>
              </a:rPr>
              <a:t>.</a:t>
            </a:r>
            <a:endParaRPr lang="en-GB" sz="1400" dirty="0">
              <a:solidFill>
                <a:srgbClr val="000000"/>
              </a:solidFill>
              <a:latin typeface="Times New Roman"/>
              <a:ea typeface="Times New Roman"/>
            </a:endParaRPr>
          </a:p>
          <a:p>
            <a:pPr marL="0" indent="0">
              <a:spcAft>
                <a:spcPts val="0"/>
              </a:spcAft>
              <a:buNone/>
              <a:tabLst>
                <a:tab pos="540385" algn="l"/>
              </a:tabLst>
            </a:pPr>
            <a:r>
              <a:rPr lang="en-US" sz="1400" dirty="0">
                <a:solidFill>
                  <a:srgbClr val="000000"/>
                </a:solidFill>
                <a:latin typeface="Times New Roman"/>
                <a:ea typeface="Times New Roman"/>
              </a:rPr>
              <a:t>8.3	</a:t>
            </a:r>
            <a:r>
              <a:rPr lang="en-US" sz="1400" dirty="0">
                <a:solidFill>
                  <a:srgbClr val="FF0000"/>
                </a:solidFill>
                <a:latin typeface="Times New Roman"/>
                <a:ea typeface="Times New Roman"/>
              </a:rPr>
              <a:t>Default investment mechanisms </a:t>
            </a:r>
            <a:r>
              <a:rPr lang="en-US" sz="1400" dirty="0">
                <a:solidFill>
                  <a:srgbClr val="000000"/>
                </a:solidFill>
                <a:latin typeface="Times New Roman"/>
                <a:ea typeface="Times New Roman"/>
              </a:rPr>
              <a:t>for those members who do not exercise choice could be put in place in retirement savings systems. Those mechanisms should be consistent with the members’ objectives, risk preferences and time horizons.</a:t>
            </a:r>
            <a:endParaRPr lang="en-GB" sz="1400" dirty="0">
              <a:solidFill>
                <a:srgbClr val="000000"/>
              </a:solidFill>
              <a:effectLst/>
              <a:latin typeface="Times New Roman"/>
              <a:ea typeface="Times New Roman"/>
            </a:endParaRPr>
          </a:p>
        </p:txBody>
      </p:sp>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38</a:t>
            </a:fld>
            <a:endParaRPr lang="en-GB">
              <a:solidFill>
                <a:prstClr val="white"/>
              </a:solidFill>
            </a:endParaRPr>
          </a:p>
        </p:txBody>
      </p:sp>
      <p:sp>
        <p:nvSpPr>
          <p:cNvPr id="4" name="Title 3"/>
          <p:cNvSpPr>
            <a:spLocks noGrp="1"/>
          </p:cNvSpPr>
          <p:nvPr>
            <p:ph type="title"/>
          </p:nvPr>
        </p:nvSpPr>
        <p:spPr/>
        <p:txBody>
          <a:bodyPr/>
          <a:lstStyle/>
          <a:p>
            <a:r>
              <a:rPr lang="fr-FR" dirty="0">
                <a:solidFill>
                  <a:srgbClr val="727272"/>
                </a:solidFill>
              </a:rPr>
              <a:t>G20/OECD High </a:t>
            </a:r>
            <a:r>
              <a:rPr lang="fr-FR" dirty="0" err="1">
                <a:solidFill>
                  <a:srgbClr val="727272"/>
                </a:solidFill>
              </a:rPr>
              <a:t>Level</a:t>
            </a:r>
            <a:r>
              <a:rPr lang="fr-FR" dirty="0">
                <a:solidFill>
                  <a:srgbClr val="727272"/>
                </a:solidFill>
              </a:rPr>
              <a:t> </a:t>
            </a:r>
            <a:r>
              <a:rPr lang="fr-FR" dirty="0" err="1">
                <a:solidFill>
                  <a:srgbClr val="727272"/>
                </a:solidFill>
              </a:rPr>
              <a:t>Principles</a:t>
            </a:r>
            <a:endParaRPr lang="en-GB" dirty="0"/>
          </a:p>
        </p:txBody>
      </p:sp>
    </p:spTree>
    <p:extLst>
      <p:ext uri="{BB962C8B-B14F-4D97-AF65-F5344CB8AC3E}">
        <p14:creationId xmlns:p14="http://schemas.microsoft.com/office/powerpoint/2010/main" val="942304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Direct Exposure to Infrastructure</a:t>
            </a:r>
            <a:endParaRPr lang="en-GB"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556792"/>
            <a:ext cx="7438733" cy="4555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69510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a:xfrm>
            <a:off x="250825" y="188913"/>
            <a:ext cx="8570913" cy="561975"/>
          </a:xfrm>
        </p:spPr>
        <p:txBody>
          <a:bodyPr/>
          <a:lstStyle/>
          <a:p>
            <a:r>
              <a:rPr lang="en-GB" altLang="zh-TW" sz="3400" dirty="0" smtClean="0">
                <a:ea typeface="PMingLiU" pitchFamily="18" charset="-120"/>
              </a:rPr>
              <a:t>       Infrastructure Investing</a:t>
            </a:r>
            <a:endParaRPr lang="en-US" altLang="zh-TW" sz="3400" dirty="0" smtClean="0">
              <a:ea typeface="PMingLiU" pitchFamily="18" charset="-120"/>
            </a:endParaRPr>
          </a:p>
        </p:txBody>
      </p:sp>
      <p:sp>
        <p:nvSpPr>
          <p:cNvPr id="59394" name="Slide Number Placeholder 3"/>
          <p:cNvSpPr>
            <a:spLocks noGrp="1"/>
          </p:cNvSpPr>
          <p:nvPr>
            <p:ph type="sldNum" sz="quarter" idx="12"/>
          </p:nvPr>
        </p:nvSpPr>
        <p:spPr>
          <a:xfrm>
            <a:off x="1717675" y="6237288"/>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2B8EAB6-74C9-421C-B3DA-B784FCFFA3E7}" type="slidenum">
              <a:rPr lang="da-DK">
                <a:solidFill>
                  <a:srgbClr val="727272"/>
                </a:solidFill>
              </a:rPr>
              <a:pPr eaLnBrk="1" hangingPunct="1"/>
              <a:t>5</a:t>
            </a:fld>
            <a:endParaRPr lang="da-DK">
              <a:solidFill>
                <a:srgbClr val="727272"/>
              </a:solidFill>
            </a:endParaRPr>
          </a:p>
        </p:txBody>
      </p:sp>
      <p:sp>
        <p:nvSpPr>
          <p:cNvPr id="5" name="Rectangle 6"/>
          <p:cNvSpPr/>
          <p:nvPr/>
        </p:nvSpPr>
        <p:spPr>
          <a:xfrm>
            <a:off x="323850" y="1844675"/>
            <a:ext cx="1800225" cy="4429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da-DK" sz="1400" smtClean="0">
              <a:solidFill>
                <a:srgbClr val="FFFFFF"/>
              </a:solidFill>
            </a:endParaRPr>
          </a:p>
        </p:txBody>
      </p:sp>
      <p:sp>
        <p:nvSpPr>
          <p:cNvPr id="6" name="Rectangle 19"/>
          <p:cNvSpPr/>
          <p:nvPr/>
        </p:nvSpPr>
        <p:spPr>
          <a:xfrm>
            <a:off x="323850" y="1557338"/>
            <a:ext cx="1800225" cy="100806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a-DK" dirty="0" err="1">
                <a:solidFill>
                  <a:srgbClr val="000000"/>
                </a:solidFill>
              </a:rPr>
              <a:t>Equity</a:t>
            </a:r>
            <a:endParaRPr lang="da-DK" dirty="0">
              <a:solidFill>
                <a:srgbClr val="000000"/>
              </a:solidFill>
            </a:endParaRPr>
          </a:p>
          <a:p>
            <a:pPr algn="ctr">
              <a:defRPr/>
            </a:pPr>
            <a:r>
              <a:rPr lang="da-DK" dirty="0">
                <a:solidFill>
                  <a:srgbClr val="000000"/>
                </a:solidFill>
              </a:rPr>
              <a:t>20-25% </a:t>
            </a:r>
          </a:p>
        </p:txBody>
      </p:sp>
      <p:sp>
        <p:nvSpPr>
          <p:cNvPr id="59398" name="TextBox 20"/>
          <p:cNvSpPr txBox="1">
            <a:spLocks noChangeArrowheads="1"/>
          </p:cNvSpPr>
          <p:nvPr/>
        </p:nvSpPr>
        <p:spPr bwMode="auto">
          <a:xfrm>
            <a:off x="250825" y="4041775"/>
            <a:ext cx="187325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da-DK" dirty="0" smtClean="0">
                <a:solidFill>
                  <a:srgbClr val="000000"/>
                </a:solidFill>
              </a:rPr>
              <a:t>Senior </a:t>
            </a:r>
            <a:r>
              <a:rPr lang="da-DK" dirty="0" err="1" smtClean="0">
                <a:solidFill>
                  <a:srgbClr val="000000"/>
                </a:solidFill>
              </a:rPr>
              <a:t>debt</a:t>
            </a:r>
            <a:endParaRPr lang="da-DK" dirty="0" smtClean="0">
              <a:solidFill>
                <a:srgbClr val="000000"/>
              </a:solidFill>
            </a:endParaRPr>
          </a:p>
          <a:p>
            <a:pPr algn="ctr" eaLnBrk="1" hangingPunct="1"/>
            <a:r>
              <a:rPr lang="da-DK" dirty="0" smtClean="0">
                <a:solidFill>
                  <a:srgbClr val="000000"/>
                </a:solidFill>
              </a:rPr>
              <a:t>55-70%</a:t>
            </a:r>
          </a:p>
          <a:p>
            <a:pPr algn="ctr" eaLnBrk="1" hangingPunct="1"/>
            <a:endParaRPr lang="da-DK" sz="1400" dirty="0" smtClean="0">
              <a:solidFill>
                <a:srgbClr val="000000"/>
              </a:solidFill>
            </a:endParaRPr>
          </a:p>
        </p:txBody>
      </p:sp>
      <p:sp>
        <p:nvSpPr>
          <p:cNvPr id="8" name="Rectangle 21"/>
          <p:cNvSpPr/>
          <p:nvPr/>
        </p:nvSpPr>
        <p:spPr>
          <a:xfrm>
            <a:off x="323850" y="2565400"/>
            <a:ext cx="1800225" cy="576263"/>
          </a:xfrm>
          <a:prstGeom prst="rect">
            <a:avLst/>
          </a:prstGeom>
          <a:solidFill>
            <a:srgbClr val="C0C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a-DK" dirty="0" err="1">
                <a:solidFill>
                  <a:srgbClr val="000000"/>
                </a:solidFill>
              </a:rPr>
              <a:t>Mezz</a:t>
            </a:r>
            <a:endParaRPr lang="da-DK" dirty="0">
              <a:solidFill>
                <a:srgbClr val="000000"/>
              </a:solidFill>
            </a:endParaRPr>
          </a:p>
          <a:p>
            <a:pPr algn="ctr">
              <a:defRPr/>
            </a:pPr>
            <a:r>
              <a:rPr lang="da-DK" dirty="0">
                <a:solidFill>
                  <a:srgbClr val="000000"/>
                </a:solidFill>
              </a:rPr>
              <a:t>10-20%</a:t>
            </a:r>
          </a:p>
        </p:txBody>
      </p:sp>
      <p:sp>
        <p:nvSpPr>
          <p:cNvPr id="9" name="Right Brace 8"/>
          <p:cNvSpPr/>
          <p:nvPr/>
        </p:nvSpPr>
        <p:spPr>
          <a:xfrm>
            <a:off x="2339975" y="3141663"/>
            <a:ext cx="576263" cy="3167062"/>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endParaRPr lang="da-DK" smtClean="0">
              <a:solidFill>
                <a:srgbClr val="000000"/>
              </a:solidFill>
            </a:endParaRPr>
          </a:p>
        </p:txBody>
      </p:sp>
      <p:sp>
        <p:nvSpPr>
          <p:cNvPr id="10" name="Right Brace 8"/>
          <p:cNvSpPr/>
          <p:nvPr/>
        </p:nvSpPr>
        <p:spPr>
          <a:xfrm>
            <a:off x="2339975" y="2565400"/>
            <a:ext cx="576263" cy="576263"/>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endParaRPr lang="da-DK" smtClean="0">
              <a:solidFill>
                <a:srgbClr val="000000"/>
              </a:solidFill>
            </a:endParaRPr>
          </a:p>
        </p:txBody>
      </p:sp>
      <p:sp>
        <p:nvSpPr>
          <p:cNvPr id="11" name="Right Brace 8"/>
          <p:cNvSpPr/>
          <p:nvPr/>
        </p:nvSpPr>
        <p:spPr>
          <a:xfrm>
            <a:off x="2339975" y="1557338"/>
            <a:ext cx="576263" cy="1008062"/>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endParaRPr lang="da-DK" smtClean="0">
              <a:solidFill>
                <a:srgbClr val="000000"/>
              </a:solidFill>
            </a:endParaRPr>
          </a:p>
        </p:txBody>
      </p:sp>
      <p:sp>
        <p:nvSpPr>
          <p:cNvPr id="16" name="Content Placeholder 2"/>
          <p:cNvSpPr>
            <a:spLocks noGrp="1"/>
          </p:cNvSpPr>
          <p:nvPr>
            <p:ph idx="1"/>
          </p:nvPr>
        </p:nvSpPr>
        <p:spPr>
          <a:xfrm>
            <a:off x="4716016" y="1460500"/>
            <a:ext cx="3456384" cy="4813300"/>
          </a:xfrm>
        </p:spPr>
        <p:txBody>
          <a:bodyPr>
            <a:normAutofit fontScale="77500" lnSpcReduction="20000"/>
          </a:bodyPr>
          <a:lstStyle/>
          <a:p>
            <a:pPr eaLnBrk="1" hangingPunct="1">
              <a:buFontTx/>
              <a:buNone/>
            </a:pPr>
            <a:r>
              <a:rPr lang="en-GB" sz="2800" b="1" dirty="0" smtClean="0"/>
              <a:t>Equity</a:t>
            </a:r>
          </a:p>
          <a:p>
            <a:pPr eaLnBrk="1" hangingPunct="1"/>
            <a:r>
              <a:rPr lang="en-GB" sz="2800" dirty="0" smtClean="0"/>
              <a:t>Direct/Co-Investments</a:t>
            </a:r>
          </a:p>
          <a:p>
            <a:pPr eaLnBrk="1" hangingPunct="1"/>
            <a:r>
              <a:rPr lang="en-GB" sz="2800" dirty="0" smtClean="0"/>
              <a:t>Listed Funds</a:t>
            </a:r>
          </a:p>
          <a:p>
            <a:pPr eaLnBrk="1" hangingPunct="1"/>
            <a:r>
              <a:rPr lang="en-GB" sz="2800" dirty="0" smtClean="0"/>
              <a:t>Unlisted funds (Standard model </a:t>
            </a:r>
            <a:r>
              <a:rPr lang="en-GB" sz="2800" dirty="0" err="1" smtClean="0"/>
              <a:t>vs</a:t>
            </a:r>
            <a:r>
              <a:rPr lang="en-GB" sz="2800" dirty="0" smtClean="0"/>
              <a:t> new model)</a:t>
            </a:r>
          </a:p>
          <a:p>
            <a:pPr eaLnBrk="1" hangingPunct="1"/>
            <a:r>
              <a:rPr lang="en-GB" sz="2800" dirty="0" smtClean="0"/>
              <a:t>Funds of funds</a:t>
            </a:r>
          </a:p>
          <a:p>
            <a:pPr eaLnBrk="1" hangingPunct="1">
              <a:buFontTx/>
              <a:buNone/>
            </a:pPr>
            <a:r>
              <a:rPr lang="en-GB" sz="2800" b="1" dirty="0" smtClean="0"/>
              <a:t>Debt </a:t>
            </a:r>
          </a:p>
          <a:p>
            <a:pPr eaLnBrk="1" hangingPunct="1"/>
            <a:r>
              <a:rPr lang="en-GB" sz="2800" dirty="0" smtClean="0"/>
              <a:t>Wrapped </a:t>
            </a:r>
            <a:r>
              <a:rPr lang="en-GB" sz="2800" dirty="0" err="1" smtClean="0"/>
              <a:t>vs</a:t>
            </a:r>
            <a:r>
              <a:rPr lang="en-GB" sz="2800" dirty="0" smtClean="0"/>
              <a:t> unwrapped bonds</a:t>
            </a:r>
          </a:p>
          <a:p>
            <a:pPr eaLnBrk="1" hangingPunct="1"/>
            <a:r>
              <a:rPr lang="en-GB" sz="2800" dirty="0" smtClean="0"/>
              <a:t>Partnerships with banks</a:t>
            </a:r>
          </a:p>
          <a:p>
            <a:pPr eaLnBrk="1" hangingPunct="1"/>
            <a:r>
              <a:rPr lang="en-GB" sz="2800" dirty="0" smtClean="0"/>
              <a:t>Mezzanine structures</a:t>
            </a:r>
          </a:p>
          <a:p>
            <a:pPr eaLnBrk="1" hangingPunct="1"/>
            <a:r>
              <a:rPr lang="en-GB" sz="2800" dirty="0" smtClean="0"/>
              <a:t>Debt funds</a:t>
            </a:r>
          </a:p>
          <a:p>
            <a:pPr eaLnBrk="1" hangingPunct="1"/>
            <a:endParaRPr lang="en-GB" sz="2800" dirty="0" smtClean="0"/>
          </a:p>
          <a:p>
            <a:pPr eaLnBrk="1" hangingPunct="1"/>
            <a:endParaRPr lang="en-GB" sz="2800" dirty="0" smtClean="0"/>
          </a:p>
        </p:txBody>
      </p:sp>
      <p:sp>
        <p:nvSpPr>
          <p:cNvPr id="17" name="Text Box 4"/>
          <p:cNvSpPr txBox="1">
            <a:spLocks noChangeArrowheads="1"/>
          </p:cNvSpPr>
          <p:nvPr>
            <p:custDataLst>
              <p:tags r:id="rId1"/>
            </p:custDataLst>
          </p:nvPr>
        </p:nvSpPr>
        <p:spPr bwMode="auto">
          <a:xfrm>
            <a:off x="563795" y="760352"/>
            <a:ext cx="8064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marL="85725" indent="3175" defTabSz="1006475" eaLnBrk="0" hangingPunct="0">
              <a:defRPr>
                <a:solidFill>
                  <a:schemeClr val="tx1"/>
                </a:solidFill>
                <a:latin typeface="Arial" pitchFamily="34" charset="0"/>
                <a:cs typeface="Arial" pitchFamily="34" charset="0"/>
              </a:defRPr>
            </a:lvl1pPr>
            <a:lvl2pPr marL="742950" indent="-285750" defTabSz="1006475" eaLnBrk="0" hangingPunct="0">
              <a:defRPr>
                <a:solidFill>
                  <a:schemeClr val="tx1"/>
                </a:solidFill>
                <a:latin typeface="Arial" pitchFamily="34" charset="0"/>
                <a:cs typeface="Arial" pitchFamily="34" charset="0"/>
              </a:defRPr>
            </a:lvl2pPr>
            <a:lvl3pPr marL="1143000" indent="-228600" defTabSz="1006475" eaLnBrk="0" hangingPunct="0">
              <a:defRPr>
                <a:solidFill>
                  <a:schemeClr val="tx1"/>
                </a:solidFill>
                <a:latin typeface="Arial" pitchFamily="34" charset="0"/>
                <a:cs typeface="Arial" pitchFamily="34" charset="0"/>
              </a:defRPr>
            </a:lvl3pPr>
            <a:lvl4pPr marL="1600200" indent="-228600" defTabSz="1006475" eaLnBrk="0" hangingPunct="0">
              <a:defRPr>
                <a:solidFill>
                  <a:schemeClr val="tx1"/>
                </a:solidFill>
                <a:latin typeface="Arial" pitchFamily="34" charset="0"/>
                <a:cs typeface="Arial" pitchFamily="34" charset="0"/>
              </a:defRPr>
            </a:lvl4pPr>
            <a:lvl5pPr marL="2057400" indent="-228600" defTabSz="1006475" eaLnBrk="0" hangingPunct="0">
              <a:defRPr>
                <a:solidFill>
                  <a:schemeClr val="tx1"/>
                </a:solidFill>
                <a:latin typeface="Arial" pitchFamily="34" charset="0"/>
                <a:cs typeface="Arial" pitchFamily="34" charset="0"/>
              </a:defRPr>
            </a:lvl5pPr>
            <a:lvl6pPr marL="2514600" indent="-228600" defTabSz="1006475"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1006475"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1006475"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10064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65000"/>
              </a:spcBef>
              <a:buClr>
                <a:srgbClr val="000000"/>
              </a:buClr>
            </a:pPr>
            <a:r>
              <a:rPr lang="it-IT" altLang="zh-CN" sz="2400" b="1" i="1" dirty="0" smtClean="0">
                <a:solidFill>
                  <a:srgbClr val="333399"/>
                </a:solidFill>
                <a:latin typeface="Arial Narrow" pitchFamily="34" charset="0"/>
                <a:ea typeface="Arial Unicode MS" pitchFamily="34" charset="-128"/>
                <a:cs typeface="Arial Unicode MS" pitchFamily="34" charset="-128"/>
              </a:rPr>
              <a:t>        </a:t>
            </a:r>
            <a:r>
              <a:rPr lang="it-IT" altLang="zh-CN" sz="2400" b="1" i="1" dirty="0" err="1" smtClean="0">
                <a:solidFill>
                  <a:schemeClr val="tx2"/>
                </a:solidFill>
                <a:latin typeface="Arial Narrow" pitchFamily="34" charset="0"/>
                <a:ea typeface="Arial Unicode MS" pitchFamily="34" charset="-128"/>
                <a:cs typeface="Arial Unicode MS" pitchFamily="34" charset="-128"/>
              </a:rPr>
              <a:t>Different</a:t>
            </a:r>
            <a:r>
              <a:rPr lang="it-IT" altLang="zh-CN" sz="2400" b="1" i="1" dirty="0" smtClean="0">
                <a:solidFill>
                  <a:srgbClr val="333399"/>
                </a:solidFill>
                <a:latin typeface="Arial Narrow" pitchFamily="34" charset="0"/>
                <a:ea typeface="Arial Unicode MS" pitchFamily="34" charset="-128"/>
                <a:cs typeface="Arial Unicode MS" pitchFamily="34" charset="-128"/>
              </a:rPr>
              <a:t> </a:t>
            </a:r>
            <a:r>
              <a:rPr lang="it-IT" altLang="zh-CN" sz="2400" b="1" i="1" dirty="0" err="1" smtClean="0">
                <a:solidFill>
                  <a:srgbClr val="333399"/>
                </a:solidFill>
                <a:latin typeface="Arial Narrow" pitchFamily="34" charset="0"/>
                <a:ea typeface="Arial Unicode MS" pitchFamily="34" charset="-128"/>
                <a:cs typeface="Arial Unicode MS" pitchFamily="34" charset="-128"/>
              </a:rPr>
              <a:t>options</a:t>
            </a:r>
            <a:r>
              <a:rPr lang="it-IT" altLang="zh-CN" sz="2400" b="1" i="1" dirty="0" smtClean="0">
                <a:solidFill>
                  <a:srgbClr val="333399"/>
                </a:solidFill>
                <a:latin typeface="Arial Narrow" pitchFamily="34" charset="0"/>
                <a:ea typeface="Arial Unicode MS" pitchFamily="34" charset="-128"/>
                <a:cs typeface="Arial Unicode MS" pitchFamily="34" charset="-128"/>
              </a:rPr>
              <a:t> to </a:t>
            </a:r>
            <a:r>
              <a:rPr lang="it-IT" altLang="zh-CN" sz="2400" b="1" i="1" dirty="0" err="1" smtClean="0">
                <a:solidFill>
                  <a:srgbClr val="333399"/>
                </a:solidFill>
                <a:latin typeface="Arial Narrow" pitchFamily="34" charset="0"/>
                <a:ea typeface="Arial Unicode MS" pitchFamily="34" charset="-128"/>
                <a:cs typeface="Arial Unicode MS" pitchFamily="34" charset="-128"/>
              </a:rPr>
              <a:t>access</a:t>
            </a:r>
            <a:r>
              <a:rPr lang="it-IT" altLang="zh-CN" sz="2400" b="1" i="1" dirty="0" smtClean="0">
                <a:solidFill>
                  <a:srgbClr val="333399"/>
                </a:solidFill>
                <a:latin typeface="Arial Narrow" pitchFamily="34" charset="0"/>
                <a:ea typeface="Arial Unicode MS" pitchFamily="34" charset="-128"/>
                <a:cs typeface="Arial Unicode MS" pitchFamily="34" charset="-128"/>
              </a:rPr>
              <a:t> </a:t>
            </a:r>
            <a:r>
              <a:rPr lang="it-IT" altLang="zh-CN" sz="2400" b="1" i="1" dirty="0" err="1" smtClean="0">
                <a:solidFill>
                  <a:srgbClr val="333399"/>
                </a:solidFill>
                <a:latin typeface="Arial Narrow" pitchFamily="34" charset="0"/>
                <a:ea typeface="Arial Unicode MS" pitchFamily="34" charset="-128"/>
                <a:cs typeface="Arial Unicode MS" pitchFamily="34" charset="-128"/>
              </a:rPr>
              <a:t>infrastructure</a:t>
            </a:r>
            <a:r>
              <a:rPr lang="it-IT" altLang="zh-CN" sz="2400" b="1" i="1" dirty="0" smtClean="0">
                <a:solidFill>
                  <a:srgbClr val="333399"/>
                </a:solidFill>
                <a:latin typeface="Arial Narrow" pitchFamily="34" charset="0"/>
                <a:ea typeface="Arial Unicode MS" pitchFamily="34" charset="-128"/>
                <a:cs typeface="Arial Unicode MS" pitchFamily="34" charset="-128"/>
              </a:rPr>
              <a:t>..</a:t>
            </a:r>
            <a:endParaRPr lang="en-GB" altLang="zh-CN" sz="2400" b="1" i="1" dirty="0" smtClean="0">
              <a:solidFill>
                <a:srgbClr val="333399"/>
              </a:solidFill>
              <a:latin typeface="Arial Narrow" pitchFamily="34" charset="0"/>
              <a:ea typeface="Arial Unicode MS" pitchFamily="34" charset="-128"/>
              <a:cs typeface="Arial Unicode MS" pitchFamily="34" charset="-128"/>
            </a:endParaRPr>
          </a:p>
        </p:txBody>
      </p:sp>
    </p:spTree>
    <p:extLst>
      <p:ext uri="{BB962C8B-B14F-4D97-AF65-F5344CB8AC3E}">
        <p14:creationId xmlns:p14="http://schemas.microsoft.com/office/powerpoint/2010/main" val="420525987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Infrastructure </a:t>
            </a:r>
            <a:r>
              <a:rPr lang="fr-FR" dirty="0" err="1" smtClean="0"/>
              <a:t>investment</a:t>
            </a:r>
            <a:r>
              <a:rPr lang="fr-FR" dirty="0" smtClean="0"/>
              <a:t>: </a:t>
            </a:r>
            <a:r>
              <a:rPr lang="fr-FR" dirty="0" err="1" smtClean="0"/>
              <a:t>huge</a:t>
            </a:r>
            <a:r>
              <a:rPr lang="fr-FR" dirty="0" smtClean="0"/>
              <a:t> </a:t>
            </a:r>
            <a:r>
              <a:rPr lang="fr-FR" dirty="0" err="1" smtClean="0"/>
              <a:t>needs</a:t>
            </a:r>
            <a:endParaRPr lang="en-GB" dirty="0"/>
          </a:p>
        </p:txBody>
      </p:sp>
      <p:sp>
        <p:nvSpPr>
          <p:cNvPr id="3" name="Content Placeholder 2"/>
          <p:cNvSpPr>
            <a:spLocks noGrp="1"/>
          </p:cNvSpPr>
          <p:nvPr>
            <p:ph idx="1"/>
          </p:nvPr>
        </p:nvSpPr>
        <p:spPr/>
        <p:txBody>
          <a:bodyPr/>
          <a:lstStyle/>
          <a:p>
            <a:r>
              <a:rPr lang="fr-FR" dirty="0" err="1" smtClean="0"/>
              <a:t>Approximately</a:t>
            </a:r>
            <a:r>
              <a:rPr lang="fr-FR" dirty="0" smtClean="0"/>
              <a:t> USD 2 </a:t>
            </a:r>
            <a:r>
              <a:rPr lang="fr-FR" dirty="0" err="1" smtClean="0"/>
              <a:t>trilllion</a:t>
            </a:r>
            <a:r>
              <a:rPr lang="fr-FR" dirty="0" smtClean="0"/>
              <a:t> </a:t>
            </a:r>
            <a:r>
              <a:rPr lang="fr-FR" dirty="0" err="1" smtClean="0"/>
              <a:t>is</a:t>
            </a:r>
            <a:r>
              <a:rPr lang="fr-FR" dirty="0" smtClean="0"/>
              <a:t> </a:t>
            </a:r>
            <a:r>
              <a:rPr lang="fr-FR" dirty="0" err="1" smtClean="0"/>
              <a:t>currently</a:t>
            </a:r>
            <a:r>
              <a:rPr lang="fr-FR" dirty="0" smtClean="0"/>
              <a:t> </a:t>
            </a:r>
            <a:r>
              <a:rPr lang="fr-FR" dirty="0" err="1" smtClean="0"/>
              <a:t>invested</a:t>
            </a:r>
            <a:r>
              <a:rPr lang="fr-FR" dirty="0" smtClean="0"/>
              <a:t> </a:t>
            </a:r>
            <a:r>
              <a:rPr lang="fr-FR" dirty="0" err="1" smtClean="0"/>
              <a:t>annually</a:t>
            </a:r>
            <a:r>
              <a:rPr lang="fr-FR" dirty="0" smtClean="0"/>
              <a:t> in infrastructure (transport, </a:t>
            </a:r>
            <a:r>
              <a:rPr lang="fr-FR" dirty="0" err="1" smtClean="0"/>
              <a:t>energy</a:t>
            </a:r>
            <a:r>
              <a:rPr lang="fr-FR" dirty="0"/>
              <a:t> </a:t>
            </a:r>
            <a:r>
              <a:rPr lang="fr-FR" dirty="0" smtClean="0"/>
              <a:t>and water)</a:t>
            </a:r>
          </a:p>
          <a:p>
            <a:r>
              <a:rPr lang="fr-FR" dirty="0" smtClean="0"/>
              <a:t>An </a:t>
            </a:r>
            <a:r>
              <a:rPr lang="fr-FR" dirty="0" err="1" smtClean="0"/>
              <a:t>additional</a:t>
            </a:r>
            <a:r>
              <a:rPr lang="fr-FR" dirty="0" smtClean="0"/>
              <a:t> USD 1.2 trillion </a:t>
            </a:r>
            <a:r>
              <a:rPr lang="fr-FR" dirty="0" err="1" smtClean="0"/>
              <a:t>is</a:t>
            </a:r>
            <a:r>
              <a:rPr lang="fr-FR" dirty="0" smtClean="0"/>
              <a:t> </a:t>
            </a:r>
            <a:r>
              <a:rPr lang="fr-FR" dirty="0" err="1" smtClean="0"/>
              <a:t>required</a:t>
            </a:r>
            <a:r>
              <a:rPr lang="fr-FR" dirty="0" smtClean="0"/>
              <a:t> </a:t>
            </a:r>
            <a:r>
              <a:rPr lang="fr-FR" dirty="0" err="1" smtClean="0"/>
              <a:t>annually</a:t>
            </a:r>
            <a:r>
              <a:rPr lang="fr-FR" dirty="0" smtClean="0"/>
              <a:t> to </a:t>
            </a:r>
            <a:r>
              <a:rPr lang="fr-FR" dirty="0" err="1" smtClean="0"/>
              <a:t>meet</a:t>
            </a:r>
            <a:r>
              <a:rPr lang="fr-FR" dirty="0" smtClean="0"/>
              <a:t> global infrastructure </a:t>
            </a:r>
            <a:r>
              <a:rPr lang="fr-FR" dirty="0" err="1" smtClean="0"/>
              <a:t>needs</a:t>
            </a:r>
            <a:r>
              <a:rPr lang="fr-FR" dirty="0" smtClean="0"/>
              <a:t> to 2030, </a:t>
            </a:r>
            <a:r>
              <a:rPr lang="fr-FR" dirty="0" err="1" smtClean="0"/>
              <a:t>irrespective</a:t>
            </a:r>
            <a:r>
              <a:rPr lang="fr-FR" dirty="0" smtClean="0"/>
              <a:t> of </a:t>
            </a:r>
            <a:r>
              <a:rPr lang="fr-FR" dirty="0" err="1" smtClean="0"/>
              <a:t>climate</a:t>
            </a:r>
            <a:r>
              <a:rPr lang="fr-FR" dirty="0" smtClean="0"/>
              <a:t>-change </a:t>
            </a:r>
            <a:r>
              <a:rPr lang="fr-FR" dirty="0" err="1" smtClean="0"/>
              <a:t>constraints</a:t>
            </a:r>
            <a:endParaRPr lang="fr-FR" dirty="0" smtClean="0"/>
          </a:p>
          <a:p>
            <a:endParaRPr lang="en-GB" dirty="0"/>
          </a:p>
        </p:txBody>
      </p:sp>
      <p:sp>
        <p:nvSpPr>
          <p:cNvPr id="4" name="Slide Number Placeholder 3"/>
          <p:cNvSpPr>
            <a:spLocks noGrp="1"/>
          </p:cNvSpPr>
          <p:nvPr>
            <p:ph type="sldNum" sz="quarter" idx="12"/>
          </p:nvPr>
        </p:nvSpPr>
        <p:spPr/>
        <p:txBody>
          <a:bodyPr/>
          <a:lstStyle/>
          <a:p>
            <a:fld id="{5E55C878-1EC2-4450-B55B-45CBFE12CA65}" type="slidenum">
              <a:rPr lang="fr-FR" smtClean="0"/>
              <a:pPr/>
              <a:t>6</a:t>
            </a:fld>
            <a:endParaRPr lang="fr-FR"/>
          </a:p>
        </p:txBody>
      </p:sp>
    </p:spTree>
    <p:extLst>
      <p:ext uri="{BB962C8B-B14F-4D97-AF65-F5344CB8AC3E}">
        <p14:creationId xmlns:p14="http://schemas.microsoft.com/office/powerpoint/2010/main" val="1760177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Problem</a:t>
            </a:r>
            <a:r>
              <a:rPr lang="fr-FR" dirty="0" smtClean="0"/>
              <a:t> of long </a:t>
            </a:r>
            <a:r>
              <a:rPr lang="fr-FR" dirty="0" err="1" smtClean="0"/>
              <a:t>term</a:t>
            </a:r>
            <a:r>
              <a:rPr lang="fr-FR" dirty="0" smtClean="0"/>
              <a:t> </a:t>
            </a:r>
            <a:r>
              <a:rPr lang="fr-FR" dirty="0" err="1" smtClean="0"/>
              <a:t>investment</a:t>
            </a:r>
            <a:r>
              <a:rPr lang="fr-FR" dirty="0" smtClean="0"/>
              <a:t>/infrastructure </a:t>
            </a:r>
            <a:r>
              <a:rPr lang="fr-FR" dirty="0" err="1" smtClean="0"/>
              <a:t>financing</a:t>
            </a:r>
            <a:endParaRPr lang="en-GB" dirty="0"/>
          </a:p>
        </p:txBody>
      </p:sp>
      <p:sp>
        <p:nvSpPr>
          <p:cNvPr id="3" name="Content Placeholder 2"/>
          <p:cNvSpPr>
            <a:spLocks noGrp="1"/>
          </p:cNvSpPr>
          <p:nvPr>
            <p:ph idx="1"/>
          </p:nvPr>
        </p:nvSpPr>
        <p:spPr/>
        <p:txBody>
          <a:bodyPr>
            <a:normAutofit fontScale="47500" lnSpcReduction="20000"/>
          </a:bodyPr>
          <a:lstStyle/>
          <a:p>
            <a:pPr marL="342900" lvl="0" indent="-342900" algn="just">
              <a:lnSpc>
                <a:spcPct val="150000"/>
              </a:lnSpc>
              <a:spcAft>
                <a:spcPts val="600"/>
              </a:spcAft>
              <a:buFont typeface="Symbol"/>
              <a:buChar char=""/>
            </a:pPr>
            <a:r>
              <a:rPr lang="en-GB" dirty="0" smtClean="0">
                <a:latin typeface="Arial Narrow"/>
                <a:ea typeface="Times New Roman"/>
              </a:rPr>
              <a:t>In </a:t>
            </a:r>
            <a:r>
              <a:rPr lang="en-GB" dirty="0">
                <a:latin typeface="Arial Narrow"/>
                <a:ea typeface="Times New Roman"/>
              </a:rPr>
              <a:t>spite an abundance of liquidity, significant difficulties remain in accessing long-term finance for investment. This calls for increase role for the private sector, as recognised by both G20 and APEC. </a:t>
            </a:r>
            <a:endParaRPr lang="en-GB" dirty="0" smtClean="0">
              <a:latin typeface="Arial Narrow"/>
              <a:ea typeface="Times New Roman"/>
            </a:endParaRPr>
          </a:p>
          <a:p>
            <a:pPr marL="342900" lvl="0" indent="-342900" algn="just">
              <a:lnSpc>
                <a:spcPct val="150000"/>
              </a:lnSpc>
              <a:spcAft>
                <a:spcPts val="600"/>
              </a:spcAft>
              <a:buFont typeface="Symbol"/>
              <a:buChar char=""/>
            </a:pPr>
            <a:r>
              <a:rPr lang="en-GB" dirty="0" smtClean="0">
                <a:latin typeface="Arial Narrow"/>
                <a:ea typeface="Times New Roman"/>
              </a:rPr>
              <a:t>This </a:t>
            </a:r>
            <a:r>
              <a:rPr lang="en-GB" dirty="0">
                <a:latin typeface="Arial Narrow"/>
                <a:ea typeface="Times New Roman"/>
              </a:rPr>
              <a:t>is especially the case in a context of fiscal constraints on government funding. But  traditional private sources of long term investment financing, such as banks  are also facing challenges - including financial regulation, deleveraging and structural issues, while the economic outlook is not promoting corporate investment. </a:t>
            </a:r>
            <a:endParaRPr lang="en-GB" sz="2400" dirty="0">
              <a:latin typeface="Times New Roman"/>
              <a:ea typeface="Times New Roman"/>
            </a:endParaRPr>
          </a:p>
          <a:p>
            <a:pPr marL="342900" lvl="0" indent="-342900" algn="just">
              <a:lnSpc>
                <a:spcPct val="150000"/>
              </a:lnSpc>
              <a:spcAft>
                <a:spcPts val="600"/>
              </a:spcAft>
              <a:buFont typeface="Symbol"/>
              <a:buChar char=""/>
            </a:pPr>
            <a:r>
              <a:rPr lang="en-GB" dirty="0">
                <a:latin typeface="Arial Narrow"/>
                <a:ea typeface="Times New Roman"/>
              </a:rPr>
              <a:t>As a result, policy makers are seeking other sources of finance, such as institutional investors (including pension funds, insurers and Sovereign Wealth Funds): </a:t>
            </a:r>
            <a:endParaRPr lang="en-GB" sz="2400" dirty="0">
              <a:latin typeface="Times New Roman"/>
              <a:ea typeface="Times New Roman"/>
            </a:endParaRPr>
          </a:p>
          <a:p>
            <a:pPr marL="342900" lvl="0" indent="-342900" algn="just">
              <a:lnSpc>
                <a:spcPct val="150000"/>
              </a:lnSpc>
              <a:spcAft>
                <a:spcPts val="600"/>
              </a:spcAft>
              <a:buFont typeface="Symbol"/>
              <a:buChar char=""/>
            </a:pPr>
            <a:r>
              <a:rPr lang="en-GB" dirty="0" smtClean="0">
                <a:latin typeface="Arial Narrow"/>
                <a:ea typeface="Times New Roman"/>
              </a:rPr>
              <a:t>there </a:t>
            </a:r>
            <a:r>
              <a:rPr lang="en-GB" dirty="0">
                <a:latin typeface="Arial Narrow"/>
                <a:ea typeface="Times New Roman"/>
              </a:rPr>
              <a:t>is a huge potential out there.</a:t>
            </a:r>
            <a:r>
              <a:rPr lang="en-GB" b="1" dirty="0">
                <a:latin typeface="Arial Narrow"/>
                <a:ea typeface="Times New Roman"/>
              </a:rPr>
              <a:t> </a:t>
            </a:r>
            <a:r>
              <a:rPr lang="en-GB" dirty="0">
                <a:latin typeface="Arial Narrow"/>
                <a:ea typeface="Times New Roman"/>
              </a:rPr>
              <a:t>They represent more than USD </a:t>
            </a:r>
            <a:r>
              <a:rPr lang="en-GB" dirty="0" smtClean="0">
                <a:latin typeface="Arial Narrow"/>
                <a:ea typeface="Times New Roman"/>
              </a:rPr>
              <a:t>80 </a:t>
            </a:r>
            <a:r>
              <a:rPr lang="en-GB" dirty="0">
                <a:latin typeface="Arial Narrow"/>
                <a:ea typeface="Times New Roman"/>
              </a:rPr>
              <a:t>trillion in assets , a significant part of which could be invested in infrastructure, company equipment, new technology and firms. </a:t>
            </a:r>
            <a:endParaRPr lang="en-GB" sz="2400" dirty="0">
              <a:latin typeface="Times New Roman"/>
              <a:ea typeface="Times New Roman"/>
            </a:endParaRPr>
          </a:p>
          <a:p>
            <a:endParaRPr lang="en-GB" dirty="0"/>
          </a:p>
        </p:txBody>
      </p:sp>
      <p:sp>
        <p:nvSpPr>
          <p:cNvPr id="4" name="Slide Number Placeholder 3"/>
          <p:cNvSpPr>
            <a:spLocks noGrp="1"/>
          </p:cNvSpPr>
          <p:nvPr>
            <p:ph type="sldNum" sz="quarter" idx="12"/>
          </p:nvPr>
        </p:nvSpPr>
        <p:spPr/>
        <p:txBody>
          <a:bodyPr/>
          <a:lstStyle/>
          <a:p>
            <a:fld id="{5E55C878-1EC2-4450-B55B-45CBFE12CA65}" type="slidenum">
              <a:rPr lang="fr-FR" smtClean="0"/>
              <a:pPr/>
              <a:t>7</a:t>
            </a:fld>
            <a:endParaRPr lang="fr-FR"/>
          </a:p>
        </p:txBody>
      </p:sp>
    </p:spTree>
    <p:extLst>
      <p:ext uri="{BB962C8B-B14F-4D97-AF65-F5344CB8AC3E}">
        <p14:creationId xmlns:p14="http://schemas.microsoft.com/office/powerpoint/2010/main" val="4135790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6E5D0388-828E-4168-A34B-FD824AA526F8}" type="slidenum">
              <a:rPr lang="en-GB" smtClean="0">
                <a:solidFill>
                  <a:prstClr val="white"/>
                </a:solidFill>
              </a:rPr>
              <a:pPr/>
              <a:t>8</a:t>
            </a:fld>
            <a:endParaRPr lang="en-GB">
              <a:solidFill>
                <a:prstClr val="white"/>
              </a:solidFill>
            </a:endParaRPr>
          </a:p>
        </p:txBody>
      </p:sp>
      <p:sp>
        <p:nvSpPr>
          <p:cNvPr id="4" name="Title 3"/>
          <p:cNvSpPr>
            <a:spLocks noGrp="1"/>
          </p:cNvSpPr>
          <p:nvPr>
            <p:ph type="title"/>
          </p:nvPr>
        </p:nvSpPr>
        <p:spPr/>
        <p:txBody>
          <a:bodyPr/>
          <a:lstStyle/>
          <a:p>
            <a:r>
              <a:rPr lang="fr-FR" dirty="0" err="1" smtClean="0"/>
              <a:t>Huge</a:t>
            </a:r>
            <a:r>
              <a:rPr lang="fr-FR" dirty="0" smtClean="0"/>
              <a:t> </a:t>
            </a:r>
            <a:r>
              <a:rPr lang="fr-FR" dirty="0" err="1" smtClean="0"/>
              <a:t>potential</a:t>
            </a:r>
            <a:endParaRPr lang="en-GB" dirty="0"/>
          </a:p>
        </p:txBody>
      </p:sp>
      <p:grpSp>
        <p:nvGrpSpPr>
          <p:cNvPr id="6" name="Group 4"/>
          <p:cNvGrpSpPr>
            <a:grpSpLocks noChangeAspect="1"/>
          </p:cNvGrpSpPr>
          <p:nvPr/>
        </p:nvGrpSpPr>
        <p:grpSpPr bwMode="auto">
          <a:xfrm>
            <a:off x="412751" y="1573326"/>
            <a:ext cx="7659688" cy="4608512"/>
            <a:chOff x="260" y="981"/>
            <a:chExt cx="4825" cy="2903"/>
          </a:xfrm>
        </p:grpSpPr>
        <p:sp>
          <p:nvSpPr>
            <p:cNvPr id="7" name="AutoShape 3"/>
            <p:cNvSpPr>
              <a:spLocks noChangeAspect="1" noChangeArrowheads="1" noTextEdit="1"/>
            </p:cNvSpPr>
            <p:nvPr/>
          </p:nvSpPr>
          <p:spPr bwMode="auto">
            <a:xfrm>
              <a:off x="260" y="981"/>
              <a:ext cx="4802" cy="2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Rectangle 5"/>
            <p:cNvSpPr>
              <a:spLocks noChangeArrowheads="1"/>
            </p:cNvSpPr>
            <p:nvPr/>
          </p:nvSpPr>
          <p:spPr bwMode="auto">
            <a:xfrm>
              <a:off x="344" y="1246"/>
              <a:ext cx="552" cy="2073"/>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 name="Freeform 6"/>
            <p:cNvSpPr>
              <a:spLocks noEditPoints="1"/>
            </p:cNvSpPr>
            <p:nvPr/>
          </p:nvSpPr>
          <p:spPr bwMode="auto">
            <a:xfrm>
              <a:off x="341" y="1243"/>
              <a:ext cx="557" cy="2079"/>
            </a:xfrm>
            <a:custGeom>
              <a:avLst/>
              <a:gdLst>
                <a:gd name="T0" fmla="*/ 0 w 5488"/>
                <a:gd name="T1" fmla="*/ 24 h 20144"/>
                <a:gd name="T2" fmla="*/ 24 w 5488"/>
                <a:gd name="T3" fmla="*/ 0 h 20144"/>
                <a:gd name="T4" fmla="*/ 5464 w 5488"/>
                <a:gd name="T5" fmla="*/ 0 h 20144"/>
                <a:gd name="T6" fmla="*/ 5488 w 5488"/>
                <a:gd name="T7" fmla="*/ 24 h 20144"/>
                <a:gd name="T8" fmla="*/ 5488 w 5488"/>
                <a:gd name="T9" fmla="*/ 20120 h 20144"/>
                <a:gd name="T10" fmla="*/ 5464 w 5488"/>
                <a:gd name="T11" fmla="*/ 20144 h 20144"/>
                <a:gd name="T12" fmla="*/ 24 w 5488"/>
                <a:gd name="T13" fmla="*/ 20144 h 20144"/>
                <a:gd name="T14" fmla="*/ 0 w 5488"/>
                <a:gd name="T15" fmla="*/ 20120 h 20144"/>
                <a:gd name="T16" fmla="*/ 0 w 5488"/>
                <a:gd name="T17" fmla="*/ 24 h 20144"/>
                <a:gd name="T18" fmla="*/ 48 w 5488"/>
                <a:gd name="T19" fmla="*/ 20120 h 20144"/>
                <a:gd name="T20" fmla="*/ 24 w 5488"/>
                <a:gd name="T21" fmla="*/ 20096 h 20144"/>
                <a:gd name="T22" fmla="*/ 5464 w 5488"/>
                <a:gd name="T23" fmla="*/ 20096 h 20144"/>
                <a:gd name="T24" fmla="*/ 5440 w 5488"/>
                <a:gd name="T25" fmla="*/ 20120 h 20144"/>
                <a:gd name="T26" fmla="*/ 5440 w 5488"/>
                <a:gd name="T27" fmla="*/ 24 h 20144"/>
                <a:gd name="T28" fmla="*/ 5464 w 5488"/>
                <a:gd name="T29" fmla="*/ 48 h 20144"/>
                <a:gd name="T30" fmla="*/ 24 w 5488"/>
                <a:gd name="T31" fmla="*/ 48 h 20144"/>
                <a:gd name="T32" fmla="*/ 48 w 5488"/>
                <a:gd name="T33" fmla="*/ 24 h 20144"/>
                <a:gd name="T34" fmla="*/ 48 w 5488"/>
                <a:gd name="T35" fmla="*/ 20120 h 20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88" h="20144">
                  <a:moveTo>
                    <a:pt x="0" y="24"/>
                  </a:moveTo>
                  <a:cubicBezTo>
                    <a:pt x="0" y="11"/>
                    <a:pt x="11" y="0"/>
                    <a:pt x="24" y="0"/>
                  </a:cubicBezTo>
                  <a:lnTo>
                    <a:pt x="5464" y="0"/>
                  </a:lnTo>
                  <a:cubicBezTo>
                    <a:pt x="5478" y="0"/>
                    <a:pt x="5488" y="11"/>
                    <a:pt x="5488" y="24"/>
                  </a:cubicBezTo>
                  <a:lnTo>
                    <a:pt x="5488" y="20120"/>
                  </a:lnTo>
                  <a:cubicBezTo>
                    <a:pt x="5488" y="20134"/>
                    <a:pt x="5478" y="20144"/>
                    <a:pt x="5464" y="20144"/>
                  </a:cubicBezTo>
                  <a:lnTo>
                    <a:pt x="24" y="20144"/>
                  </a:lnTo>
                  <a:cubicBezTo>
                    <a:pt x="11" y="20144"/>
                    <a:pt x="0" y="20134"/>
                    <a:pt x="0" y="20120"/>
                  </a:cubicBezTo>
                  <a:lnTo>
                    <a:pt x="0" y="24"/>
                  </a:lnTo>
                  <a:close/>
                  <a:moveTo>
                    <a:pt x="48" y="20120"/>
                  </a:moveTo>
                  <a:lnTo>
                    <a:pt x="24" y="20096"/>
                  </a:lnTo>
                  <a:lnTo>
                    <a:pt x="5464" y="20096"/>
                  </a:lnTo>
                  <a:lnTo>
                    <a:pt x="5440" y="20120"/>
                  </a:lnTo>
                  <a:lnTo>
                    <a:pt x="5440" y="24"/>
                  </a:lnTo>
                  <a:lnTo>
                    <a:pt x="5464" y="48"/>
                  </a:lnTo>
                  <a:lnTo>
                    <a:pt x="24" y="48"/>
                  </a:lnTo>
                  <a:lnTo>
                    <a:pt x="48" y="24"/>
                  </a:lnTo>
                  <a:lnTo>
                    <a:pt x="48" y="20120"/>
                  </a:lnTo>
                  <a:close/>
                </a:path>
              </a:pathLst>
            </a:cu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a:p>
          </p:txBody>
        </p:sp>
        <p:sp>
          <p:nvSpPr>
            <p:cNvPr id="10" name="Rectangle 7"/>
            <p:cNvSpPr>
              <a:spLocks noChangeArrowheads="1"/>
            </p:cNvSpPr>
            <p:nvPr/>
          </p:nvSpPr>
          <p:spPr bwMode="auto">
            <a:xfrm>
              <a:off x="1006" y="2628"/>
              <a:ext cx="553" cy="691"/>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8"/>
            <p:cNvSpPr>
              <a:spLocks noEditPoints="1"/>
            </p:cNvSpPr>
            <p:nvPr/>
          </p:nvSpPr>
          <p:spPr bwMode="auto">
            <a:xfrm>
              <a:off x="1004" y="2626"/>
              <a:ext cx="558" cy="696"/>
            </a:xfrm>
            <a:custGeom>
              <a:avLst/>
              <a:gdLst>
                <a:gd name="T0" fmla="*/ 0 w 5496"/>
                <a:gd name="T1" fmla="*/ 24 h 6744"/>
                <a:gd name="T2" fmla="*/ 24 w 5496"/>
                <a:gd name="T3" fmla="*/ 0 h 6744"/>
                <a:gd name="T4" fmla="*/ 5472 w 5496"/>
                <a:gd name="T5" fmla="*/ 0 h 6744"/>
                <a:gd name="T6" fmla="*/ 5496 w 5496"/>
                <a:gd name="T7" fmla="*/ 24 h 6744"/>
                <a:gd name="T8" fmla="*/ 5496 w 5496"/>
                <a:gd name="T9" fmla="*/ 6720 h 6744"/>
                <a:gd name="T10" fmla="*/ 5472 w 5496"/>
                <a:gd name="T11" fmla="*/ 6744 h 6744"/>
                <a:gd name="T12" fmla="*/ 24 w 5496"/>
                <a:gd name="T13" fmla="*/ 6744 h 6744"/>
                <a:gd name="T14" fmla="*/ 0 w 5496"/>
                <a:gd name="T15" fmla="*/ 6720 h 6744"/>
                <a:gd name="T16" fmla="*/ 0 w 5496"/>
                <a:gd name="T17" fmla="*/ 24 h 6744"/>
                <a:gd name="T18" fmla="*/ 48 w 5496"/>
                <a:gd name="T19" fmla="*/ 6720 h 6744"/>
                <a:gd name="T20" fmla="*/ 24 w 5496"/>
                <a:gd name="T21" fmla="*/ 6696 h 6744"/>
                <a:gd name="T22" fmla="*/ 5472 w 5496"/>
                <a:gd name="T23" fmla="*/ 6696 h 6744"/>
                <a:gd name="T24" fmla="*/ 5448 w 5496"/>
                <a:gd name="T25" fmla="*/ 6720 h 6744"/>
                <a:gd name="T26" fmla="*/ 5448 w 5496"/>
                <a:gd name="T27" fmla="*/ 24 h 6744"/>
                <a:gd name="T28" fmla="*/ 5472 w 5496"/>
                <a:gd name="T29" fmla="*/ 48 h 6744"/>
                <a:gd name="T30" fmla="*/ 24 w 5496"/>
                <a:gd name="T31" fmla="*/ 48 h 6744"/>
                <a:gd name="T32" fmla="*/ 48 w 5496"/>
                <a:gd name="T33" fmla="*/ 24 h 6744"/>
                <a:gd name="T34" fmla="*/ 48 w 5496"/>
                <a:gd name="T35" fmla="*/ 6720 h 6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96" h="6744">
                  <a:moveTo>
                    <a:pt x="0" y="24"/>
                  </a:moveTo>
                  <a:cubicBezTo>
                    <a:pt x="0" y="11"/>
                    <a:pt x="11" y="0"/>
                    <a:pt x="24" y="0"/>
                  </a:cubicBezTo>
                  <a:lnTo>
                    <a:pt x="5472" y="0"/>
                  </a:lnTo>
                  <a:cubicBezTo>
                    <a:pt x="5486" y="0"/>
                    <a:pt x="5496" y="11"/>
                    <a:pt x="5496" y="24"/>
                  </a:cubicBezTo>
                  <a:lnTo>
                    <a:pt x="5496" y="6720"/>
                  </a:lnTo>
                  <a:cubicBezTo>
                    <a:pt x="5496" y="6734"/>
                    <a:pt x="5486" y="6744"/>
                    <a:pt x="5472" y="6744"/>
                  </a:cubicBezTo>
                  <a:lnTo>
                    <a:pt x="24" y="6744"/>
                  </a:lnTo>
                  <a:cubicBezTo>
                    <a:pt x="11" y="6744"/>
                    <a:pt x="0" y="6734"/>
                    <a:pt x="0" y="6720"/>
                  </a:cubicBezTo>
                  <a:lnTo>
                    <a:pt x="0" y="24"/>
                  </a:lnTo>
                  <a:close/>
                  <a:moveTo>
                    <a:pt x="48" y="6720"/>
                  </a:moveTo>
                  <a:lnTo>
                    <a:pt x="24" y="6696"/>
                  </a:lnTo>
                  <a:lnTo>
                    <a:pt x="5472" y="6696"/>
                  </a:lnTo>
                  <a:lnTo>
                    <a:pt x="5448" y="6720"/>
                  </a:lnTo>
                  <a:lnTo>
                    <a:pt x="5448" y="24"/>
                  </a:lnTo>
                  <a:lnTo>
                    <a:pt x="5472" y="48"/>
                  </a:lnTo>
                  <a:lnTo>
                    <a:pt x="24" y="48"/>
                  </a:lnTo>
                  <a:lnTo>
                    <a:pt x="48" y="24"/>
                  </a:lnTo>
                  <a:lnTo>
                    <a:pt x="48" y="6720"/>
                  </a:lnTo>
                  <a:close/>
                </a:path>
              </a:pathLst>
            </a:cu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a:p>
          </p:txBody>
        </p:sp>
        <p:sp>
          <p:nvSpPr>
            <p:cNvPr id="12" name="Rectangle 9"/>
            <p:cNvSpPr>
              <a:spLocks noChangeArrowheads="1"/>
            </p:cNvSpPr>
            <p:nvPr/>
          </p:nvSpPr>
          <p:spPr bwMode="auto">
            <a:xfrm>
              <a:off x="1670" y="1246"/>
              <a:ext cx="552" cy="1381"/>
            </a:xfrm>
            <a:prstGeom prst="rect">
              <a:avLst/>
            </a:prstGeom>
            <a:solidFill>
              <a:srgbClr val="0029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0"/>
            <p:cNvSpPr>
              <a:spLocks noEditPoints="1"/>
            </p:cNvSpPr>
            <p:nvPr/>
          </p:nvSpPr>
          <p:spPr bwMode="auto">
            <a:xfrm>
              <a:off x="1667" y="1243"/>
              <a:ext cx="557" cy="1386"/>
            </a:xfrm>
            <a:custGeom>
              <a:avLst/>
              <a:gdLst>
                <a:gd name="T0" fmla="*/ 0 w 5488"/>
                <a:gd name="T1" fmla="*/ 24 h 13432"/>
                <a:gd name="T2" fmla="*/ 24 w 5488"/>
                <a:gd name="T3" fmla="*/ 0 h 13432"/>
                <a:gd name="T4" fmla="*/ 5464 w 5488"/>
                <a:gd name="T5" fmla="*/ 0 h 13432"/>
                <a:gd name="T6" fmla="*/ 5488 w 5488"/>
                <a:gd name="T7" fmla="*/ 24 h 13432"/>
                <a:gd name="T8" fmla="*/ 5488 w 5488"/>
                <a:gd name="T9" fmla="*/ 13408 h 13432"/>
                <a:gd name="T10" fmla="*/ 5464 w 5488"/>
                <a:gd name="T11" fmla="*/ 13432 h 13432"/>
                <a:gd name="T12" fmla="*/ 24 w 5488"/>
                <a:gd name="T13" fmla="*/ 13432 h 13432"/>
                <a:gd name="T14" fmla="*/ 0 w 5488"/>
                <a:gd name="T15" fmla="*/ 13408 h 13432"/>
                <a:gd name="T16" fmla="*/ 0 w 5488"/>
                <a:gd name="T17" fmla="*/ 24 h 13432"/>
                <a:gd name="T18" fmla="*/ 48 w 5488"/>
                <a:gd name="T19" fmla="*/ 13408 h 13432"/>
                <a:gd name="T20" fmla="*/ 24 w 5488"/>
                <a:gd name="T21" fmla="*/ 13384 h 13432"/>
                <a:gd name="T22" fmla="*/ 5464 w 5488"/>
                <a:gd name="T23" fmla="*/ 13384 h 13432"/>
                <a:gd name="T24" fmla="*/ 5440 w 5488"/>
                <a:gd name="T25" fmla="*/ 13408 h 13432"/>
                <a:gd name="T26" fmla="*/ 5440 w 5488"/>
                <a:gd name="T27" fmla="*/ 24 h 13432"/>
                <a:gd name="T28" fmla="*/ 5464 w 5488"/>
                <a:gd name="T29" fmla="*/ 48 h 13432"/>
                <a:gd name="T30" fmla="*/ 24 w 5488"/>
                <a:gd name="T31" fmla="*/ 48 h 13432"/>
                <a:gd name="T32" fmla="*/ 48 w 5488"/>
                <a:gd name="T33" fmla="*/ 24 h 13432"/>
                <a:gd name="T34" fmla="*/ 48 w 5488"/>
                <a:gd name="T35" fmla="*/ 13408 h 1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88" h="13432">
                  <a:moveTo>
                    <a:pt x="0" y="24"/>
                  </a:moveTo>
                  <a:cubicBezTo>
                    <a:pt x="0" y="11"/>
                    <a:pt x="11" y="0"/>
                    <a:pt x="24" y="0"/>
                  </a:cubicBezTo>
                  <a:lnTo>
                    <a:pt x="5464" y="0"/>
                  </a:lnTo>
                  <a:cubicBezTo>
                    <a:pt x="5478" y="0"/>
                    <a:pt x="5488" y="11"/>
                    <a:pt x="5488" y="24"/>
                  </a:cubicBezTo>
                  <a:lnTo>
                    <a:pt x="5488" y="13408"/>
                  </a:lnTo>
                  <a:cubicBezTo>
                    <a:pt x="5488" y="13422"/>
                    <a:pt x="5478" y="13432"/>
                    <a:pt x="5464" y="13432"/>
                  </a:cubicBezTo>
                  <a:lnTo>
                    <a:pt x="24" y="13432"/>
                  </a:lnTo>
                  <a:cubicBezTo>
                    <a:pt x="11" y="13432"/>
                    <a:pt x="0" y="13422"/>
                    <a:pt x="0" y="13408"/>
                  </a:cubicBezTo>
                  <a:lnTo>
                    <a:pt x="0" y="24"/>
                  </a:lnTo>
                  <a:close/>
                  <a:moveTo>
                    <a:pt x="48" y="13408"/>
                  </a:moveTo>
                  <a:lnTo>
                    <a:pt x="24" y="13384"/>
                  </a:lnTo>
                  <a:lnTo>
                    <a:pt x="5464" y="13384"/>
                  </a:lnTo>
                  <a:lnTo>
                    <a:pt x="5440" y="13408"/>
                  </a:lnTo>
                  <a:lnTo>
                    <a:pt x="5440" y="24"/>
                  </a:lnTo>
                  <a:lnTo>
                    <a:pt x="5464" y="48"/>
                  </a:lnTo>
                  <a:lnTo>
                    <a:pt x="24" y="48"/>
                  </a:lnTo>
                  <a:lnTo>
                    <a:pt x="48" y="24"/>
                  </a:lnTo>
                  <a:lnTo>
                    <a:pt x="48" y="13408"/>
                  </a:lnTo>
                  <a:close/>
                </a:path>
              </a:pathLst>
            </a:cu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a:p>
          </p:txBody>
        </p:sp>
        <p:sp>
          <p:nvSpPr>
            <p:cNvPr id="14" name="Rectangle 11"/>
            <p:cNvSpPr>
              <a:spLocks noChangeArrowheads="1"/>
            </p:cNvSpPr>
            <p:nvPr/>
          </p:nvSpPr>
          <p:spPr bwMode="auto">
            <a:xfrm>
              <a:off x="2332" y="1938"/>
              <a:ext cx="553" cy="69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2"/>
            <p:cNvSpPr>
              <a:spLocks noEditPoints="1"/>
            </p:cNvSpPr>
            <p:nvPr/>
          </p:nvSpPr>
          <p:spPr bwMode="auto">
            <a:xfrm>
              <a:off x="2330" y="1936"/>
              <a:ext cx="557" cy="695"/>
            </a:xfrm>
            <a:custGeom>
              <a:avLst/>
              <a:gdLst>
                <a:gd name="T0" fmla="*/ 0 w 5488"/>
                <a:gd name="T1" fmla="*/ 24 h 6736"/>
                <a:gd name="T2" fmla="*/ 24 w 5488"/>
                <a:gd name="T3" fmla="*/ 0 h 6736"/>
                <a:gd name="T4" fmla="*/ 5464 w 5488"/>
                <a:gd name="T5" fmla="*/ 0 h 6736"/>
                <a:gd name="T6" fmla="*/ 5488 w 5488"/>
                <a:gd name="T7" fmla="*/ 24 h 6736"/>
                <a:gd name="T8" fmla="*/ 5488 w 5488"/>
                <a:gd name="T9" fmla="*/ 6712 h 6736"/>
                <a:gd name="T10" fmla="*/ 5464 w 5488"/>
                <a:gd name="T11" fmla="*/ 6736 h 6736"/>
                <a:gd name="T12" fmla="*/ 24 w 5488"/>
                <a:gd name="T13" fmla="*/ 6736 h 6736"/>
                <a:gd name="T14" fmla="*/ 0 w 5488"/>
                <a:gd name="T15" fmla="*/ 6712 h 6736"/>
                <a:gd name="T16" fmla="*/ 0 w 5488"/>
                <a:gd name="T17" fmla="*/ 24 h 6736"/>
                <a:gd name="T18" fmla="*/ 48 w 5488"/>
                <a:gd name="T19" fmla="*/ 6712 h 6736"/>
                <a:gd name="T20" fmla="*/ 24 w 5488"/>
                <a:gd name="T21" fmla="*/ 6688 h 6736"/>
                <a:gd name="T22" fmla="*/ 5464 w 5488"/>
                <a:gd name="T23" fmla="*/ 6688 h 6736"/>
                <a:gd name="T24" fmla="*/ 5440 w 5488"/>
                <a:gd name="T25" fmla="*/ 6712 h 6736"/>
                <a:gd name="T26" fmla="*/ 5440 w 5488"/>
                <a:gd name="T27" fmla="*/ 24 h 6736"/>
                <a:gd name="T28" fmla="*/ 5464 w 5488"/>
                <a:gd name="T29" fmla="*/ 48 h 6736"/>
                <a:gd name="T30" fmla="*/ 24 w 5488"/>
                <a:gd name="T31" fmla="*/ 48 h 6736"/>
                <a:gd name="T32" fmla="*/ 48 w 5488"/>
                <a:gd name="T33" fmla="*/ 24 h 6736"/>
                <a:gd name="T34" fmla="*/ 48 w 5488"/>
                <a:gd name="T35" fmla="*/ 6712 h 6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88" h="6736">
                  <a:moveTo>
                    <a:pt x="0" y="24"/>
                  </a:moveTo>
                  <a:cubicBezTo>
                    <a:pt x="0" y="11"/>
                    <a:pt x="11" y="0"/>
                    <a:pt x="24" y="0"/>
                  </a:cubicBezTo>
                  <a:lnTo>
                    <a:pt x="5464" y="0"/>
                  </a:lnTo>
                  <a:cubicBezTo>
                    <a:pt x="5478" y="0"/>
                    <a:pt x="5488" y="11"/>
                    <a:pt x="5488" y="24"/>
                  </a:cubicBezTo>
                  <a:lnTo>
                    <a:pt x="5488" y="6712"/>
                  </a:lnTo>
                  <a:cubicBezTo>
                    <a:pt x="5488" y="6726"/>
                    <a:pt x="5478" y="6736"/>
                    <a:pt x="5464" y="6736"/>
                  </a:cubicBezTo>
                  <a:lnTo>
                    <a:pt x="24" y="6736"/>
                  </a:lnTo>
                  <a:cubicBezTo>
                    <a:pt x="11" y="6736"/>
                    <a:pt x="0" y="6726"/>
                    <a:pt x="0" y="6712"/>
                  </a:cubicBezTo>
                  <a:lnTo>
                    <a:pt x="0" y="24"/>
                  </a:lnTo>
                  <a:close/>
                  <a:moveTo>
                    <a:pt x="48" y="6712"/>
                  </a:moveTo>
                  <a:lnTo>
                    <a:pt x="24" y="6688"/>
                  </a:lnTo>
                  <a:lnTo>
                    <a:pt x="5464" y="6688"/>
                  </a:lnTo>
                  <a:lnTo>
                    <a:pt x="5440" y="6712"/>
                  </a:lnTo>
                  <a:lnTo>
                    <a:pt x="5440" y="24"/>
                  </a:lnTo>
                  <a:lnTo>
                    <a:pt x="5464" y="48"/>
                  </a:lnTo>
                  <a:lnTo>
                    <a:pt x="24" y="48"/>
                  </a:lnTo>
                  <a:lnTo>
                    <a:pt x="48" y="24"/>
                  </a:lnTo>
                  <a:lnTo>
                    <a:pt x="48" y="6712"/>
                  </a:lnTo>
                  <a:close/>
                </a:path>
              </a:pathLst>
            </a:cu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a:p>
          </p:txBody>
        </p:sp>
        <p:sp>
          <p:nvSpPr>
            <p:cNvPr id="16" name="Rectangle 13"/>
            <p:cNvSpPr>
              <a:spLocks noChangeArrowheads="1"/>
            </p:cNvSpPr>
            <p:nvPr/>
          </p:nvSpPr>
          <p:spPr bwMode="auto">
            <a:xfrm>
              <a:off x="3659" y="1282"/>
              <a:ext cx="552" cy="656"/>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4"/>
            <p:cNvSpPr>
              <a:spLocks noEditPoints="1"/>
            </p:cNvSpPr>
            <p:nvPr/>
          </p:nvSpPr>
          <p:spPr bwMode="auto">
            <a:xfrm>
              <a:off x="3656" y="1279"/>
              <a:ext cx="557" cy="662"/>
            </a:xfrm>
            <a:custGeom>
              <a:avLst/>
              <a:gdLst>
                <a:gd name="T0" fmla="*/ 0 w 2744"/>
                <a:gd name="T1" fmla="*/ 12 h 3204"/>
                <a:gd name="T2" fmla="*/ 12 w 2744"/>
                <a:gd name="T3" fmla="*/ 0 h 3204"/>
                <a:gd name="T4" fmla="*/ 2732 w 2744"/>
                <a:gd name="T5" fmla="*/ 0 h 3204"/>
                <a:gd name="T6" fmla="*/ 2744 w 2744"/>
                <a:gd name="T7" fmla="*/ 12 h 3204"/>
                <a:gd name="T8" fmla="*/ 2744 w 2744"/>
                <a:gd name="T9" fmla="*/ 3192 h 3204"/>
                <a:gd name="T10" fmla="*/ 2732 w 2744"/>
                <a:gd name="T11" fmla="*/ 3204 h 3204"/>
                <a:gd name="T12" fmla="*/ 12 w 2744"/>
                <a:gd name="T13" fmla="*/ 3204 h 3204"/>
                <a:gd name="T14" fmla="*/ 0 w 2744"/>
                <a:gd name="T15" fmla="*/ 3192 h 3204"/>
                <a:gd name="T16" fmla="*/ 0 w 2744"/>
                <a:gd name="T17" fmla="*/ 12 h 3204"/>
                <a:gd name="T18" fmla="*/ 24 w 2744"/>
                <a:gd name="T19" fmla="*/ 3192 h 3204"/>
                <a:gd name="T20" fmla="*/ 12 w 2744"/>
                <a:gd name="T21" fmla="*/ 3180 h 3204"/>
                <a:gd name="T22" fmla="*/ 2732 w 2744"/>
                <a:gd name="T23" fmla="*/ 3180 h 3204"/>
                <a:gd name="T24" fmla="*/ 2720 w 2744"/>
                <a:gd name="T25" fmla="*/ 3192 h 3204"/>
                <a:gd name="T26" fmla="*/ 2720 w 2744"/>
                <a:gd name="T27" fmla="*/ 12 h 3204"/>
                <a:gd name="T28" fmla="*/ 2732 w 2744"/>
                <a:gd name="T29" fmla="*/ 24 h 3204"/>
                <a:gd name="T30" fmla="*/ 12 w 2744"/>
                <a:gd name="T31" fmla="*/ 24 h 3204"/>
                <a:gd name="T32" fmla="*/ 24 w 2744"/>
                <a:gd name="T33" fmla="*/ 12 h 3204"/>
                <a:gd name="T34" fmla="*/ 24 w 2744"/>
                <a:gd name="T35" fmla="*/ 3192 h 3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4" h="3204">
                  <a:moveTo>
                    <a:pt x="0" y="12"/>
                  </a:moveTo>
                  <a:cubicBezTo>
                    <a:pt x="0" y="6"/>
                    <a:pt x="6" y="0"/>
                    <a:pt x="12" y="0"/>
                  </a:cubicBezTo>
                  <a:lnTo>
                    <a:pt x="2732" y="0"/>
                  </a:lnTo>
                  <a:cubicBezTo>
                    <a:pt x="2739" y="0"/>
                    <a:pt x="2744" y="6"/>
                    <a:pt x="2744" y="12"/>
                  </a:cubicBezTo>
                  <a:lnTo>
                    <a:pt x="2744" y="3192"/>
                  </a:lnTo>
                  <a:cubicBezTo>
                    <a:pt x="2744" y="3199"/>
                    <a:pt x="2739" y="3204"/>
                    <a:pt x="2732" y="3204"/>
                  </a:cubicBezTo>
                  <a:lnTo>
                    <a:pt x="12" y="3204"/>
                  </a:lnTo>
                  <a:cubicBezTo>
                    <a:pt x="6" y="3204"/>
                    <a:pt x="0" y="3199"/>
                    <a:pt x="0" y="3192"/>
                  </a:cubicBezTo>
                  <a:lnTo>
                    <a:pt x="0" y="12"/>
                  </a:lnTo>
                  <a:close/>
                  <a:moveTo>
                    <a:pt x="24" y="3192"/>
                  </a:moveTo>
                  <a:lnTo>
                    <a:pt x="12" y="3180"/>
                  </a:lnTo>
                  <a:lnTo>
                    <a:pt x="2732" y="3180"/>
                  </a:lnTo>
                  <a:lnTo>
                    <a:pt x="2720" y="3192"/>
                  </a:lnTo>
                  <a:lnTo>
                    <a:pt x="2720" y="12"/>
                  </a:lnTo>
                  <a:lnTo>
                    <a:pt x="2732" y="24"/>
                  </a:lnTo>
                  <a:lnTo>
                    <a:pt x="12" y="24"/>
                  </a:lnTo>
                  <a:lnTo>
                    <a:pt x="24" y="12"/>
                  </a:lnTo>
                  <a:lnTo>
                    <a:pt x="24" y="3192"/>
                  </a:lnTo>
                  <a:close/>
                </a:path>
              </a:pathLst>
            </a:cu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a:p>
          </p:txBody>
        </p:sp>
        <p:sp>
          <p:nvSpPr>
            <p:cNvPr id="18" name="Rectangle 15"/>
            <p:cNvSpPr>
              <a:spLocks noChangeArrowheads="1"/>
            </p:cNvSpPr>
            <p:nvPr/>
          </p:nvSpPr>
          <p:spPr bwMode="auto">
            <a:xfrm>
              <a:off x="4321" y="1246"/>
              <a:ext cx="553" cy="3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
            <p:cNvSpPr>
              <a:spLocks noEditPoints="1"/>
            </p:cNvSpPr>
            <p:nvPr/>
          </p:nvSpPr>
          <p:spPr bwMode="auto">
            <a:xfrm>
              <a:off x="4319" y="1243"/>
              <a:ext cx="558" cy="40"/>
            </a:xfrm>
            <a:custGeom>
              <a:avLst/>
              <a:gdLst>
                <a:gd name="T0" fmla="*/ 0 w 2748"/>
                <a:gd name="T1" fmla="*/ 12 h 192"/>
                <a:gd name="T2" fmla="*/ 12 w 2748"/>
                <a:gd name="T3" fmla="*/ 0 h 192"/>
                <a:gd name="T4" fmla="*/ 2736 w 2748"/>
                <a:gd name="T5" fmla="*/ 0 h 192"/>
                <a:gd name="T6" fmla="*/ 2748 w 2748"/>
                <a:gd name="T7" fmla="*/ 12 h 192"/>
                <a:gd name="T8" fmla="*/ 2748 w 2748"/>
                <a:gd name="T9" fmla="*/ 180 h 192"/>
                <a:gd name="T10" fmla="*/ 2736 w 2748"/>
                <a:gd name="T11" fmla="*/ 192 h 192"/>
                <a:gd name="T12" fmla="*/ 12 w 2748"/>
                <a:gd name="T13" fmla="*/ 192 h 192"/>
                <a:gd name="T14" fmla="*/ 0 w 2748"/>
                <a:gd name="T15" fmla="*/ 180 h 192"/>
                <a:gd name="T16" fmla="*/ 0 w 2748"/>
                <a:gd name="T17" fmla="*/ 12 h 192"/>
                <a:gd name="T18" fmla="*/ 24 w 2748"/>
                <a:gd name="T19" fmla="*/ 180 h 192"/>
                <a:gd name="T20" fmla="*/ 12 w 2748"/>
                <a:gd name="T21" fmla="*/ 168 h 192"/>
                <a:gd name="T22" fmla="*/ 2736 w 2748"/>
                <a:gd name="T23" fmla="*/ 168 h 192"/>
                <a:gd name="T24" fmla="*/ 2724 w 2748"/>
                <a:gd name="T25" fmla="*/ 180 h 192"/>
                <a:gd name="T26" fmla="*/ 2724 w 2748"/>
                <a:gd name="T27" fmla="*/ 12 h 192"/>
                <a:gd name="T28" fmla="*/ 2736 w 2748"/>
                <a:gd name="T29" fmla="*/ 24 h 192"/>
                <a:gd name="T30" fmla="*/ 12 w 2748"/>
                <a:gd name="T31" fmla="*/ 24 h 192"/>
                <a:gd name="T32" fmla="*/ 24 w 2748"/>
                <a:gd name="T33" fmla="*/ 12 h 192"/>
                <a:gd name="T34" fmla="*/ 24 w 2748"/>
                <a:gd name="T35"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8" h="192">
                  <a:moveTo>
                    <a:pt x="0" y="12"/>
                  </a:moveTo>
                  <a:cubicBezTo>
                    <a:pt x="0" y="6"/>
                    <a:pt x="6" y="0"/>
                    <a:pt x="12" y="0"/>
                  </a:cubicBezTo>
                  <a:lnTo>
                    <a:pt x="2736" y="0"/>
                  </a:lnTo>
                  <a:cubicBezTo>
                    <a:pt x="2743" y="0"/>
                    <a:pt x="2748" y="6"/>
                    <a:pt x="2748" y="12"/>
                  </a:cubicBezTo>
                  <a:lnTo>
                    <a:pt x="2748" y="180"/>
                  </a:lnTo>
                  <a:cubicBezTo>
                    <a:pt x="2748" y="187"/>
                    <a:pt x="2743" y="192"/>
                    <a:pt x="2736" y="192"/>
                  </a:cubicBezTo>
                  <a:lnTo>
                    <a:pt x="12" y="192"/>
                  </a:lnTo>
                  <a:cubicBezTo>
                    <a:pt x="6" y="192"/>
                    <a:pt x="0" y="187"/>
                    <a:pt x="0" y="180"/>
                  </a:cubicBezTo>
                  <a:lnTo>
                    <a:pt x="0" y="12"/>
                  </a:lnTo>
                  <a:close/>
                  <a:moveTo>
                    <a:pt x="24" y="180"/>
                  </a:moveTo>
                  <a:lnTo>
                    <a:pt x="12" y="168"/>
                  </a:lnTo>
                  <a:lnTo>
                    <a:pt x="2736" y="168"/>
                  </a:lnTo>
                  <a:lnTo>
                    <a:pt x="2724" y="180"/>
                  </a:lnTo>
                  <a:lnTo>
                    <a:pt x="2724" y="12"/>
                  </a:lnTo>
                  <a:lnTo>
                    <a:pt x="2736" y="24"/>
                  </a:lnTo>
                  <a:lnTo>
                    <a:pt x="12" y="24"/>
                  </a:lnTo>
                  <a:lnTo>
                    <a:pt x="24" y="12"/>
                  </a:lnTo>
                  <a:lnTo>
                    <a:pt x="24" y="180"/>
                  </a:lnTo>
                  <a:close/>
                </a:path>
              </a:pathLst>
            </a:cu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a:p>
          </p:txBody>
        </p:sp>
        <p:sp>
          <p:nvSpPr>
            <p:cNvPr id="20" name="Rectangle 17"/>
            <p:cNvSpPr>
              <a:spLocks noChangeArrowheads="1"/>
            </p:cNvSpPr>
            <p:nvPr/>
          </p:nvSpPr>
          <p:spPr bwMode="auto">
            <a:xfrm>
              <a:off x="2995" y="1247"/>
              <a:ext cx="553" cy="691"/>
            </a:xfrm>
            <a:prstGeom prst="rect">
              <a:avLst/>
            </a:prstGeom>
            <a:solidFill>
              <a:srgbClr val="91A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8"/>
            <p:cNvSpPr>
              <a:spLocks noEditPoints="1"/>
            </p:cNvSpPr>
            <p:nvPr/>
          </p:nvSpPr>
          <p:spPr bwMode="auto">
            <a:xfrm>
              <a:off x="2993" y="1245"/>
              <a:ext cx="558" cy="696"/>
            </a:xfrm>
            <a:custGeom>
              <a:avLst/>
              <a:gdLst>
                <a:gd name="T0" fmla="*/ 0 w 5496"/>
                <a:gd name="T1" fmla="*/ 24 h 6744"/>
                <a:gd name="T2" fmla="*/ 24 w 5496"/>
                <a:gd name="T3" fmla="*/ 0 h 6744"/>
                <a:gd name="T4" fmla="*/ 5472 w 5496"/>
                <a:gd name="T5" fmla="*/ 0 h 6744"/>
                <a:gd name="T6" fmla="*/ 5496 w 5496"/>
                <a:gd name="T7" fmla="*/ 24 h 6744"/>
                <a:gd name="T8" fmla="*/ 5496 w 5496"/>
                <a:gd name="T9" fmla="*/ 6720 h 6744"/>
                <a:gd name="T10" fmla="*/ 5472 w 5496"/>
                <a:gd name="T11" fmla="*/ 6744 h 6744"/>
                <a:gd name="T12" fmla="*/ 24 w 5496"/>
                <a:gd name="T13" fmla="*/ 6744 h 6744"/>
                <a:gd name="T14" fmla="*/ 0 w 5496"/>
                <a:gd name="T15" fmla="*/ 6720 h 6744"/>
                <a:gd name="T16" fmla="*/ 0 w 5496"/>
                <a:gd name="T17" fmla="*/ 24 h 6744"/>
                <a:gd name="T18" fmla="*/ 48 w 5496"/>
                <a:gd name="T19" fmla="*/ 6720 h 6744"/>
                <a:gd name="T20" fmla="*/ 24 w 5496"/>
                <a:gd name="T21" fmla="*/ 6696 h 6744"/>
                <a:gd name="T22" fmla="*/ 5472 w 5496"/>
                <a:gd name="T23" fmla="*/ 6696 h 6744"/>
                <a:gd name="T24" fmla="*/ 5448 w 5496"/>
                <a:gd name="T25" fmla="*/ 6720 h 6744"/>
                <a:gd name="T26" fmla="*/ 5448 w 5496"/>
                <a:gd name="T27" fmla="*/ 24 h 6744"/>
                <a:gd name="T28" fmla="*/ 5472 w 5496"/>
                <a:gd name="T29" fmla="*/ 48 h 6744"/>
                <a:gd name="T30" fmla="*/ 24 w 5496"/>
                <a:gd name="T31" fmla="*/ 48 h 6744"/>
                <a:gd name="T32" fmla="*/ 48 w 5496"/>
                <a:gd name="T33" fmla="*/ 24 h 6744"/>
                <a:gd name="T34" fmla="*/ 48 w 5496"/>
                <a:gd name="T35" fmla="*/ 6720 h 6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96" h="6744">
                  <a:moveTo>
                    <a:pt x="0" y="24"/>
                  </a:moveTo>
                  <a:cubicBezTo>
                    <a:pt x="0" y="11"/>
                    <a:pt x="11" y="0"/>
                    <a:pt x="24" y="0"/>
                  </a:cubicBezTo>
                  <a:lnTo>
                    <a:pt x="5472" y="0"/>
                  </a:lnTo>
                  <a:cubicBezTo>
                    <a:pt x="5486" y="0"/>
                    <a:pt x="5496" y="11"/>
                    <a:pt x="5496" y="24"/>
                  </a:cubicBezTo>
                  <a:lnTo>
                    <a:pt x="5496" y="6720"/>
                  </a:lnTo>
                  <a:cubicBezTo>
                    <a:pt x="5496" y="6734"/>
                    <a:pt x="5486" y="6744"/>
                    <a:pt x="5472" y="6744"/>
                  </a:cubicBezTo>
                  <a:lnTo>
                    <a:pt x="24" y="6744"/>
                  </a:lnTo>
                  <a:cubicBezTo>
                    <a:pt x="11" y="6744"/>
                    <a:pt x="0" y="6734"/>
                    <a:pt x="0" y="6720"/>
                  </a:cubicBezTo>
                  <a:lnTo>
                    <a:pt x="0" y="24"/>
                  </a:lnTo>
                  <a:close/>
                  <a:moveTo>
                    <a:pt x="48" y="6720"/>
                  </a:moveTo>
                  <a:lnTo>
                    <a:pt x="24" y="6696"/>
                  </a:lnTo>
                  <a:lnTo>
                    <a:pt x="5472" y="6696"/>
                  </a:lnTo>
                  <a:lnTo>
                    <a:pt x="5448" y="6720"/>
                  </a:lnTo>
                  <a:lnTo>
                    <a:pt x="5448" y="24"/>
                  </a:lnTo>
                  <a:lnTo>
                    <a:pt x="5472" y="48"/>
                  </a:lnTo>
                  <a:lnTo>
                    <a:pt x="24" y="48"/>
                  </a:lnTo>
                  <a:lnTo>
                    <a:pt x="48" y="24"/>
                  </a:lnTo>
                  <a:lnTo>
                    <a:pt x="48" y="6720"/>
                  </a:lnTo>
                  <a:close/>
                </a:path>
              </a:pathLst>
            </a:cu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a:p>
          </p:txBody>
        </p:sp>
        <p:sp>
          <p:nvSpPr>
            <p:cNvPr id="22" name="Rectangle 19"/>
            <p:cNvSpPr>
              <a:spLocks noChangeArrowheads="1"/>
            </p:cNvSpPr>
            <p:nvPr/>
          </p:nvSpPr>
          <p:spPr bwMode="auto">
            <a:xfrm>
              <a:off x="288" y="3311"/>
              <a:ext cx="4641" cy="15"/>
            </a:xfrm>
            <a:prstGeom prst="rect">
              <a:avLst/>
            </a:prstGeom>
            <a:solidFill>
              <a:srgbClr val="000000"/>
            </a:solidFill>
            <a:ln w="1"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GB"/>
            </a:p>
          </p:txBody>
        </p:sp>
        <p:sp>
          <p:nvSpPr>
            <p:cNvPr id="23" name="Rectangle 20"/>
            <p:cNvSpPr>
              <a:spLocks noChangeArrowheads="1"/>
            </p:cNvSpPr>
            <p:nvPr/>
          </p:nvSpPr>
          <p:spPr bwMode="auto">
            <a:xfrm>
              <a:off x="1222" y="2927"/>
              <a:ext cx="174" cy="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FFFFFF"/>
                  </a:solidFill>
                  <a:effectLst/>
                  <a:latin typeface="Arial" pitchFamily="34" charset="0"/>
                  <a:cs typeface="Arial" pitchFamily="34" charset="0"/>
                </a:rPr>
                <a:t>1/3</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4" name="Rectangle 21"/>
            <p:cNvSpPr>
              <a:spLocks noChangeArrowheads="1"/>
            </p:cNvSpPr>
            <p:nvPr/>
          </p:nvSpPr>
          <p:spPr bwMode="auto">
            <a:xfrm>
              <a:off x="1885" y="1888"/>
              <a:ext cx="174" cy="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FFFFFF"/>
                  </a:solidFill>
                  <a:effectLst/>
                  <a:latin typeface="Arial" pitchFamily="34" charset="0"/>
                  <a:cs typeface="Arial" pitchFamily="34" charset="0"/>
                </a:rPr>
                <a:t>2/3</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 name="Rectangle 22"/>
            <p:cNvSpPr>
              <a:spLocks noChangeArrowheads="1"/>
            </p:cNvSpPr>
            <p:nvPr/>
          </p:nvSpPr>
          <p:spPr bwMode="auto">
            <a:xfrm>
              <a:off x="2522" y="2236"/>
              <a:ext cx="215"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cs typeface="Arial" pitchFamily="34" charset="0"/>
                </a:rPr>
                <a:t>50%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6" name="Rectangle 23"/>
            <p:cNvSpPr>
              <a:spLocks noChangeArrowheads="1"/>
            </p:cNvSpPr>
            <p:nvPr/>
          </p:nvSpPr>
          <p:spPr bwMode="auto">
            <a:xfrm>
              <a:off x="3185" y="1546"/>
              <a:ext cx="215"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cs typeface="Arial" pitchFamily="34" charset="0"/>
                </a:rPr>
                <a:t>50%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7" name="Rectangle 24"/>
            <p:cNvSpPr>
              <a:spLocks noChangeArrowheads="1"/>
            </p:cNvSpPr>
            <p:nvPr/>
          </p:nvSpPr>
          <p:spPr bwMode="auto">
            <a:xfrm>
              <a:off x="3848" y="1562"/>
              <a:ext cx="232" cy="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cs typeface="Arial" pitchFamily="34" charset="0"/>
                </a:rPr>
                <a:t>95%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 name="Rectangle 25"/>
            <p:cNvSpPr>
              <a:spLocks noChangeArrowheads="1"/>
            </p:cNvSpPr>
            <p:nvPr/>
          </p:nvSpPr>
          <p:spPr bwMode="auto">
            <a:xfrm>
              <a:off x="4549" y="1289"/>
              <a:ext cx="16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cs typeface="Arial" pitchFamily="34" charset="0"/>
                </a:rPr>
                <a:t>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Rectangle 26"/>
            <p:cNvSpPr>
              <a:spLocks noChangeArrowheads="1"/>
            </p:cNvSpPr>
            <p:nvPr/>
          </p:nvSpPr>
          <p:spPr bwMode="auto">
            <a:xfrm>
              <a:off x="372" y="3346"/>
              <a:ext cx="58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8000"/>
                  </a:solidFill>
                  <a:effectLst/>
                  <a:latin typeface="Arial" pitchFamily="34" charset="0"/>
                  <a:cs typeface="Arial" pitchFamily="34" charset="0"/>
                </a:rPr>
                <a:t>Infrastructure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 name="Rectangle 27"/>
            <p:cNvSpPr>
              <a:spLocks noChangeArrowheads="1"/>
            </p:cNvSpPr>
            <p:nvPr/>
          </p:nvSpPr>
          <p:spPr bwMode="auto">
            <a:xfrm>
              <a:off x="372" y="3444"/>
              <a:ext cx="44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8000"/>
                  </a:solidFill>
                  <a:effectLst/>
                  <a:latin typeface="Arial" pitchFamily="34" charset="0"/>
                  <a:cs typeface="Arial" pitchFamily="34" charset="0"/>
                </a:rPr>
                <a:t>Financing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1" name="Rectangle 28"/>
            <p:cNvSpPr>
              <a:spLocks noChangeArrowheads="1"/>
            </p:cNvSpPr>
            <p:nvPr/>
          </p:nvSpPr>
          <p:spPr bwMode="auto">
            <a:xfrm>
              <a:off x="372" y="3543"/>
              <a:ext cx="36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8000"/>
                  </a:solidFill>
                  <a:effectLst/>
                  <a:latin typeface="Arial" pitchFamily="34" charset="0"/>
                  <a:cs typeface="Arial" pitchFamily="34" charset="0"/>
                </a:rPr>
                <a:t>Sources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2" name="Rectangle 29"/>
            <p:cNvSpPr>
              <a:spLocks noChangeArrowheads="1"/>
            </p:cNvSpPr>
            <p:nvPr/>
          </p:nvSpPr>
          <p:spPr bwMode="auto">
            <a:xfrm>
              <a:off x="1804" y="3346"/>
              <a:ext cx="33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2060"/>
                  </a:solidFill>
                  <a:effectLst/>
                  <a:latin typeface="Arial" pitchFamily="34" charset="0"/>
                  <a:cs typeface="Arial" pitchFamily="34" charset="0"/>
                </a:rPr>
                <a:t>Private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 name="Rectangle 30"/>
            <p:cNvSpPr>
              <a:spLocks noChangeArrowheads="1"/>
            </p:cNvSpPr>
            <p:nvPr/>
          </p:nvSpPr>
          <p:spPr bwMode="auto">
            <a:xfrm>
              <a:off x="1804" y="3444"/>
              <a:ext cx="31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2060"/>
                  </a:solidFill>
                  <a:effectLst/>
                  <a:latin typeface="Arial" pitchFamily="34" charset="0"/>
                  <a:cs typeface="Arial" pitchFamily="34" charset="0"/>
                </a:rPr>
                <a:t>Sector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4" name="Rectangle 31"/>
            <p:cNvSpPr>
              <a:spLocks noChangeArrowheads="1"/>
            </p:cNvSpPr>
            <p:nvPr/>
          </p:nvSpPr>
          <p:spPr bwMode="auto">
            <a:xfrm>
              <a:off x="1804" y="3543"/>
              <a:ext cx="362"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2060"/>
                  </a:solidFill>
                  <a:effectLst/>
                  <a:latin typeface="Arial" pitchFamily="34" charset="0"/>
                  <a:cs typeface="Arial" pitchFamily="34" charset="0"/>
                </a:rPr>
                <a:t>Sources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 name="Rectangle 32"/>
            <p:cNvSpPr>
              <a:spLocks noChangeArrowheads="1"/>
            </p:cNvSpPr>
            <p:nvPr/>
          </p:nvSpPr>
          <p:spPr bwMode="auto">
            <a:xfrm>
              <a:off x="2461" y="3346"/>
              <a:ext cx="454"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70C0"/>
                  </a:solidFill>
                  <a:effectLst/>
                  <a:latin typeface="Arial" pitchFamily="34" charset="0"/>
                  <a:cs typeface="Arial" pitchFamily="34" charset="0"/>
                </a:rPr>
                <a:t>Corporate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 name="Rectangle 33"/>
            <p:cNvSpPr>
              <a:spLocks noChangeArrowheads="1"/>
            </p:cNvSpPr>
            <p:nvPr/>
          </p:nvSpPr>
          <p:spPr bwMode="auto">
            <a:xfrm>
              <a:off x="2461" y="3444"/>
              <a:ext cx="385"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70C0"/>
                  </a:solidFill>
                  <a:effectLst/>
                  <a:latin typeface="Arial" pitchFamily="34" charset="0"/>
                  <a:cs typeface="Arial" pitchFamily="34" charset="0"/>
                </a:rPr>
                <a:t>Sources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 name="Rectangle 34"/>
            <p:cNvSpPr>
              <a:spLocks noChangeArrowheads="1"/>
            </p:cNvSpPr>
            <p:nvPr/>
          </p:nvSpPr>
          <p:spPr bwMode="auto">
            <a:xfrm>
              <a:off x="2461" y="3543"/>
              <a:ext cx="401"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70C0"/>
                  </a:solidFill>
                  <a:effectLst/>
                  <a:latin typeface="Arial" pitchFamily="34" charset="0"/>
                  <a:cs typeface="Arial" pitchFamily="34" charset="0"/>
                </a:rPr>
                <a:t>(balance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8" name="Rectangle 35"/>
            <p:cNvSpPr>
              <a:spLocks noChangeArrowheads="1"/>
            </p:cNvSpPr>
            <p:nvPr/>
          </p:nvSpPr>
          <p:spPr bwMode="auto">
            <a:xfrm>
              <a:off x="2461" y="3642"/>
              <a:ext cx="282"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70C0"/>
                  </a:solidFill>
                  <a:effectLst/>
                  <a:latin typeface="Arial" pitchFamily="34" charset="0"/>
                  <a:cs typeface="Arial" pitchFamily="34" charset="0"/>
                </a:rPr>
                <a:t>sheet)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9" name="Rectangle 36"/>
            <p:cNvSpPr>
              <a:spLocks noChangeArrowheads="1"/>
            </p:cNvSpPr>
            <p:nvPr/>
          </p:nvSpPr>
          <p:spPr bwMode="auto">
            <a:xfrm>
              <a:off x="3195" y="3346"/>
              <a:ext cx="41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3088FF"/>
                  </a:solidFill>
                  <a:effectLst/>
                  <a:latin typeface="Arial" pitchFamily="34" charset="0"/>
                  <a:cs typeface="Arial" pitchFamily="34" charset="0"/>
                </a:rPr>
                <a:t>Financial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0" name="Rectangle 37"/>
            <p:cNvSpPr>
              <a:spLocks noChangeArrowheads="1"/>
            </p:cNvSpPr>
            <p:nvPr/>
          </p:nvSpPr>
          <p:spPr bwMode="auto">
            <a:xfrm>
              <a:off x="3195" y="3444"/>
              <a:ext cx="29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3088FF"/>
                  </a:solidFill>
                  <a:effectLst/>
                  <a:latin typeface="Arial" pitchFamily="34" charset="0"/>
                  <a:cs typeface="Arial" pitchFamily="34" charset="0"/>
                </a:rPr>
                <a:t>Sector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1" name="Rectangle 38"/>
            <p:cNvSpPr>
              <a:spLocks noChangeArrowheads="1"/>
            </p:cNvSpPr>
            <p:nvPr/>
          </p:nvSpPr>
          <p:spPr bwMode="auto">
            <a:xfrm>
              <a:off x="3798" y="3346"/>
              <a:ext cx="49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cs typeface="Arial" pitchFamily="34" charset="0"/>
                </a:rPr>
                <a:t>Bank asset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2" name="Rectangle 39"/>
            <p:cNvSpPr>
              <a:spLocks noChangeArrowheads="1"/>
            </p:cNvSpPr>
            <p:nvPr/>
          </p:nvSpPr>
          <p:spPr bwMode="auto">
            <a:xfrm>
              <a:off x="3798" y="3444"/>
              <a:ext cx="39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cs typeface="Arial" pitchFamily="34" charset="0"/>
                </a:rPr>
                <a:t>financing</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3" name="Rectangle 40"/>
            <p:cNvSpPr>
              <a:spLocks noChangeArrowheads="1"/>
            </p:cNvSpPr>
            <p:nvPr/>
          </p:nvSpPr>
          <p:spPr bwMode="auto">
            <a:xfrm>
              <a:off x="4498" y="3346"/>
              <a:ext cx="42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cs typeface="Arial" pitchFamily="34" charset="0"/>
                </a:rPr>
                <a:t>Other 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 name="Rectangle 41"/>
            <p:cNvSpPr>
              <a:spLocks noChangeArrowheads="1"/>
            </p:cNvSpPr>
            <p:nvPr/>
          </p:nvSpPr>
          <p:spPr bwMode="auto">
            <a:xfrm>
              <a:off x="4860" y="3346"/>
              <a:ext cx="6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5" name="Rectangle 42"/>
            <p:cNvSpPr>
              <a:spLocks noChangeArrowheads="1"/>
            </p:cNvSpPr>
            <p:nvPr/>
          </p:nvSpPr>
          <p:spPr bwMode="auto">
            <a:xfrm>
              <a:off x="4498" y="3444"/>
              <a:ext cx="587"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cs typeface="Arial" pitchFamily="34" charset="0"/>
                </a:rPr>
                <a:t>bank sources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 name="Rectangle 43"/>
            <p:cNvSpPr>
              <a:spLocks noChangeArrowheads="1"/>
            </p:cNvSpPr>
            <p:nvPr/>
          </p:nvSpPr>
          <p:spPr bwMode="auto">
            <a:xfrm>
              <a:off x="4498" y="3543"/>
              <a:ext cx="412"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cs typeface="Arial" pitchFamily="34" charset="0"/>
                </a:rPr>
                <a:t>including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7" name="Rectangle 44"/>
            <p:cNvSpPr>
              <a:spLocks noChangeArrowheads="1"/>
            </p:cNvSpPr>
            <p:nvPr/>
          </p:nvSpPr>
          <p:spPr bwMode="auto">
            <a:xfrm>
              <a:off x="4498" y="3640"/>
              <a:ext cx="48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0000"/>
                  </a:solidFill>
                  <a:effectLst/>
                  <a:latin typeface="Arial" pitchFamily="34" charset="0"/>
                  <a:cs typeface="Arial" pitchFamily="34" charset="0"/>
                </a:rPr>
                <a:t>institutional </a:t>
              </a:r>
              <a:endParaRPr kumimoji="0" lang="en-US" sz="1800" b="0" i="0" u="none" strike="noStrike" cap="none" normalizeH="0" baseline="0" dirty="0" smtClean="0">
                <a:ln>
                  <a:noFill/>
                </a:ln>
                <a:solidFill>
                  <a:srgbClr val="FF0000"/>
                </a:solidFill>
                <a:effectLst/>
                <a:latin typeface="Arial" pitchFamily="34" charset="0"/>
                <a:cs typeface="Arial" pitchFamily="34" charset="0"/>
              </a:endParaRPr>
            </a:p>
          </p:txBody>
        </p:sp>
        <p:sp>
          <p:nvSpPr>
            <p:cNvPr id="48" name="Freeform 45"/>
            <p:cNvSpPr>
              <a:spLocks/>
            </p:cNvSpPr>
            <p:nvPr/>
          </p:nvSpPr>
          <p:spPr bwMode="auto">
            <a:xfrm>
              <a:off x="4498" y="3731"/>
              <a:ext cx="460" cy="4"/>
            </a:xfrm>
            <a:custGeom>
              <a:avLst/>
              <a:gdLst>
                <a:gd name="T0" fmla="*/ 0 w 460"/>
                <a:gd name="T1" fmla="*/ 0 h 4"/>
                <a:gd name="T2" fmla="*/ 115 w 460"/>
                <a:gd name="T3" fmla="*/ 0 h 4"/>
                <a:gd name="T4" fmla="*/ 230 w 460"/>
                <a:gd name="T5" fmla="*/ 0 h 4"/>
                <a:gd name="T6" fmla="*/ 345 w 460"/>
                <a:gd name="T7" fmla="*/ 0 h 4"/>
                <a:gd name="T8" fmla="*/ 460 w 460"/>
                <a:gd name="T9" fmla="*/ 0 h 4"/>
                <a:gd name="T10" fmla="*/ 460 w 460"/>
                <a:gd name="T11" fmla="*/ 4 h 4"/>
                <a:gd name="T12" fmla="*/ 345 w 460"/>
                <a:gd name="T13" fmla="*/ 4 h 4"/>
                <a:gd name="T14" fmla="*/ 230 w 460"/>
                <a:gd name="T15" fmla="*/ 4 h 4"/>
                <a:gd name="T16" fmla="*/ 115 w 460"/>
                <a:gd name="T17" fmla="*/ 4 h 4"/>
                <a:gd name="T18" fmla="*/ 0 w 460"/>
                <a:gd name="T19" fmla="*/ 4 h 4"/>
                <a:gd name="T20" fmla="*/ 0 w 46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4">
                  <a:moveTo>
                    <a:pt x="0" y="0"/>
                  </a:moveTo>
                  <a:lnTo>
                    <a:pt x="115" y="0"/>
                  </a:lnTo>
                  <a:lnTo>
                    <a:pt x="230" y="0"/>
                  </a:lnTo>
                  <a:lnTo>
                    <a:pt x="345" y="0"/>
                  </a:lnTo>
                  <a:lnTo>
                    <a:pt x="460" y="0"/>
                  </a:lnTo>
                  <a:lnTo>
                    <a:pt x="460" y="4"/>
                  </a:lnTo>
                  <a:lnTo>
                    <a:pt x="345" y="4"/>
                  </a:lnTo>
                  <a:lnTo>
                    <a:pt x="230" y="4"/>
                  </a:lnTo>
                  <a:lnTo>
                    <a:pt x="115" y="4"/>
                  </a:lnTo>
                  <a:lnTo>
                    <a:pt x="0"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Rectangle 46"/>
            <p:cNvSpPr>
              <a:spLocks noChangeArrowheads="1"/>
            </p:cNvSpPr>
            <p:nvPr/>
          </p:nvSpPr>
          <p:spPr bwMode="auto">
            <a:xfrm>
              <a:off x="4498" y="3739"/>
              <a:ext cx="35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0000"/>
                  </a:solidFill>
                  <a:effectLst/>
                  <a:latin typeface="Arial" pitchFamily="34" charset="0"/>
                  <a:cs typeface="Arial" pitchFamily="34" charset="0"/>
                </a:rPr>
                <a:t>investors</a:t>
              </a:r>
              <a:endParaRPr kumimoji="0" lang="en-US" sz="1800" b="1" i="0" u="none" strike="noStrike" cap="none" normalizeH="0" baseline="0" dirty="0" smtClean="0">
                <a:ln>
                  <a:noFill/>
                </a:ln>
                <a:solidFill>
                  <a:srgbClr val="FF0000"/>
                </a:solidFill>
                <a:effectLst/>
                <a:latin typeface="Arial" pitchFamily="34" charset="0"/>
                <a:cs typeface="Arial" pitchFamily="34" charset="0"/>
              </a:endParaRPr>
            </a:p>
          </p:txBody>
        </p:sp>
        <p:sp>
          <p:nvSpPr>
            <p:cNvPr id="50" name="Freeform 47"/>
            <p:cNvSpPr>
              <a:spLocks/>
            </p:cNvSpPr>
            <p:nvPr/>
          </p:nvSpPr>
          <p:spPr bwMode="auto">
            <a:xfrm>
              <a:off x="4498" y="3830"/>
              <a:ext cx="360" cy="4"/>
            </a:xfrm>
            <a:custGeom>
              <a:avLst/>
              <a:gdLst>
                <a:gd name="T0" fmla="*/ 0 w 360"/>
                <a:gd name="T1" fmla="*/ 0 h 4"/>
                <a:gd name="T2" fmla="*/ 120 w 360"/>
                <a:gd name="T3" fmla="*/ 0 h 4"/>
                <a:gd name="T4" fmla="*/ 240 w 360"/>
                <a:gd name="T5" fmla="*/ 0 h 4"/>
                <a:gd name="T6" fmla="*/ 360 w 360"/>
                <a:gd name="T7" fmla="*/ 0 h 4"/>
                <a:gd name="T8" fmla="*/ 360 w 360"/>
                <a:gd name="T9" fmla="*/ 4 h 4"/>
                <a:gd name="T10" fmla="*/ 240 w 360"/>
                <a:gd name="T11" fmla="*/ 4 h 4"/>
                <a:gd name="T12" fmla="*/ 120 w 360"/>
                <a:gd name="T13" fmla="*/ 4 h 4"/>
                <a:gd name="T14" fmla="*/ 0 w 360"/>
                <a:gd name="T15" fmla="*/ 4 h 4"/>
                <a:gd name="T16" fmla="*/ 0 w 360"/>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4">
                  <a:moveTo>
                    <a:pt x="0" y="0"/>
                  </a:moveTo>
                  <a:lnTo>
                    <a:pt x="120" y="0"/>
                  </a:lnTo>
                  <a:lnTo>
                    <a:pt x="240" y="0"/>
                  </a:lnTo>
                  <a:lnTo>
                    <a:pt x="360" y="0"/>
                  </a:lnTo>
                  <a:lnTo>
                    <a:pt x="360" y="4"/>
                  </a:lnTo>
                  <a:lnTo>
                    <a:pt x="240" y="4"/>
                  </a:lnTo>
                  <a:lnTo>
                    <a:pt x="120" y="4"/>
                  </a:lnTo>
                  <a:lnTo>
                    <a:pt x="0"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Rectangle 48"/>
            <p:cNvSpPr>
              <a:spLocks noChangeArrowheads="1"/>
            </p:cNvSpPr>
            <p:nvPr/>
          </p:nvSpPr>
          <p:spPr bwMode="auto">
            <a:xfrm>
              <a:off x="1118" y="3352"/>
              <a:ext cx="303"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C00000"/>
                  </a:solidFill>
                  <a:effectLst/>
                  <a:latin typeface="Arial" pitchFamily="34" charset="0"/>
                  <a:cs typeface="Arial" pitchFamily="34" charset="0"/>
                </a:rPr>
                <a:t>Public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2" name="Rectangle 49"/>
            <p:cNvSpPr>
              <a:spLocks noChangeArrowheads="1"/>
            </p:cNvSpPr>
            <p:nvPr/>
          </p:nvSpPr>
          <p:spPr bwMode="auto">
            <a:xfrm>
              <a:off x="1118" y="3451"/>
              <a:ext cx="31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C00000"/>
                  </a:solidFill>
                  <a:effectLst/>
                  <a:latin typeface="Arial" pitchFamily="34" charset="0"/>
                  <a:cs typeface="Arial" pitchFamily="34" charset="0"/>
                </a:rPr>
                <a:t>Sector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3" name="Rectangle 50"/>
            <p:cNvSpPr>
              <a:spLocks noChangeArrowheads="1"/>
            </p:cNvSpPr>
            <p:nvPr/>
          </p:nvSpPr>
          <p:spPr bwMode="auto">
            <a:xfrm>
              <a:off x="1118" y="3550"/>
              <a:ext cx="362"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C00000"/>
                  </a:solidFill>
                  <a:effectLst/>
                  <a:latin typeface="Arial" pitchFamily="34" charset="0"/>
                  <a:cs typeface="Arial" pitchFamily="34" charset="0"/>
                </a:rPr>
                <a:t>Sources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075" name="Picture 5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 y="1189"/>
              <a:ext cx="2042" cy="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6" name="Picture 5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 y="1189"/>
              <a:ext cx="2042" cy="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53"/>
            <p:cNvSpPr>
              <a:spLocks noChangeArrowheads="1"/>
            </p:cNvSpPr>
            <p:nvPr/>
          </p:nvSpPr>
          <p:spPr bwMode="auto">
            <a:xfrm>
              <a:off x="312" y="1202"/>
              <a:ext cx="1974" cy="2457"/>
            </a:xfrm>
            <a:prstGeom prst="rect">
              <a:avLst/>
            </a:prstGeom>
            <a:noFill/>
            <a:ln w="11" cap="flat">
              <a:solidFill>
                <a:srgbClr val="008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78" name="Picture 5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4" y="1111"/>
              <a:ext cx="2055" cy="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9" name="Picture 5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84" y="1111"/>
              <a:ext cx="2055" cy="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Rectangle 56"/>
            <p:cNvSpPr>
              <a:spLocks noChangeArrowheads="1"/>
            </p:cNvSpPr>
            <p:nvPr/>
          </p:nvSpPr>
          <p:spPr bwMode="auto">
            <a:xfrm>
              <a:off x="1617" y="1124"/>
              <a:ext cx="1988" cy="1560"/>
            </a:xfrm>
            <a:prstGeom prst="rect">
              <a:avLst/>
            </a:prstGeom>
            <a:noFill/>
            <a:ln w="11" cap="flat">
              <a:solidFill>
                <a:srgbClr val="00296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81" name="Picture 5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3" y="1189"/>
              <a:ext cx="2041" cy="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2" name="Picture 5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22" y="1189"/>
              <a:ext cx="2042" cy="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Rectangle 59"/>
            <p:cNvSpPr>
              <a:spLocks noChangeArrowheads="1"/>
            </p:cNvSpPr>
            <p:nvPr/>
          </p:nvSpPr>
          <p:spPr bwMode="auto">
            <a:xfrm>
              <a:off x="2956" y="1202"/>
              <a:ext cx="1974" cy="774"/>
            </a:xfrm>
            <a:prstGeom prst="rect">
              <a:avLst/>
            </a:prstGeom>
            <a:noFill/>
            <a:ln w="11" cap="flat">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7" name="Rectangle 60"/>
            <p:cNvSpPr>
              <a:spLocks noChangeArrowheads="1"/>
            </p:cNvSpPr>
            <p:nvPr/>
          </p:nvSpPr>
          <p:spPr bwMode="auto">
            <a:xfrm>
              <a:off x="307" y="1080"/>
              <a:ext cx="894"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8000"/>
                  </a:solidFill>
                  <a:effectLst/>
                  <a:latin typeface="Arial" pitchFamily="34" charset="0"/>
                  <a:cs typeface="Arial" pitchFamily="34" charset="0"/>
                </a:rPr>
                <a:t>Financing Sources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8" name="Rectangle 61"/>
            <p:cNvSpPr>
              <a:spLocks noChangeArrowheads="1"/>
            </p:cNvSpPr>
            <p:nvPr/>
          </p:nvSpPr>
          <p:spPr bwMode="auto">
            <a:xfrm>
              <a:off x="1659" y="1014"/>
              <a:ext cx="73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2960"/>
                  </a:solidFill>
                  <a:effectLst/>
                  <a:latin typeface="Arial" pitchFamily="34" charset="0"/>
                  <a:cs typeface="Arial" pitchFamily="34" charset="0"/>
                </a:rPr>
                <a:t>Private Sector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9" name="Rectangle 62"/>
            <p:cNvSpPr>
              <a:spLocks noChangeArrowheads="1"/>
            </p:cNvSpPr>
            <p:nvPr/>
          </p:nvSpPr>
          <p:spPr bwMode="auto">
            <a:xfrm>
              <a:off x="3718" y="1077"/>
              <a:ext cx="778"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808080"/>
                  </a:solidFill>
                  <a:effectLst/>
                  <a:latin typeface="Arial" pitchFamily="34" charset="0"/>
                  <a:cs typeface="Arial" pitchFamily="34" charset="0"/>
                </a:rPr>
                <a:t>Financial Sector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 name="Freeform 63"/>
            <p:cNvSpPr>
              <a:spLocks/>
            </p:cNvSpPr>
            <p:nvPr/>
          </p:nvSpPr>
          <p:spPr bwMode="auto">
            <a:xfrm>
              <a:off x="4671" y="1306"/>
              <a:ext cx="269" cy="195"/>
            </a:xfrm>
            <a:custGeom>
              <a:avLst/>
              <a:gdLst>
                <a:gd name="T0" fmla="*/ 0 w 269"/>
                <a:gd name="T1" fmla="*/ 97 h 195"/>
                <a:gd name="T2" fmla="*/ 68 w 269"/>
                <a:gd name="T3" fmla="*/ 97 h 195"/>
                <a:gd name="T4" fmla="*/ 68 w 269"/>
                <a:gd name="T5" fmla="*/ 0 h 195"/>
                <a:gd name="T6" fmla="*/ 202 w 269"/>
                <a:gd name="T7" fmla="*/ 0 h 195"/>
                <a:gd name="T8" fmla="*/ 202 w 269"/>
                <a:gd name="T9" fmla="*/ 97 h 195"/>
                <a:gd name="T10" fmla="*/ 269 w 269"/>
                <a:gd name="T11" fmla="*/ 97 h 195"/>
                <a:gd name="T12" fmla="*/ 135 w 269"/>
                <a:gd name="T13" fmla="*/ 195 h 195"/>
                <a:gd name="T14" fmla="*/ 0 w 269"/>
                <a:gd name="T15" fmla="*/ 97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195">
                  <a:moveTo>
                    <a:pt x="0" y="97"/>
                  </a:moveTo>
                  <a:lnTo>
                    <a:pt x="68" y="97"/>
                  </a:lnTo>
                  <a:lnTo>
                    <a:pt x="68" y="0"/>
                  </a:lnTo>
                  <a:lnTo>
                    <a:pt x="202" y="0"/>
                  </a:lnTo>
                  <a:lnTo>
                    <a:pt x="202" y="97"/>
                  </a:lnTo>
                  <a:lnTo>
                    <a:pt x="269" y="97"/>
                  </a:lnTo>
                  <a:lnTo>
                    <a:pt x="135" y="195"/>
                  </a:lnTo>
                  <a:lnTo>
                    <a:pt x="0" y="97"/>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609799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216757"/>
            <a:ext cx="9144000" cy="647701"/>
          </a:xfrm>
        </p:spPr>
        <p:txBody>
          <a:bodyPr/>
          <a:lstStyle/>
          <a:p>
            <a:pPr eaLnBrk="1" hangingPunct="1"/>
            <a:r>
              <a:rPr lang="en-GB" dirty="0" smtClean="0"/>
              <a:t>          Institutional investors in the OECD</a:t>
            </a:r>
            <a:endParaRPr lang="en-US" dirty="0" smtClean="0"/>
          </a:p>
        </p:txBody>
      </p:sp>
      <p:sp>
        <p:nvSpPr>
          <p:cNvPr id="5529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CCEBBBA-6ED0-4D00-A79A-B227B59F420F}" type="slidenum">
              <a:rPr lang="fr-FR" smtClean="0">
                <a:solidFill>
                  <a:srgbClr val="727272"/>
                </a:solidFill>
              </a:rPr>
              <a:pPr eaLnBrk="1" hangingPunct="1"/>
              <a:t>9</a:t>
            </a:fld>
            <a:endParaRPr lang="fr-FR" smtClean="0">
              <a:solidFill>
                <a:srgbClr val="727272"/>
              </a:solidFill>
            </a:endParaRPr>
          </a:p>
        </p:txBody>
      </p:sp>
      <p:sp>
        <p:nvSpPr>
          <p:cNvPr id="55300" name="TextBox 10"/>
          <p:cNvSpPr txBox="1">
            <a:spLocks noChangeArrowheads="1"/>
          </p:cNvSpPr>
          <p:nvPr/>
        </p:nvSpPr>
        <p:spPr bwMode="auto">
          <a:xfrm>
            <a:off x="1187450" y="6351588"/>
            <a:ext cx="41052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z="1600" b="1" i="1"/>
              <a:t>Source</a:t>
            </a:r>
            <a:r>
              <a:rPr lang="en-GB" sz="1600" b="1"/>
              <a:t>: OECD</a:t>
            </a:r>
            <a:endParaRPr lang="en-US" sz="1600" b="1"/>
          </a:p>
        </p:txBody>
      </p:sp>
      <p:sp>
        <p:nvSpPr>
          <p:cNvPr id="55301" name="Text Box 4"/>
          <p:cNvSpPr txBox="1">
            <a:spLocks noChangeArrowheads="1"/>
          </p:cNvSpPr>
          <p:nvPr>
            <p:custDataLst>
              <p:tags r:id="rId1"/>
            </p:custDataLst>
          </p:nvPr>
        </p:nvSpPr>
        <p:spPr bwMode="auto">
          <a:xfrm>
            <a:off x="1187449" y="876816"/>
            <a:ext cx="77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lIns="0" tIns="0" rIns="0" bIns="0">
            <a:spAutoFit/>
          </a:bodyPr>
          <a:lstStyle>
            <a:lvl1pPr marL="80963" indent="-28575" defTabSz="831850" eaLnBrk="0" hangingPunct="0">
              <a:defRPr>
                <a:solidFill>
                  <a:schemeClr val="tx1"/>
                </a:solidFill>
                <a:latin typeface="Arial" pitchFamily="34" charset="0"/>
                <a:cs typeface="Arial" pitchFamily="34" charset="0"/>
              </a:defRPr>
            </a:lvl1pPr>
            <a:lvl2pPr marL="742950" indent="-285750" defTabSz="831850" eaLnBrk="0" hangingPunct="0">
              <a:defRPr>
                <a:solidFill>
                  <a:schemeClr val="tx1"/>
                </a:solidFill>
                <a:latin typeface="Arial" pitchFamily="34" charset="0"/>
                <a:cs typeface="Arial" pitchFamily="34" charset="0"/>
              </a:defRPr>
            </a:lvl2pPr>
            <a:lvl3pPr marL="1143000" indent="-228600" defTabSz="831850" eaLnBrk="0" hangingPunct="0">
              <a:defRPr>
                <a:solidFill>
                  <a:schemeClr val="tx1"/>
                </a:solidFill>
                <a:latin typeface="Arial" pitchFamily="34" charset="0"/>
                <a:cs typeface="Arial" pitchFamily="34" charset="0"/>
              </a:defRPr>
            </a:lvl3pPr>
            <a:lvl4pPr marL="1600200" indent="-228600" defTabSz="831850" eaLnBrk="0" hangingPunct="0">
              <a:defRPr>
                <a:solidFill>
                  <a:schemeClr val="tx1"/>
                </a:solidFill>
                <a:latin typeface="Arial" pitchFamily="34" charset="0"/>
                <a:cs typeface="Arial" pitchFamily="34" charset="0"/>
              </a:defRPr>
            </a:lvl4pPr>
            <a:lvl5pPr marL="2057400" indent="-228600" defTabSz="831850" eaLnBrk="0" hangingPunct="0">
              <a:defRPr>
                <a:solidFill>
                  <a:schemeClr val="tx1"/>
                </a:solidFill>
                <a:latin typeface="Arial" pitchFamily="34" charset="0"/>
                <a:cs typeface="Arial" pitchFamily="34" charset="0"/>
              </a:defRPr>
            </a:lvl5pPr>
            <a:lvl6pPr marL="2514600" indent="-228600" defTabSz="83185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83185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83185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831850" eaLnBrk="0" fontAlgn="base" hangingPunct="0">
              <a:spcBef>
                <a:spcPct val="0"/>
              </a:spcBef>
              <a:spcAft>
                <a:spcPct val="0"/>
              </a:spcAft>
              <a:defRPr>
                <a:solidFill>
                  <a:schemeClr val="tx1"/>
                </a:solidFill>
                <a:latin typeface="Arial" pitchFamily="34" charset="0"/>
                <a:cs typeface="Arial" pitchFamily="34" charset="0"/>
              </a:defRPr>
            </a:lvl9pPr>
          </a:lstStyle>
          <a:p>
            <a:r>
              <a:rPr lang="en-GB" altLang="zh-CN" sz="2400" b="1" i="1" dirty="0" err="1" smtClean="0">
                <a:solidFill>
                  <a:schemeClr val="tx2"/>
                </a:solidFill>
                <a:latin typeface="Arial Narrow" pitchFamily="34" charset="0"/>
                <a:ea typeface="Arial Unicode MS" pitchFamily="34" charset="-128"/>
                <a:cs typeface="Arial Unicode MS" pitchFamily="34" charset="-128"/>
              </a:rPr>
              <a:t>Inst</a:t>
            </a:r>
            <a:r>
              <a:rPr lang="en-GB" altLang="zh-CN" sz="2400" b="1" i="1" dirty="0" smtClean="0">
                <a:solidFill>
                  <a:schemeClr val="tx2"/>
                </a:solidFill>
                <a:latin typeface="Arial Narrow" pitchFamily="34" charset="0"/>
                <a:ea typeface="Arial Unicode MS" pitchFamily="34" charset="-128"/>
                <a:cs typeface="Arial Unicode MS" pitchFamily="34" charset="-128"/>
              </a:rPr>
              <a:t> </a:t>
            </a:r>
            <a:r>
              <a:rPr lang="en-GB" altLang="zh-CN" sz="2400" b="1" i="1" dirty="0">
                <a:solidFill>
                  <a:schemeClr val="tx2"/>
                </a:solidFill>
                <a:latin typeface="Arial Narrow" pitchFamily="34" charset="0"/>
                <a:ea typeface="Arial Unicode MS" pitchFamily="34" charset="-128"/>
                <a:cs typeface="Arial Unicode MS" pitchFamily="34" charset="-128"/>
              </a:rPr>
              <a:t>Investors AUM   have been growing to USD 71tr </a:t>
            </a:r>
            <a:r>
              <a:rPr lang="en-GB" altLang="zh-CN" sz="2400" b="1" i="1" dirty="0" smtClean="0">
                <a:solidFill>
                  <a:schemeClr val="tx2"/>
                </a:solidFill>
                <a:latin typeface="Arial Narrow" pitchFamily="34" charset="0"/>
                <a:ea typeface="Arial Unicode MS" pitchFamily="34" charset="-128"/>
                <a:cs typeface="Arial Unicode MS" pitchFamily="34" charset="-128"/>
              </a:rPr>
              <a:t>AUM</a:t>
            </a:r>
            <a:endParaRPr lang="en-GB" altLang="zh-CN" sz="2400" b="1" i="1" dirty="0">
              <a:solidFill>
                <a:schemeClr val="tx2"/>
              </a:solidFill>
              <a:latin typeface="Arial Narrow" pitchFamily="34" charset="0"/>
              <a:ea typeface="Arial Unicode MS" pitchFamily="34" charset="-128"/>
              <a:cs typeface="Arial Unicode MS" pitchFamily="34" charset="-128"/>
            </a:endParaRPr>
          </a:p>
        </p:txBody>
      </p:sp>
      <p:sp>
        <p:nvSpPr>
          <p:cNvPr id="55302" name="TextBox 6"/>
          <p:cNvSpPr txBox="1">
            <a:spLocks noChangeArrowheads="1"/>
          </p:cNvSpPr>
          <p:nvPr/>
        </p:nvSpPr>
        <p:spPr bwMode="auto">
          <a:xfrm>
            <a:off x="1042988" y="1557338"/>
            <a:ext cx="7488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b="1" dirty="0"/>
              <a:t>Assets held by Institutional Investors in the OECD area, 1995-2012</a:t>
            </a:r>
          </a:p>
        </p:txBody>
      </p:sp>
      <p:sp>
        <p:nvSpPr>
          <p:cNvPr id="55303"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pic>
        <p:nvPicPr>
          <p:cNvPr id="55304"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0688" y="1944688"/>
            <a:ext cx="8110537" cy="4128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600139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_TYPE" val="BODY"/>
</p:tagLst>
</file>

<file path=ppt/tags/tag2.xml><?xml version="1.0" encoding="utf-8"?>
<p:tagLst xmlns:a="http://schemas.openxmlformats.org/drawingml/2006/main" xmlns:r="http://schemas.openxmlformats.org/officeDocument/2006/relationships" xmlns:p="http://schemas.openxmlformats.org/presentationml/2006/main">
  <p:tag name="FONT STYLE" val="SERIF"/>
  <p:tag name="TEXT_TYPE" val="PAGE HEADING"/>
</p:tagLst>
</file>

<file path=ppt/tags/tag3.xml><?xml version="1.0" encoding="utf-8"?>
<p:tagLst xmlns:a="http://schemas.openxmlformats.org/drawingml/2006/main" xmlns:r="http://schemas.openxmlformats.org/officeDocument/2006/relationships" xmlns:p="http://schemas.openxmlformats.org/presentationml/2006/main">
  <p:tag name="FONT STYLE" val="SANS SERIF FONT"/>
  <p:tag name="TEXT_TYPE" val="MESSAGE TEXT"/>
  <p:tag name="ISLOCKED" val="TRUE"/>
  <p:tag name="TOP" val="856250000000000E-13"/>
  <p:tag name="LEFT" val="603750000000000E-13"/>
  <p:tag name="HEIGHT" val="240000000000000E-13"/>
  <p:tag name="WIDTH" val="672875000000000E-12"/>
</p:tagLst>
</file>

<file path=ppt/tags/tag4.xml><?xml version="1.0" encoding="utf-8"?>
<p:tagLst xmlns:a="http://schemas.openxmlformats.org/drawingml/2006/main" xmlns:r="http://schemas.openxmlformats.org/officeDocument/2006/relationships" xmlns:p="http://schemas.openxmlformats.org/presentationml/2006/main">
  <p:tag name="FONT STYLE" val="SANS SERIF FONT"/>
  <p:tag name="TEXT_TYPE" val="MESSAGE TEXT"/>
  <p:tag name="ISLOCKED" val="TRUE"/>
  <p:tag name="TOP" val="856250000000000E-13"/>
  <p:tag name="LEFT" val="603750000000000E-13"/>
  <p:tag name="HEIGHT" val="240000000000000E-13"/>
  <p:tag name="WIDTH" val="672875000000000E-12"/>
</p:tagLst>
</file>

<file path=ppt/tags/tag5.xml><?xml version="1.0" encoding="utf-8"?>
<p:tagLst xmlns:a="http://schemas.openxmlformats.org/drawingml/2006/main" xmlns:r="http://schemas.openxmlformats.org/officeDocument/2006/relationships" xmlns:p="http://schemas.openxmlformats.org/presentationml/2006/main">
  <p:tag name="FONT STYLE" val="SANS SERIF FONT"/>
  <p:tag name="TEXT_TYPE" val="MESSAGE TEXT"/>
  <p:tag name="ISLOCKED" val="TRUE"/>
  <p:tag name="TOP" val="856250000000000E-13"/>
  <p:tag name="LEFT" val="603750000000000E-13"/>
  <p:tag name="HEIGHT" val="240000000000000E-13"/>
  <p:tag name="WIDTH" val="672875000000000E-12"/>
</p:tagLst>
</file>

<file path=ppt/tags/tag6.xml><?xml version="1.0" encoding="utf-8"?>
<p:tagLst xmlns:a="http://schemas.openxmlformats.org/drawingml/2006/main" xmlns:r="http://schemas.openxmlformats.org/officeDocument/2006/relationships" xmlns:p="http://schemas.openxmlformats.org/presentationml/2006/main">
  <p:tag name="FONT STYLE" val="SANS SERIF FONT"/>
  <p:tag name="TEXT_TYPE" val="MESSAGE TEXT"/>
  <p:tag name="ISLOCKED" val="TRUE"/>
  <p:tag name="TOP" val="856250000000000E-13"/>
  <p:tag name="LEFT" val="603750000000000E-13"/>
  <p:tag name="HEIGHT" val="240000000000000E-13"/>
  <p:tag name="WIDTH" val="672875000000000E-12"/>
</p:tagLst>
</file>

<file path=ppt/tags/tag7.xml><?xml version="1.0" encoding="utf-8"?>
<p:tagLst xmlns:a="http://schemas.openxmlformats.org/drawingml/2006/main" xmlns:r="http://schemas.openxmlformats.org/officeDocument/2006/relationships" xmlns:p="http://schemas.openxmlformats.org/presentationml/2006/main">
  <p:tag name="FONT STYLE" val="SANS SERIF FONT"/>
  <p:tag name="TEXT_TYPE" val="MESSAGE TEXT"/>
  <p:tag name="ISLOCKED" val="TRUE"/>
  <p:tag name="TOP" val="856250000000000E-13"/>
  <p:tag name="LEFT" val="603750000000000E-13"/>
  <p:tag name="HEIGHT" val="240000000000000E-13"/>
  <p:tag name="WIDTH" val="672875000000000E-12"/>
</p:tagLst>
</file>

<file path=ppt/tags/tag8.xml><?xml version="1.0" encoding="utf-8"?>
<p:tagLst xmlns:a="http://schemas.openxmlformats.org/drawingml/2006/main" xmlns:r="http://schemas.openxmlformats.org/officeDocument/2006/relationships" xmlns:p="http://schemas.openxmlformats.org/presentationml/2006/main">
  <p:tag name="FONT STYLE" val="SANS SERIF FONT"/>
  <p:tag name="TEXT_TYPE" val="MESSAGE TEXT"/>
  <p:tag name="ISLOCKED" val="TRUE"/>
  <p:tag name="TOP" val="856250000000000E-13"/>
  <p:tag name="LEFT" val="603750000000000E-13"/>
  <p:tag name="HEIGHT" val="240000000000000E-13"/>
  <p:tag name="WIDTH" val="672875000000000E-12"/>
</p:tagLst>
</file>

<file path=ppt/tags/tag9.xml><?xml version="1.0" encoding="utf-8"?>
<p:tagLst xmlns:a="http://schemas.openxmlformats.org/drawingml/2006/main" xmlns:r="http://schemas.openxmlformats.org/officeDocument/2006/relationships" xmlns:p="http://schemas.openxmlformats.org/presentationml/2006/main">
  <p:tag name="FONT STYLE" val="SANS SERIF FONT"/>
  <p:tag name="TEXT_TYPE" val="MESSAGE TEXT"/>
  <p:tag name="ISLOCKED" val="TRUE"/>
  <p:tag name="TOP" val="856250000000000E-13"/>
  <p:tag name="LEFT" val="603750000000000E-13"/>
  <p:tag name="HEIGHT" val="240000000000000E-13"/>
  <p:tag name="WIDTH" val="672875000000000E-12"/>
</p:tagLst>
</file>

<file path=ppt/theme/_rels/theme10.xml.rels><?xml version="1.0" encoding="UTF-8" standalone="yes"?>
<Relationships xmlns="http://schemas.openxmlformats.org/package/2006/relationships"><Relationship Id="rId1" Type="http://schemas.openxmlformats.org/officeDocument/2006/relationships/image" Target="../media/image9.jpeg"/></Relationships>
</file>

<file path=ppt/theme/_rels/theme11.xml.rels><?xml version="1.0" encoding="UTF-8" standalone="yes"?>
<Relationships xmlns="http://schemas.openxmlformats.org/package/2006/relationships"><Relationship Id="rId1" Type="http://schemas.openxmlformats.org/officeDocument/2006/relationships/image" Target="../media/image9.jpeg"/></Relationships>
</file>

<file path=ppt/theme/_rels/theme4.xml.rels><?xml version="1.0" encoding="UTF-8" standalone="yes"?>
<Relationships xmlns="http://schemas.openxmlformats.org/package/2006/relationships"><Relationship Id="rId1" Type="http://schemas.openxmlformats.org/officeDocument/2006/relationships/image" Target="../media/image9.jpeg"/></Relationships>
</file>

<file path=ppt/theme/_rels/theme7.xml.rels><?xml version="1.0" encoding="UTF-8" standalone="yes"?>
<Relationships xmlns="http://schemas.openxmlformats.org/package/2006/relationships"><Relationship Id="rId1" Type="http://schemas.openxmlformats.org/officeDocument/2006/relationships/image" Target="../media/image9.jpeg"/></Relationships>
</file>

<file path=ppt/theme/_rels/theme8.xml.rels><?xml version="1.0" encoding="UTF-8" standalone="yes"?>
<Relationships xmlns="http://schemas.openxmlformats.org/package/2006/relationships"><Relationship Id="rId1" Type="http://schemas.openxmlformats.org/officeDocument/2006/relationships/image" Target="../media/image9.jpeg"/></Relationships>
</file>

<file path=ppt/theme/_rels/theme9.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1_oecd_50A_Eng_BD">
  <a:themeElements>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CDE_White_FR">
      <a:majorFont>
        <a:latin typeface="Helvetica"/>
        <a:ea typeface=""/>
        <a:cs typeface="Arial"/>
      </a:majorFont>
      <a:minorFont>
        <a:latin typeface="Georgi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lnDef>
  </a:objectDefaults>
  <a:extraClrSchemeLst>
    <a:extraClrScheme>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CDE_White_F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CDE_White_F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CDE_White_F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CDE_White_F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CDE_White_F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CDE_White_F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CDE_White_F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CDE_White_F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CDE_White_F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CDE_White_F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CDE_White_F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CDE_Français_blanc">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11.xml><?xml version="1.0" encoding="utf-8"?>
<a:theme xmlns:a="http://schemas.openxmlformats.org/drawingml/2006/main" name="4_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ecd_50A_Eng_BD">
  <a:themeElements>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CDE_White_FR">
      <a:majorFont>
        <a:latin typeface="Helvetica"/>
        <a:ea typeface=""/>
        <a:cs typeface="Arial"/>
      </a:majorFont>
      <a:minorFont>
        <a:latin typeface="Georgi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lnDef>
  </a:objectDefaults>
  <a:extraClrSchemeLst>
    <a:extraClrScheme>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CDE_White_F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CDE_White_F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CDE_White_F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CDE_White_F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CDE_White_F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CDE_White_F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CDE_White_F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CDE_White_F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CDE_White_F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CDE_White_F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CDE_White_F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ecd_Eng_BD">
  <a:themeElements>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CDE_White_FR">
      <a:majorFont>
        <a:latin typeface="Helvetica"/>
        <a:ea typeface=""/>
        <a:cs typeface="Arial"/>
      </a:majorFont>
      <a:minorFont>
        <a:latin typeface="Georgi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lnDef>
  </a:objectDefaults>
  <a:extraClrSchemeLst>
    <a:extraClrScheme>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CDE_White_F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CDE_White_F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CDE_White_F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CDE_White_F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CDE_White_F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CDE_White_F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CDE_White_F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CDE_White_F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CDE_White_F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CDE_White_F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CDE_White_F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5.xml><?xml version="1.0" encoding="utf-8"?>
<a:theme xmlns:a="http://schemas.openxmlformats.org/drawingml/2006/main" name="1_oecd_Eng_BD">
  <a:themeElements>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CDE_White_FR">
      <a:majorFont>
        <a:latin typeface="Helvetica"/>
        <a:ea typeface=""/>
        <a:cs typeface="Arial"/>
      </a:majorFont>
      <a:minorFont>
        <a:latin typeface="Georgi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lnDef>
  </a:objectDefaults>
  <a:extraClrSchemeLst>
    <a:extraClrScheme>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CDE_White_F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CDE_White_F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CDE_White_F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CDE_White_F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CDE_White_F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CDE_White_F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CDE_White_F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CDE_White_F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CDE_White_F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CDE_White_F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CDE_White_F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oecd_Eng_BD">
  <a:themeElements>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CDE_White_FR">
      <a:majorFont>
        <a:latin typeface="Helvetica"/>
        <a:ea typeface=""/>
        <a:cs typeface="Arial"/>
      </a:majorFont>
      <a:minorFont>
        <a:latin typeface="Georgi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000" b="0" i="0" u="none" strike="noStrike" cap="none" normalizeH="0" baseline="0" smtClean="0">
            <a:ln>
              <a:noFill/>
            </a:ln>
            <a:solidFill>
              <a:schemeClr val="tx1"/>
            </a:solidFill>
            <a:effectLst/>
            <a:latin typeface="Helvetica 65 Medium" pitchFamily="34" charset="0"/>
          </a:defRPr>
        </a:defPPr>
      </a:lstStyle>
    </a:lnDef>
  </a:objectDefaults>
  <a:extraClrSchemeLst>
    <a:extraClrScheme>
      <a:clrScheme name="OCDE_White_F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CDE_White_F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CDE_White_F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CDE_White_F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CDE_White_F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CDE_White_F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CDE_White_F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CDE_White_F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CDE_White_F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CDE_White_F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CDE_White_F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CDE_White_F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8.xml><?xml version="1.0" encoding="utf-8"?>
<a:theme xmlns:a="http://schemas.openxmlformats.org/drawingml/2006/main" name="2_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9.xml><?xml version="1.0" encoding="utf-8"?>
<a:theme xmlns:a="http://schemas.openxmlformats.org/drawingml/2006/main" name="3_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6097</TotalTime>
  <Words>2918</Words>
  <Application>Microsoft Office PowerPoint</Application>
  <PresentationFormat>On-screen Show (4:3)</PresentationFormat>
  <Paragraphs>473</Paragraphs>
  <Slides>38</Slides>
  <Notes>15</Notes>
  <HiddenSlides>0</HiddenSlides>
  <MMClips>0</MMClips>
  <ScaleCrop>false</ScaleCrop>
  <HeadingPairs>
    <vt:vector size="4" baseType="variant">
      <vt:variant>
        <vt:lpstr>Theme</vt:lpstr>
      </vt:variant>
      <vt:variant>
        <vt:i4>12</vt:i4>
      </vt:variant>
      <vt:variant>
        <vt:lpstr>Slide Titles</vt:lpstr>
      </vt:variant>
      <vt:variant>
        <vt:i4>38</vt:i4>
      </vt:variant>
    </vt:vector>
  </HeadingPairs>
  <TitlesOfParts>
    <vt:vector size="50" baseType="lpstr">
      <vt:lpstr>1_oecd_50A_Eng_BD</vt:lpstr>
      <vt:lpstr>2_oecd_50A_Eng_BD</vt:lpstr>
      <vt:lpstr>oecd_Eng_BD</vt:lpstr>
      <vt:lpstr>OECD_English_white</vt:lpstr>
      <vt:lpstr>1_oecd_Eng_BD</vt:lpstr>
      <vt:lpstr>2_oecd_Eng_BD</vt:lpstr>
      <vt:lpstr>1_OECD_English_white</vt:lpstr>
      <vt:lpstr>2_OECD_English_white</vt:lpstr>
      <vt:lpstr>3_OECD_English_white</vt:lpstr>
      <vt:lpstr>OCDE_Français_blanc</vt:lpstr>
      <vt:lpstr>4_OECD_English_white</vt:lpstr>
      <vt:lpstr>Office Theme</vt:lpstr>
      <vt:lpstr>Long Term Investment FINANCING AND INSTITUTIONAL INVESTORS </vt:lpstr>
      <vt:lpstr>Infrastructure Investing</vt:lpstr>
      <vt:lpstr>        Infrastructure Investing </vt:lpstr>
      <vt:lpstr>Direct Exposure to Infrastructure</vt:lpstr>
      <vt:lpstr>       Infrastructure Investing</vt:lpstr>
      <vt:lpstr>Infrastructure investment: huge needs</vt:lpstr>
      <vt:lpstr>Problem of long term investment/infrastructure financing</vt:lpstr>
      <vt:lpstr>Huge potential</vt:lpstr>
      <vt:lpstr>          Institutional investors in the OECD</vt:lpstr>
      <vt:lpstr>Still…lack of investment </vt:lpstr>
      <vt:lpstr>     Pension Funds’ LTI: Survey Oct 2013  </vt:lpstr>
      <vt:lpstr>PowerPoint Presentation</vt:lpstr>
      <vt:lpstr>The results</vt:lpstr>
      <vt:lpstr>Australia and Canada</vt:lpstr>
      <vt:lpstr>Australia and Canada</vt:lpstr>
      <vt:lpstr>Some lessons</vt:lpstr>
      <vt:lpstr>Barriers to Infrastructure Investment</vt:lpstr>
      <vt:lpstr>Infrastructure Investing  </vt:lpstr>
      <vt:lpstr>        Instruments to attract private sector </vt:lpstr>
      <vt:lpstr>        Instruments to attract private sector </vt:lpstr>
      <vt:lpstr>OECD LTI Project - Structure</vt:lpstr>
      <vt:lpstr>    OECD LTI Project</vt:lpstr>
      <vt:lpstr>OECD &amp; LTI: contributions to G20</vt:lpstr>
      <vt:lpstr>Next Steps (G20)</vt:lpstr>
      <vt:lpstr>                         OECD High Level Principles</vt:lpstr>
      <vt:lpstr>G20/OECD High Level Principles</vt:lpstr>
      <vt:lpstr>G20/OECD High Level Principles</vt:lpstr>
      <vt:lpstr>G20/OECD High Level Principles</vt:lpstr>
      <vt:lpstr>G20/OECD High Level Principles</vt:lpstr>
      <vt:lpstr>G20/OECD High Level Principles</vt:lpstr>
      <vt:lpstr>G20/OECD High Level Principles</vt:lpstr>
      <vt:lpstr>G20/OECD High Level Principles</vt:lpstr>
      <vt:lpstr>G20/OECD High Level Principles</vt:lpstr>
      <vt:lpstr>G20/OECD High Level Principles</vt:lpstr>
      <vt:lpstr>G20/OECD High Level Principles</vt:lpstr>
      <vt:lpstr>G20/OECD High Level Principles</vt:lpstr>
      <vt:lpstr>G20/OECD High Level Principles</vt:lpstr>
      <vt:lpstr>G20/OECD High Level Principles</vt:lpstr>
    </vt:vector>
  </TitlesOfParts>
  <Company>OECD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Investment in Infrastructure</dc:title>
  <dc:creator>DellaCroce_R</dc:creator>
  <cp:lastModifiedBy>DAY-HANOTIAUX Sally</cp:lastModifiedBy>
  <cp:revision>655</cp:revision>
  <cp:lastPrinted>2013-11-01T18:12:03Z</cp:lastPrinted>
  <dcterms:created xsi:type="dcterms:W3CDTF">2011-05-02T11:06:36Z</dcterms:created>
  <dcterms:modified xsi:type="dcterms:W3CDTF">2013-11-13T09:45:55Z</dcterms:modified>
</cp:coreProperties>
</file>