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</p:sldMasterIdLst>
  <p:sldIdLst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estudios.spensiones.cl\pub_inv\oecd\iops_global_forum_seoul_november_2013\presentacion_solange\exp_vida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s-ES"/>
            </a:pPr>
            <a:r>
              <a:rPr lang="es-CL"/>
              <a:t>Knows the payout options available, by</a:t>
            </a:r>
            <a:r>
              <a:rPr lang="es-CL" baseline="0"/>
              <a:t> sex</a:t>
            </a:r>
            <a:endParaRPr lang="es-CL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Hoja1!$E$32</c:f>
              <c:strCache>
                <c:ptCount val="1"/>
                <c:pt idx="0">
                  <c:v>Men</c:v>
                </c:pt>
              </c:strCache>
            </c:strRef>
          </c:tx>
          <c:invertIfNegative val="0"/>
          <c:cat>
            <c:strRef>
              <c:f>Hoja1!$D$49:$D$55</c:f>
              <c:strCache>
                <c:ptCount val="7"/>
                <c:pt idx="0">
                  <c:v>&lt;=25</c:v>
                </c:pt>
                <c:pt idx="1">
                  <c:v>26 - 35</c:v>
                </c:pt>
                <c:pt idx="2">
                  <c:v>36 - 45</c:v>
                </c:pt>
                <c:pt idx="3">
                  <c:v>46 - 55</c:v>
                </c:pt>
                <c:pt idx="4">
                  <c:v>56 - 65</c:v>
                </c:pt>
                <c:pt idx="5">
                  <c:v>&gt;65</c:v>
                </c:pt>
                <c:pt idx="6">
                  <c:v>Total</c:v>
                </c:pt>
              </c:strCache>
            </c:strRef>
          </c:cat>
          <c:val>
            <c:numRef>
              <c:f>Hoja1!$E$49:$E$55</c:f>
              <c:numCache>
                <c:formatCode>General</c:formatCode>
                <c:ptCount val="7"/>
                <c:pt idx="0">
                  <c:v>1.0000000000000002E-2</c:v>
                </c:pt>
                <c:pt idx="1">
                  <c:v>3.0000000000000006E-2</c:v>
                </c:pt>
                <c:pt idx="2">
                  <c:v>5.000000000000001E-2</c:v>
                </c:pt>
                <c:pt idx="3">
                  <c:v>7.0000000000000021E-2</c:v>
                </c:pt>
                <c:pt idx="4">
                  <c:v>0.16000000000000003</c:v>
                </c:pt>
                <c:pt idx="5">
                  <c:v>0.12000000000000001</c:v>
                </c:pt>
                <c:pt idx="6">
                  <c:v>6.0000000000000012E-2</c:v>
                </c:pt>
              </c:numCache>
            </c:numRef>
          </c:val>
        </c:ser>
        <c:ser>
          <c:idx val="0"/>
          <c:order val="1"/>
          <c:tx>
            <c:strRef>
              <c:f>Hoja1!$F$32</c:f>
              <c:strCache>
                <c:ptCount val="1"/>
                <c:pt idx="0">
                  <c:v>Women</c:v>
                </c:pt>
              </c:strCache>
            </c:strRef>
          </c:tx>
          <c:invertIfNegative val="0"/>
          <c:cat>
            <c:strRef>
              <c:f>Hoja1!$D$49:$D$55</c:f>
              <c:strCache>
                <c:ptCount val="7"/>
                <c:pt idx="0">
                  <c:v>&lt;=25</c:v>
                </c:pt>
                <c:pt idx="1">
                  <c:v>26 - 35</c:v>
                </c:pt>
                <c:pt idx="2">
                  <c:v>36 - 45</c:v>
                </c:pt>
                <c:pt idx="3">
                  <c:v>46 - 55</c:v>
                </c:pt>
                <c:pt idx="4">
                  <c:v>56 - 65</c:v>
                </c:pt>
                <c:pt idx="5">
                  <c:v>&gt;65</c:v>
                </c:pt>
                <c:pt idx="6">
                  <c:v>Total</c:v>
                </c:pt>
              </c:strCache>
            </c:strRef>
          </c:cat>
          <c:val>
            <c:numRef>
              <c:f>Hoja1!$F$49:$F$55</c:f>
              <c:numCache>
                <c:formatCode>General</c:formatCode>
                <c:ptCount val="7"/>
                <c:pt idx="0">
                  <c:v>3.0000000000000006E-2</c:v>
                </c:pt>
                <c:pt idx="1">
                  <c:v>4.0000000000000008E-2</c:v>
                </c:pt>
                <c:pt idx="2">
                  <c:v>5.000000000000001E-2</c:v>
                </c:pt>
                <c:pt idx="3">
                  <c:v>7.0000000000000021E-2</c:v>
                </c:pt>
                <c:pt idx="4">
                  <c:v>0.11000000000000001</c:v>
                </c:pt>
                <c:pt idx="5">
                  <c:v>7.0000000000000021E-2</c:v>
                </c:pt>
                <c:pt idx="6">
                  <c:v>5.000000000000001E-2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77594752"/>
        <c:axId val="177596288"/>
      </c:barChart>
      <c:catAx>
        <c:axId val="17759475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es-ES"/>
            </a:pPr>
            <a:endParaRPr lang="en-US"/>
          </a:p>
        </c:txPr>
        <c:crossAx val="177596288"/>
        <c:crosses val="autoZero"/>
        <c:auto val="1"/>
        <c:lblAlgn val="ctr"/>
        <c:lblOffset val="100"/>
        <c:noMultiLvlLbl val="0"/>
      </c:catAx>
      <c:valAx>
        <c:axId val="1775962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lang="es-ES"/>
            </a:pPr>
            <a:endParaRPr lang="en-US"/>
          </a:p>
        </c:txPr>
        <c:crossAx val="17759475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lang="es-ES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89618358515999"/>
          <c:y val="0.11179570647642535"/>
          <c:w val="0.85205877136979513"/>
          <c:h val="0.71126590205005158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chemeClr val="accent2"/>
              </a:solidFill>
            </a:ln>
          </c:spPr>
          <c:marker>
            <c:symbol val="none"/>
          </c:marker>
          <c:cat>
            <c:numRef>
              <c:f>'Comision prom'!$B$36:$B$188</c:f>
              <c:numCache>
                <c:formatCode>mmm\/yy</c:formatCode>
                <c:ptCount val="153"/>
                <c:pt idx="0">
                  <c:v>36892</c:v>
                </c:pt>
                <c:pt idx="1">
                  <c:v>36923</c:v>
                </c:pt>
                <c:pt idx="2">
                  <c:v>36951</c:v>
                </c:pt>
                <c:pt idx="3">
                  <c:v>36982</c:v>
                </c:pt>
                <c:pt idx="4">
                  <c:v>37012</c:v>
                </c:pt>
                <c:pt idx="5">
                  <c:v>37043</c:v>
                </c:pt>
                <c:pt idx="6">
                  <c:v>37073</c:v>
                </c:pt>
                <c:pt idx="7">
                  <c:v>37104</c:v>
                </c:pt>
                <c:pt idx="8">
                  <c:v>37135</c:v>
                </c:pt>
                <c:pt idx="9">
                  <c:v>37165</c:v>
                </c:pt>
                <c:pt idx="10">
                  <c:v>37196</c:v>
                </c:pt>
                <c:pt idx="11">
                  <c:v>37226</c:v>
                </c:pt>
                <c:pt idx="12">
                  <c:v>37257</c:v>
                </c:pt>
                <c:pt idx="13">
                  <c:v>37288</c:v>
                </c:pt>
                <c:pt idx="14">
                  <c:v>37316</c:v>
                </c:pt>
                <c:pt idx="15">
                  <c:v>37347</c:v>
                </c:pt>
                <c:pt idx="16">
                  <c:v>37377</c:v>
                </c:pt>
                <c:pt idx="17">
                  <c:v>37408</c:v>
                </c:pt>
                <c:pt idx="18">
                  <c:v>37438</c:v>
                </c:pt>
                <c:pt idx="19">
                  <c:v>37469</c:v>
                </c:pt>
                <c:pt idx="20">
                  <c:v>37500</c:v>
                </c:pt>
                <c:pt idx="21">
                  <c:v>37530</c:v>
                </c:pt>
                <c:pt idx="22">
                  <c:v>37561</c:v>
                </c:pt>
                <c:pt idx="23">
                  <c:v>37591</c:v>
                </c:pt>
                <c:pt idx="24">
                  <c:v>37622</c:v>
                </c:pt>
                <c:pt idx="25">
                  <c:v>37653</c:v>
                </c:pt>
                <c:pt idx="26">
                  <c:v>37681</c:v>
                </c:pt>
                <c:pt idx="27">
                  <c:v>37712</c:v>
                </c:pt>
                <c:pt idx="28">
                  <c:v>37742</c:v>
                </c:pt>
                <c:pt idx="29">
                  <c:v>37773</c:v>
                </c:pt>
                <c:pt idx="30">
                  <c:v>37803</c:v>
                </c:pt>
                <c:pt idx="31">
                  <c:v>37834</c:v>
                </c:pt>
                <c:pt idx="32">
                  <c:v>37865</c:v>
                </c:pt>
                <c:pt idx="33">
                  <c:v>37895</c:v>
                </c:pt>
                <c:pt idx="34">
                  <c:v>37926</c:v>
                </c:pt>
                <c:pt idx="35">
                  <c:v>37956</c:v>
                </c:pt>
                <c:pt idx="36">
                  <c:v>37987</c:v>
                </c:pt>
                <c:pt idx="37">
                  <c:v>38018</c:v>
                </c:pt>
                <c:pt idx="38">
                  <c:v>38047</c:v>
                </c:pt>
                <c:pt idx="39">
                  <c:v>38078</c:v>
                </c:pt>
                <c:pt idx="40">
                  <c:v>38108</c:v>
                </c:pt>
                <c:pt idx="41">
                  <c:v>38139</c:v>
                </c:pt>
                <c:pt idx="42">
                  <c:v>38169</c:v>
                </c:pt>
                <c:pt idx="43">
                  <c:v>38200</c:v>
                </c:pt>
                <c:pt idx="44">
                  <c:v>38231</c:v>
                </c:pt>
                <c:pt idx="45">
                  <c:v>38261</c:v>
                </c:pt>
                <c:pt idx="46">
                  <c:v>38292</c:v>
                </c:pt>
                <c:pt idx="47">
                  <c:v>38322</c:v>
                </c:pt>
                <c:pt idx="48">
                  <c:v>38353</c:v>
                </c:pt>
                <c:pt idx="49">
                  <c:v>38384</c:v>
                </c:pt>
                <c:pt idx="50">
                  <c:v>38412</c:v>
                </c:pt>
                <c:pt idx="51">
                  <c:v>38443</c:v>
                </c:pt>
                <c:pt idx="52">
                  <c:v>38473</c:v>
                </c:pt>
                <c:pt idx="53">
                  <c:v>38504</c:v>
                </c:pt>
                <c:pt idx="54">
                  <c:v>38534</c:v>
                </c:pt>
                <c:pt idx="55">
                  <c:v>38565</c:v>
                </c:pt>
                <c:pt idx="56">
                  <c:v>38596</c:v>
                </c:pt>
                <c:pt idx="57">
                  <c:v>38626</c:v>
                </c:pt>
                <c:pt idx="58">
                  <c:v>38657</c:v>
                </c:pt>
                <c:pt idx="59">
                  <c:v>38687</c:v>
                </c:pt>
                <c:pt idx="60">
                  <c:v>38718</c:v>
                </c:pt>
                <c:pt idx="61">
                  <c:v>38749</c:v>
                </c:pt>
                <c:pt idx="62">
                  <c:v>38777</c:v>
                </c:pt>
                <c:pt idx="63">
                  <c:v>38808</c:v>
                </c:pt>
                <c:pt idx="64">
                  <c:v>38838</c:v>
                </c:pt>
                <c:pt idx="65">
                  <c:v>38869</c:v>
                </c:pt>
                <c:pt idx="66">
                  <c:v>38899</c:v>
                </c:pt>
                <c:pt idx="67">
                  <c:v>38930</c:v>
                </c:pt>
                <c:pt idx="68">
                  <c:v>38961</c:v>
                </c:pt>
                <c:pt idx="69">
                  <c:v>38991</c:v>
                </c:pt>
                <c:pt idx="70">
                  <c:v>39022</c:v>
                </c:pt>
                <c:pt idx="71">
                  <c:v>39052</c:v>
                </c:pt>
                <c:pt idx="72">
                  <c:v>39083</c:v>
                </c:pt>
                <c:pt idx="73">
                  <c:v>39114</c:v>
                </c:pt>
                <c:pt idx="74">
                  <c:v>39142</c:v>
                </c:pt>
                <c:pt idx="75">
                  <c:v>39173</c:v>
                </c:pt>
                <c:pt idx="76">
                  <c:v>39203</c:v>
                </c:pt>
                <c:pt idx="77">
                  <c:v>39234</c:v>
                </c:pt>
                <c:pt idx="78">
                  <c:v>39264</c:v>
                </c:pt>
                <c:pt idx="79">
                  <c:v>39295</c:v>
                </c:pt>
                <c:pt idx="80">
                  <c:v>39326</c:v>
                </c:pt>
                <c:pt idx="81">
                  <c:v>39356</c:v>
                </c:pt>
                <c:pt idx="82">
                  <c:v>39387</c:v>
                </c:pt>
                <c:pt idx="83">
                  <c:v>39417</c:v>
                </c:pt>
                <c:pt idx="84">
                  <c:v>39448</c:v>
                </c:pt>
                <c:pt idx="85">
                  <c:v>39479</c:v>
                </c:pt>
                <c:pt idx="86">
                  <c:v>39508</c:v>
                </c:pt>
                <c:pt idx="87">
                  <c:v>39539</c:v>
                </c:pt>
                <c:pt idx="88">
                  <c:v>39569</c:v>
                </c:pt>
                <c:pt idx="89">
                  <c:v>39600</c:v>
                </c:pt>
                <c:pt idx="90">
                  <c:v>39630</c:v>
                </c:pt>
                <c:pt idx="91">
                  <c:v>39661</c:v>
                </c:pt>
                <c:pt idx="92">
                  <c:v>39692</c:v>
                </c:pt>
                <c:pt idx="93">
                  <c:v>39722</c:v>
                </c:pt>
                <c:pt idx="94">
                  <c:v>39753</c:v>
                </c:pt>
                <c:pt idx="95">
                  <c:v>39783</c:v>
                </c:pt>
                <c:pt idx="96">
                  <c:v>39814</c:v>
                </c:pt>
                <c:pt idx="97">
                  <c:v>39845</c:v>
                </c:pt>
                <c:pt idx="98">
                  <c:v>39873</c:v>
                </c:pt>
                <c:pt idx="99">
                  <c:v>39904</c:v>
                </c:pt>
                <c:pt idx="100">
                  <c:v>39934</c:v>
                </c:pt>
                <c:pt idx="101">
                  <c:v>39965</c:v>
                </c:pt>
                <c:pt idx="102">
                  <c:v>39995</c:v>
                </c:pt>
                <c:pt idx="103">
                  <c:v>40026</c:v>
                </c:pt>
                <c:pt idx="104">
                  <c:v>40057</c:v>
                </c:pt>
                <c:pt idx="105">
                  <c:v>40087</c:v>
                </c:pt>
                <c:pt idx="106">
                  <c:v>40118</c:v>
                </c:pt>
                <c:pt idx="107">
                  <c:v>40148</c:v>
                </c:pt>
                <c:pt idx="108">
                  <c:v>40179</c:v>
                </c:pt>
                <c:pt idx="109">
                  <c:v>40210</c:v>
                </c:pt>
                <c:pt idx="110">
                  <c:v>40238</c:v>
                </c:pt>
                <c:pt idx="111">
                  <c:v>40269</c:v>
                </c:pt>
                <c:pt idx="112">
                  <c:v>40299</c:v>
                </c:pt>
                <c:pt idx="113">
                  <c:v>40330</c:v>
                </c:pt>
                <c:pt idx="114">
                  <c:v>40360</c:v>
                </c:pt>
                <c:pt idx="115">
                  <c:v>40391</c:v>
                </c:pt>
                <c:pt idx="116">
                  <c:v>40422</c:v>
                </c:pt>
                <c:pt idx="117">
                  <c:v>40452</c:v>
                </c:pt>
                <c:pt idx="118">
                  <c:v>40483</c:v>
                </c:pt>
                <c:pt idx="119">
                  <c:v>40513</c:v>
                </c:pt>
                <c:pt idx="120">
                  <c:v>40544</c:v>
                </c:pt>
                <c:pt idx="121">
                  <c:v>40575</c:v>
                </c:pt>
                <c:pt idx="122">
                  <c:v>40603</c:v>
                </c:pt>
                <c:pt idx="123">
                  <c:v>40634</c:v>
                </c:pt>
                <c:pt idx="124">
                  <c:v>40664</c:v>
                </c:pt>
                <c:pt idx="125">
                  <c:v>40695</c:v>
                </c:pt>
                <c:pt idx="126">
                  <c:v>40725</c:v>
                </c:pt>
                <c:pt idx="127">
                  <c:v>40756</c:v>
                </c:pt>
                <c:pt idx="128">
                  <c:v>40787</c:v>
                </c:pt>
                <c:pt idx="129">
                  <c:v>40817</c:v>
                </c:pt>
                <c:pt idx="130">
                  <c:v>40848</c:v>
                </c:pt>
                <c:pt idx="131">
                  <c:v>40878</c:v>
                </c:pt>
                <c:pt idx="132">
                  <c:v>40909</c:v>
                </c:pt>
                <c:pt idx="133">
                  <c:v>40940</c:v>
                </c:pt>
                <c:pt idx="134">
                  <c:v>40969</c:v>
                </c:pt>
                <c:pt idx="135">
                  <c:v>41000</c:v>
                </c:pt>
                <c:pt idx="136">
                  <c:v>41030</c:v>
                </c:pt>
                <c:pt idx="137">
                  <c:v>41061</c:v>
                </c:pt>
                <c:pt idx="138">
                  <c:v>41091</c:v>
                </c:pt>
                <c:pt idx="139">
                  <c:v>41122</c:v>
                </c:pt>
                <c:pt idx="140">
                  <c:v>41153</c:v>
                </c:pt>
                <c:pt idx="141">
                  <c:v>41183</c:v>
                </c:pt>
                <c:pt idx="142">
                  <c:v>41214</c:v>
                </c:pt>
                <c:pt idx="143">
                  <c:v>41244</c:v>
                </c:pt>
                <c:pt idx="144">
                  <c:v>41275</c:v>
                </c:pt>
                <c:pt idx="145">
                  <c:v>41306</c:v>
                </c:pt>
                <c:pt idx="146">
                  <c:v>41334</c:v>
                </c:pt>
                <c:pt idx="147">
                  <c:v>41365</c:v>
                </c:pt>
                <c:pt idx="148">
                  <c:v>41395</c:v>
                </c:pt>
                <c:pt idx="149">
                  <c:v>41426</c:v>
                </c:pt>
                <c:pt idx="150">
                  <c:v>41456</c:v>
                </c:pt>
                <c:pt idx="151">
                  <c:v>41487</c:v>
                </c:pt>
                <c:pt idx="152">
                  <c:v>41518</c:v>
                </c:pt>
              </c:numCache>
            </c:numRef>
          </c:cat>
          <c:val>
            <c:numRef>
              <c:f>'Comision prom'!$C$36:$C$188</c:f>
              <c:numCache>
                <c:formatCode>#,##0.00</c:formatCode>
                <c:ptCount val="153"/>
                <c:pt idx="0">
                  <c:v>5.38</c:v>
                </c:pt>
                <c:pt idx="1">
                  <c:v>5.53</c:v>
                </c:pt>
                <c:pt idx="2">
                  <c:v>5.4</c:v>
                </c:pt>
                <c:pt idx="3">
                  <c:v>5.31</c:v>
                </c:pt>
                <c:pt idx="4">
                  <c:v>4.5599999999999996</c:v>
                </c:pt>
                <c:pt idx="5">
                  <c:v>4.1499999999999995</c:v>
                </c:pt>
                <c:pt idx="6">
                  <c:v>3.27</c:v>
                </c:pt>
                <c:pt idx="7">
                  <c:v>2.94</c:v>
                </c:pt>
                <c:pt idx="8">
                  <c:v>2.79</c:v>
                </c:pt>
                <c:pt idx="9">
                  <c:v>2.68</c:v>
                </c:pt>
                <c:pt idx="10">
                  <c:v>2.62</c:v>
                </c:pt>
                <c:pt idx="11">
                  <c:v>2.67</c:v>
                </c:pt>
                <c:pt idx="12">
                  <c:v>2.61</c:v>
                </c:pt>
                <c:pt idx="13">
                  <c:v>2.64</c:v>
                </c:pt>
                <c:pt idx="14">
                  <c:v>2.7</c:v>
                </c:pt>
                <c:pt idx="15">
                  <c:v>2.64</c:v>
                </c:pt>
                <c:pt idx="16">
                  <c:v>2.67</c:v>
                </c:pt>
                <c:pt idx="17">
                  <c:v>2.7</c:v>
                </c:pt>
                <c:pt idx="18">
                  <c:v>2.62</c:v>
                </c:pt>
                <c:pt idx="19">
                  <c:v>2.69</c:v>
                </c:pt>
                <c:pt idx="20">
                  <c:v>2.69</c:v>
                </c:pt>
                <c:pt idx="21">
                  <c:v>2.71</c:v>
                </c:pt>
                <c:pt idx="22">
                  <c:v>2.69</c:v>
                </c:pt>
                <c:pt idx="23">
                  <c:v>2.68</c:v>
                </c:pt>
                <c:pt idx="24">
                  <c:v>2.7</c:v>
                </c:pt>
                <c:pt idx="25">
                  <c:v>2.77</c:v>
                </c:pt>
                <c:pt idx="26">
                  <c:v>2.7600000000000002</c:v>
                </c:pt>
                <c:pt idx="27">
                  <c:v>2.72</c:v>
                </c:pt>
                <c:pt idx="28">
                  <c:v>2.74</c:v>
                </c:pt>
                <c:pt idx="29">
                  <c:v>2.64</c:v>
                </c:pt>
                <c:pt idx="30">
                  <c:v>2.65</c:v>
                </c:pt>
                <c:pt idx="31">
                  <c:v>2.62</c:v>
                </c:pt>
                <c:pt idx="32">
                  <c:v>2.61</c:v>
                </c:pt>
                <c:pt idx="33">
                  <c:v>2.68</c:v>
                </c:pt>
                <c:pt idx="34">
                  <c:v>2.63</c:v>
                </c:pt>
                <c:pt idx="35">
                  <c:v>2.68</c:v>
                </c:pt>
                <c:pt idx="36">
                  <c:v>2.58</c:v>
                </c:pt>
                <c:pt idx="37">
                  <c:v>2.59</c:v>
                </c:pt>
                <c:pt idx="38">
                  <c:v>2.67</c:v>
                </c:pt>
                <c:pt idx="39">
                  <c:v>2.66</c:v>
                </c:pt>
                <c:pt idx="40">
                  <c:v>2.62</c:v>
                </c:pt>
                <c:pt idx="41">
                  <c:v>2.52</c:v>
                </c:pt>
                <c:pt idx="42">
                  <c:v>2.5299999999999998</c:v>
                </c:pt>
                <c:pt idx="43">
                  <c:v>2.46</c:v>
                </c:pt>
                <c:pt idx="44">
                  <c:v>2.42</c:v>
                </c:pt>
                <c:pt idx="45">
                  <c:v>2.2799999999999998</c:v>
                </c:pt>
                <c:pt idx="46">
                  <c:v>2.14</c:v>
                </c:pt>
                <c:pt idx="47">
                  <c:v>2.13</c:v>
                </c:pt>
                <c:pt idx="48">
                  <c:v>2.11</c:v>
                </c:pt>
                <c:pt idx="49">
                  <c:v>2.12</c:v>
                </c:pt>
                <c:pt idx="50">
                  <c:v>2.08</c:v>
                </c:pt>
                <c:pt idx="51">
                  <c:v>2.14</c:v>
                </c:pt>
                <c:pt idx="52">
                  <c:v>2.1</c:v>
                </c:pt>
                <c:pt idx="53">
                  <c:v>2.1800000000000002</c:v>
                </c:pt>
                <c:pt idx="54">
                  <c:v>2.14</c:v>
                </c:pt>
                <c:pt idx="55">
                  <c:v>2.14</c:v>
                </c:pt>
                <c:pt idx="56">
                  <c:v>2.13</c:v>
                </c:pt>
                <c:pt idx="57">
                  <c:v>2.17</c:v>
                </c:pt>
                <c:pt idx="58">
                  <c:v>2.2200000000000002</c:v>
                </c:pt>
                <c:pt idx="59">
                  <c:v>2.13</c:v>
                </c:pt>
                <c:pt idx="60">
                  <c:v>2.09</c:v>
                </c:pt>
                <c:pt idx="61">
                  <c:v>2.11</c:v>
                </c:pt>
                <c:pt idx="62">
                  <c:v>2.16</c:v>
                </c:pt>
                <c:pt idx="63">
                  <c:v>2.15</c:v>
                </c:pt>
                <c:pt idx="64">
                  <c:v>2.16</c:v>
                </c:pt>
                <c:pt idx="65">
                  <c:v>2.1800000000000002</c:v>
                </c:pt>
                <c:pt idx="66">
                  <c:v>2.16</c:v>
                </c:pt>
                <c:pt idx="67">
                  <c:v>2.12</c:v>
                </c:pt>
                <c:pt idx="68">
                  <c:v>2.08</c:v>
                </c:pt>
                <c:pt idx="69">
                  <c:v>2.04</c:v>
                </c:pt>
                <c:pt idx="70">
                  <c:v>2.13</c:v>
                </c:pt>
                <c:pt idx="71">
                  <c:v>2.14</c:v>
                </c:pt>
                <c:pt idx="72">
                  <c:v>2.2000000000000002</c:v>
                </c:pt>
                <c:pt idx="73">
                  <c:v>2.16</c:v>
                </c:pt>
                <c:pt idx="74">
                  <c:v>2.15</c:v>
                </c:pt>
                <c:pt idx="75">
                  <c:v>2.19</c:v>
                </c:pt>
                <c:pt idx="76">
                  <c:v>2.2400000000000002</c:v>
                </c:pt>
                <c:pt idx="77">
                  <c:v>2.19</c:v>
                </c:pt>
                <c:pt idx="78">
                  <c:v>2.17</c:v>
                </c:pt>
                <c:pt idx="79">
                  <c:v>2.2000000000000002</c:v>
                </c:pt>
                <c:pt idx="80">
                  <c:v>2.2400000000000002</c:v>
                </c:pt>
                <c:pt idx="81">
                  <c:v>2.2200000000000002</c:v>
                </c:pt>
                <c:pt idx="82">
                  <c:v>2.2000000000000002</c:v>
                </c:pt>
                <c:pt idx="83">
                  <c:v>2.14</c:v>
                </c:pt>
                <c:pt idx="84">
                  <c:v>2.13</c:v>
                </c:pt>
                <c:pt idx="85">
                  <c:v>2.19</c:v>
                </c:pt>
                <c:pt idx="86">
                  <c:v>2.14</c:v>
                </c:pt>
                <c:pt idx="87">
                  <c:v>2.0299999999999998</c:v>
                </c:pt>
                <c:pt idx="88">
                  <c:v>2.0299999999999998</c:v>
                </c:pt>
                <c:pt idx="89">
                  <c:v>2.0499999999999998</c:v>
                </c:pt>
                <c:pt idx="90">
                  <c:v>2.04</c:v>
                </c:pt>
                <c:pt idx="91">
                  <c:v>1.9800000000000002</c:v>
                </c:pt>
                <c:pt idx="92">
                  <c:v>2.0499999999999998</c:v>
                </c:pt>
                <c:pt idx="93">
                  <c:v>2.04</c:v>
                </c:pt>
                <c:pt idx="94">
                  <c:v>2.0699999999999998</c:v>
                </c:pt>
                <c:pt idx="95">
                  <c:v>1.74</c:v>
                </c:pt>
                <c:pt idx="96">
                  <c:v>1.58</c:v>
                </c:pt>
                <c:pt idx="97">
                  <c:v>1.47</c:v>
                </c:pt>
                <c:pt idx="98">
                  <c:v>1.58</c:v>
                </c:pt>
                <c:pt idx="99">
                  <c:v>1.48</c:v>
                </c:pt>
                <c:pt idx="100">
                  <c:v>1.49</c:v>
                </c:pt>
                <c:pt idx="101">
                  <c:v>1.36</c:v>
                </c:pt>
                <c:pt idx="102">
                  <c:v>1.37</c:v>
                </c:pt>
                <c:pt idx="103">
                  <c:v>1.41</c:v>
                </c:pt>
                <c:pt idx="104">
                  <c:v>1.35</c:v>
                </c:pt>
                <c:pt idx="105">
                  <c:v>1.37</c:v>
                </c:pt>
                <c:pt idx="106">
                  <c:v>1.42</c:v>
                </c:pt>
                <c:pt idx="107">
                  <c:v>1.32</c:v>
                </c:pt>
                <c:pt idx="108">
                  <c:v>1.48</c:v>
                </c:pt>
                <c:pt idx="109">
                  <c:v>1.48</c:v>
                </c:pt>
                <c:pt idx="110">
                  <c:v>1.3900000000000001</c:v>
                </c:pt>
                <c:pt idx="111">
                  <c:v>1.41</c:v>
                </c:pt>
                <c:pt idx="112">
                  <c:v>1.48</c:v>
                </c:pt>
                <c:pt idx="113">
                  <c:v>1.47</c:v>
                </c:pt>
                <c:pt idx="114">
                  <c:v>1.45</c:v>
                </c:pt>
                <c:pt idx="115">
                  <c:v>1.47</c:v>
                </c:pt>
                <c:pt idx="116">
                  <c:v>1.49</c:v>
                </c:pt>
                <c:pt idx="117">
                  <c:v>1.48</c:v>
                </c:pt>
                <c:pt idx="118">
                  <c:v>1.47</c:v>
                </c:pt>
                <c:pt idx="119">
                  <c:v>1.4</c:v>
                </c:pt>
                <c:pt idx="120">
                  <c:v>1.41</c:v>
                </c:pt>
                <c:pt idx="121">
                  <c:v>1.33</c:v>
                </c:pt>
                <c:pt idx="122">
                  <c:v>1.28</c:v>
                </c:pt>
                <c:pt idx="123">
                  <c:v>1.1800000000000002</c:v>
                </c:pt>
                <c:pt idx="124">
                  <c:v>1.22</c:v>
                </c:pt>
                <c:pt idx="125">
                  <c:v>1.2</c:v>
                </c:pt>
                <c:pt idx="126">
                  <c:v>1.1800000000000002</c:v>
                </c:pt>
                <c:pt idx="127">
                  <c:v>1.21</c:v>
                </c:pt>
                <c:pt idx="128">
                  <c:v>1.29</c:v>
                </c:pt>
                <c:pt idx="129">
                  <c:v>1.27</c:v>
                </c:pt>
                <c:pt idx="130">
                  <c:v>1.23</c:v>
                </c:pt>
                <c:pt idx="131">
                  <c:v>1.21</c:v>
                </c:pt>
                <c:pt idx="132">
                  <c:v>1.1399999999999997</c:v>
                </c:pt>
                <c:pt idx="133">
                  <c:v>1.1700000000000002</c:v>
                </c:pt>
                <c:pt idx="134">
                  <c:v>1.1700000000000002</c:v>
                </c:pt>
                <c:pt idx="135">
                  <c:v>1.1900000000000002</c:v>
                </c:pt>
                <c:pt idx="136">
                  <c:v>1.1900000000000002</c:v>
                </c:pt>
                <c:pt idx="137">
                  <c:v>1.1000000000000001</c:v>
                </c:pt>
                <c:pt idx="138">
                  <c:v>1.07</c:v>
                </c:pt>
                <c:pt idx="139">
                  <c:v>1.1100000000000001</c:v>
                </c:pt>
                <c:pt idx="140">
                  <c:v>1.0900000000000001</c:v>
                </c:pt>
                <c:pt idx="141">
                  <c:v>1.0900000000000001</c:v>
                </c:pt>
                <c:pt idx="142">
                  <c:v>1.1399999999999997</c:v>
                </c:pt>
                <c:pt idx="143">
                  <c:v>1.08</c:v>
                </c:pt>
                <c:pt idx="144">
                  <c:v>1.1200000000000001</c:v>
                </c:pt>
                <c:pt idx="145">
                  <c:v>1.07</c:v>
                </c:pt>
                <c:pt idx="146">
                  <c:v>1.07</c:v>
                </c:pt>
                <c:pt idx="147">
                  <c:v>1.1100000000000001</c:v>
                </c:pt>
                <c:pt idx="148">
                  <c:v>1.07</c:v>
                </c:pt>
                <c:pt idx="149">
                  <c:v>1.07</c:v>
                </c:pt>
                <c:pt idx="150">
                  <c:v>0.94000000000000006</c:v>
                </c:pt>
                <c:pt idx="151">
                  <c:v>1.02</c:v>
                </c:pt>
                <c:pt idx="152">
                  <c:v>1.03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78202880"/>
        <c:axId val="178208768"/>
      </c:lineChart>
      <c:dateAx>
        <c:axId val="178202880"/>
        <c:scaling>
          <c:orientation val="minMax"/>
        </c:scaling>
        <c:delete val="0"/>
        <c:axPos val="b"/>
        <c:numFmt formatCode="mmm\/yy" sourceLinked="0"/>
        <c:majorTickMark val="out"/>
        <c:minorTickMark val="none"/>
        <c:tickLblPos val="nextTo"/>
        <c:txPr>
          <a:bodyPr/>
          <a:lstStyle/>
          <a:p>
            <a:pPr>
              <a:defRPr lang="es-ES"/>
            </a:pPr>
            <a:endParaRPr lang="en-US"/>
          </a:p>
        </c:txPr>
        <c:crossAx val="178208768"/>
        <c:crosses val="autoZero"/>
        <c:auto val="1"/>
        <c:lblOffset val="100"/>
        <c:baseTimeUnit val="months"/>
        <c:majorUnit val="4"/>
        <c:majorTimeUnit val="months"/>
      </c:dateAx>
      <c:valAx>
        <c:axId val="17820876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ES" sz="987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s-ES"/>
                  <a:t>%</a:t>
                </a:r>
              </a:p>
            </c:rich>
          </c:tx>
          <c:layout/>
          <c:overlay val="0"/>
        </c:title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lang="es-ES"/>
            </a:pPr>
            <a:endParaRPr lang="en-US"/>
          </a:p>
        </c:txPr>
        <c:crossAx val="178202880"/>
        <c:crosses val="autoZero"/>
        <c:crossBetween val="between"/>
      </c:valAx>
      <c:spPr>
        <a:noFill/>
        <a:ln w="25077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0.34115</cdr:x>
      <cdr:y>0.1115</cdr:y>
    </cdr:from>
    <cdr:to>
      <cdr:x>0.34115</cdr:x>
      <cdr:y>0.82098</cdr:y>
    </cdr:to>
    <cdr:cxnSp macro="">
      <cdr:nvCxnSpPr>
        <cdr:cNvPr id="2" name="3 Conector recto"/>
        <cdr:cNvCxnSpPr/>
      </cdr:nvCxnSpPr>
      <cdr:spPr>
        <a:xfrm xmlns:a="http://schemas.openxmlformats.org/drawingml/2006/main" flipV="1">
          <a:off x="2807543" y="504651"/>
          <a:ext cx="0" cy="3211066"/>
        </a:xfrm>
        <a:prstGeom xmlns:a="http://schemas.openxmlformats.org/drawingml/2006/main" prst="line">
          <a:avLst/>
        </a:prstGeom>
        <a:ln xmlns:a="http://schemas.openxmlformats.org/drawingml/2006/main" w="31750" cap="sq" cmpd="sng">
          <a:solidFill>
            <a:schemeClr val="tx1"/>
          </a:solidFill>
          <a:round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0.7524</cdr:x>
      <cdr:y>0.1115</cdr:y>
    </cdr:from>
    <cdr:to>
      <cdr:x>0.7524</cdr:x>
      <cdr:y>0.82098</cdr:y>
    </cdr:to>
    <cdr:cxnSp macro="">
      <cdr:nvCxnSpPr>
        <cdr:cNvPr id="4" name="3 Conector recto"/>
        <cdr:cNvCxnSpPr/>
      </cdr:nvCxnSpPr>
      <cdr:spPr>
        <a:xfrm xmlns:a="http://schemas.openxmlformats.org/drawingml/2006/main" flipV="1">
          <a:off x="6191919" y="504651"/>
          <a:ext cx="0" cy="3211066"/>
        </a:xfrm>
        <a:prstGeom xmlns:a="http://schemas.openxmlformats.org/drawingml/2006/main" prst="line">
          <a:avLst/>
        </a:prstGeom>
        <a:ln xmlns:a="http://schemas.openxmlformats.org/drawingml/2006/main" w="31750" cap="sq" cmpd="sng">
          <a:solidFill>
            <a:schemeClr val="tx1"/>
          </a:solidFill>
          <a:round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9739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768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6011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A0A51-6535-4C64-879D-2982CA273CB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5160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42531-05D3-4FF7-B822-39084943D7C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798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441DE-A3E6-4DBF-A5C8-85FD6DB1CC1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1080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05BCB-E569-47D2-BAD9-D0D76A844A1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4160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D94C0-5BF3-4752-B21F-0184F4F8645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5645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517B9-B844-40F1-8BEE-5F57E81AB2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5245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3BEEA-35BD-493D-B22A-84118977919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808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7FAD2-FBD8-4730-A7DB-0343B3957F7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0856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60373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A810B-EBE7-4A5A-8667-F057B37AC8E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8275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D4048-1296-4833-9573-7141A882165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524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40B1B-6518-4248-BF06-681F1A1C8E7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73002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AEFCC-9001-48AC-9966-D9641250D8A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64219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D15FF-3D0D-4A1E-9552-1C3B23DC03E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08319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2C880-ABD1-433A-A9A3-D8384A018D5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59754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864B4-8706-4CB8-903B-47D1E7CE261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43011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1F83D-88C2-45F0-A197-A9FBD5E2B34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30997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36C17-F9BD-4270-8560-6C3B10C1347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07364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6F183-186A-4C50-B71E-3518A712DB9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839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43078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E4D91-A9F1-423E-B90D-94F9CFA675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16849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4A95-779C-4D24-B2CF-EF5BB858217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1255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8B6B6-7262-4283-BD18-34B1C6CAF44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09046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28143-B6FA-4EE8-9FEB-5FDA5113B46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80484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7C03A-A6BB-4CC8-9DA9-7A0884A4923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2150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F4C4E-3930-4E72-844D-690B5C4701E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52456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D62E7-1BB5-4DD0-AFC0-B0A97E1A917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38548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33868-CF08-4F0D-A25D-3347970855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61234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1AA43-D738-4339-81BD-A2D3A1221A0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71003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B4ACE-AF2A-46DB-BC2C-7873FC98837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947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03492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5A2AA-8CCA-46E9-AECA-25F0BE0273E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41709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7F9CF-BC45-4CF1-87B8-9B16E61A930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6376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FDF32-1751-48AC-8358-2A560FC757D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65945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60359-040B-4F67-BB77-3F1670CDCC3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69539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D0679-28A4-409C-8921-F01488B4424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68973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83E3A-21C1-4046-9656-DC992F9887A0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566683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E50F7-648B-46F7-B9E0-37B992D64B36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60837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B4D5A-128E-40EF-BE20-4A70C8202DDE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27571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920E7-D4F2-4C8A-A7A3-22621561CB2B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84400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15883-9715-431B-AA4C-C7C8ADBEFA35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517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79896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F947A-AD6B-491D-BC5E-2799AD18BEBB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149888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55ED2-326B-4182-B325-0F986C57FB40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407087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CDCAE-56CC-4C74-90C3-17FB8D67964A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120342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6208F-BF6A-4F44-823B-7D09C3F57C93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127375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F03A4-B832-409D-B728-C0C7C18DF00F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48533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4C14A-B710-4EA8-A695-1C80CBE89245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03743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820EC-A462-4B66-9B92-7DB16501C2C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77698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703B2-932F-42C9-A868-398AA87B69F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37015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8E691-B51A-49CC-88F5-15FB106D036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7251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5D8DE-D81D-4BBB-9314-58862DF2915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655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77468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268CC-9BDF-4C1E-B13F-3168651E813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58186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D026A-9C5E-4A19-8237-9426990C849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17365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0DA82-D718-4547-811E-FD2AB5660A8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12136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11113-0AAF-4F57-AA35-3EDC09157CA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67128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241A9-3CCB-4D38-87E0-DB39B8F46E4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39838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F079A-312E-410B-93B1-8441C9FA80E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2836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06CE4-15AE-4A5B-8D56-D9E76514B91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75855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F8C33-FE73-45A8-B898-0A296A32738C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80806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250BC-3052-48A8-88CE-19C8C5BCC1D1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58734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5780B-02EA-4A8B-8207-A7745A1D446C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61169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3578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26342-79D5-4DF0-B576-088DB0F594B3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1853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BD0FF-4E4B-4858-B395-3FBCD2842EBA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191844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41C28-0A39-416B-8999-B4C39511CB95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311690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F626D-DBBC-4C72-B17E-AE9C1870D29A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32785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F40E4-5CA5-4291-96D7-B265B7DC3C3C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410604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B9E9E-CBFE-4B9B-BD8A-2DB88D7192C2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63895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957A2-F903-43E5-B0E0-3E27F269274D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5540916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3BD36-A27D-4F8A-9E80-1CF93846FB50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50401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45057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93467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46379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571708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556772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82099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767016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58585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776646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99408929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59582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60721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60721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5034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1383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0"/>
            <a:ext cx="9144000" cy="1428750"/>
          </a:xfrm>
          <a:prstGeom prst="rect">
            <a:avLst/>
          </a:prstGeom>
          <a:solidFill>
            <a:srgbClr val="5959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0"/>
            <a:ext cx="2135187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356350"/>
            <a:ext cx="2894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4763"/>
            <a:ext cx="2132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4763"/>
            <a:ext cx="2132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itchFamily="32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663747D4-E953-4A02-8A53-76116E4EE1C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8A74355-4BF5-409E-8915-06EE48083A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3172235-98C5-48B5-A1FA-A855EE8161C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E82E15E-38CE-4A58-92F3-EA994880FD5C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842D4FA-D1C0-4C31-B88A-CBCEAE44F03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898989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9506788-75C4-4A67-B210-982A8E534A08}" type="slidenum">
              <a:rPr lang="es-CL"/>
              <a:pPr>
                <a:defRPr/>
              </a:pPr>
              <a:t>‹#›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150813"/>
            <a:ext cx="792162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del texto de título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Pulse para editar el formato de esquema del texto</a:t>
            </a:r>
          </a:p>
          <a:p>
            <a:pPr lvl="1"/>
            <a:r>
              <a:rPr lang="en-GB" smtClean="0"/>
              <a:t>Segundo nivel del esquema</a:t>
            </a:r>
          </a:p>
          <a:p>
            <a:pPr lvl="2"/>
            <a:r>
              <a:rPr lang="en-GB" smtClean="0"/>
              <a:t>Tercer nivel del esquema</a:t>
            </a:r>
          </a:p>
          <a:p>
            <a:pPr lvl="3"/>
            <a:r>
              <a:rPr lang="en-GB" smtClean="0"/>
              <a:t>Cuarto nivel del esquema</a:t>
            </a:r>
          </a:p>
          <a:p>
            <a:pPr lvl="4"/>
            <a:r>
              <a:rPr lang="en-GB" smtClean="0"/>
              <a:t>Quinto nivel del esquema</a:t>
            </a:r>
          </a:p>
          <a:p>
            <a:pPr lvl="4"/>
            <a:r>
              <a:rPr lang="en-GB" smtClean="0"/>
              <a:t>Sexto nivel del esquema</a:t>
            </a:r>
          </a:p>
          <a:p>
            <a:pPr lvl="4"/>
            <a:r>
              <a:rPr lang="en-GB" smtClean="0"/>
              <a:t>Séptimo nivel del esquema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16024" y="1773238"/>
            <a:ext cx="7772400" cy="2087562"/>
          </a:xfrm>
        </p:spPr>
        <p:txBody>
          <a:bodyPr/>
          <a:lstStyle/>
          <a:p>
            <a:pPr eaLnBrk="1" hangingPunct="1"/>
            <a:r>
              <a:rPr lang="en-GB" altLang="es-CL" dirty="0" smtClean="0"/>
              <a:t>Transparency, information and advisory at Retirement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4437063"/>
            <a:ext cx="8424863" cy="21844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es-CL" sz="2000" b="1" dirty="0" err="1" smtClean="0"/>
              <a:t>Solange</a:t>
            </a:r>
            <a:r>
              <a:rPr lang="en-US" altLang="es-CL" sz="2000" b="1" dirty="0" smtClean="0"/>
              <a:t> </a:t>
            </a:r>
            <a:r>
              <a:rPr lang="en-US" altLang="es-CL" sz="2000" b="1" dirty="0" err="1" smtClean="0"/>
              <a:t>Berstein</a:t>
            </a:r>
            <a:endParaRPr lang="en-US" altLang="es-CL" sz="2000" b="1" dirty="0" smtClean="0"/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es-CL" sz="2000" dirty="0" smtClean="0"/>
              <a:t>Superintendent of Pensions, Chile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en-GB" altLang="es-CL" sz="1800" b="1" dirty="0" smtClean="0">
              <a:solidFill>
                <a:srgbClr val="303880"/>
              </a:solidFill>
            </a:endParaRP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en-GB" altLang="es-CL" sz="2000" dirty="0" smtClean="0">
              <a:solidFill>
                <a:srgbClr val="303880"/>
              </a:solidFill>
            </a:endParaRP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en-GB" altLang="es-CL" sz="2000" smtClean="0"/>
              <a:t>Seoul, November 6</a:t>
            </a:r>
            <a:r>
              <a:rPr lang="en-GB" altLang="es-CL" sz="2000" baseline="30000" smtClean="0"/>
              <a:t>th</a:t>
            </a:r>
            <a:r>
              <a:rPr lang="en-GB" altLang="es-CL" sz="2000" smtClean="0"/>
              <a:t> 2013</a:t>
            </a:r>
          </a:p>
        </p:txBody>
      </p:sp>
    </p:spTree>
    <p:extLst>
      <p:ext uri="{BB962C8B-B14F-4D97-AF65-F5344CB8AC3E}">
        <p14:creationId xmlns:p14="http://schemas.microsoft.com/office/powerpoint/2010/main" val="167898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uide </a:t>
            </a: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members 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through </a:t>
            </a: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 </a:t>
            </a:r>
            <a:endParaRPr lang="en-US" sz="36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retirement </a:t>
            </a: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process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413842"/>
            <a:ext cx="8820472" cy="55435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SCOMP provides transparent, reliable and ongoing information, but: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Members have difficulties in understanding the information provided 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Member’s decisions might have been still biased by intermediaries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Even with the introduction of SCOMP, pensioners could be making suboptimal decisions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The 2008 Reform introduced </a:t>
            </a:r>
          </a:p>
          <a:p>
            <a:pPr lvl="1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Independent pension advisors</a:t>
            </a:r>
          </a:p>
          <a:p>
            <a:pPr lvl="1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Allow for intermediary charge if a program withdrawal is chosen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</p:txBody>
      </p:sp>
    </p:spTree>
    <p:extLst>
      <p:ext uri="{BB962C8B-B14F-4D97-AF65-F5344CB8AC3E}">
        <p14:creationId xmlns:p14="http://schemas.microsoft.com/office/powerpoint/2010/main" val="22049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0852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Requirements for practicing as </a:t>
            </a:r>
            <a:endParaRPr lang="en-US" sz="36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Pension </a:t>
            </a: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Advisors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85850"/>
            <a:ext cx="8351837" cy="55435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They must approve a test in order to practice. There are currently 537 certified pension advisors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Fees are caped: 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2% if members chose an annuity and 60UF (US$ 2.700);  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1.2% if programmed withdrawals and 36UF (US$ 1.600)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Pension advisors are required to take an insurance to cover for misleading advice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Strictly forbidden for AFPs and Insurance Companies to make extra payments to advisors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Most pension advisors were annuity brokers before the reform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</p:txBody>
      </p:sp>
    </p:spTree>
    <p:extLst>
      <p:ext uri="{BB962C8B-B14F-4D97-AF65-F5344CB8AC3E}">
        <p14:creationId xmlns:p14="http://schemas.microsoft.com/office/powerpoint/2010/main" val="305253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52536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Preliminary Results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41834"/>
            <a:ext cx="8351837" cy="5543550"/>
          </a:xfr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es-CL" sz="2400" dirty="0" smtClean="0"/>
              <a:t>Members who are assisted by pension advisors get a better retirement than members who are advised by tied agents from insurance companies</a:t>
            </a:r>
          </a:p>
          <a:p>
            <a:pPr lvl="1"/>
            <a:endParaRPr lang="en-US" altLang="es-CL" sz="2400" dirty="0" smtClean="0"/>
          </a:p>
          <a:p>
            <a:pPr lvl="1"/>
            <a:endParaRPr lang="en-US" altLang="es-CL" sz="2400" dirty="0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2637110"/>
            <a:ext cx="66960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9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52536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Preliminary Results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85850"/>
            <a:ext cx="8351837" cy="5543550"/>
          </a:xfr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es-CL" sz="2400" dirty="0" smtClean="0"/>
              <a:t>Quotes in the SCOMP system are also accompanied by the risk rating of insurance companies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es-CL" sz="2400" dirty="0" smtClean="0"/>
              <a:t>Intermediaries could drive members to choose the best quote without paying attention to the level of risk of the company and pay the highest fee possible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es-CL" sz="2400" dirty="0" smtClean="0"/>
              <a:t>Results show that, as for the period July 2012 – June 2013, among individuals who do not select the best quote: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3,4% purchase an annuity with a company with higher risk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4,5% of those who chose an </a:t>
            </a:r>
            <a:r>
              <a:rPr lang="en-US" altLang="es-CL" sz="2400" b="1" dirty="0" smtClean="0"/>
              <a:t>agent</a:t>
            </a:r>
            <a:r>
              <a:rPr lang="en-US" altLang="es-CL" sz="2400" dirty="0" smtClean="0"/>
              <a:t> as an intermediary purchase an annuity with a company with higher risk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2,6% of individuals who chose a </a:t>
            </a:r>
            <a:r>
              <a:rPr lang="en-US" altLang="es-CL" sz="2400" b="1" dirty="0" smtClean="0"/>
              <a:t>pension advisor</a:t>
            </a:r>
            <a:r>
              <a:rPr lang="en-US" altLang="es-CL" sz="2400" dirty="0" smtClean="0"/>
              <a:t> purchase an annuity with a company with higher risk</a:t>
            </a:r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altLang="es-CL" sz="2400" dirty="0" smtClean="0"/>
          </a:p>
        </p:txBody>
      </p:sp>
    </p:spTree>
    <p:extLst>
      <p:ext uri="{BB962C8B-B14F-4D97-AF65-F5344CB8AC3E}">
        <p14:creationId xmlns:p14="http://schemas.microsoft.com/office/powerpoint/2010/main" val="205859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80528" y="53752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Final Remarks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57858"/>
            <a:ext cx="8351837" cy="5543550"/>
          </a:xfr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 algn="just"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es-CL" sz="2400" dirty="0" smtClean="0"/>
              <a:t>One of the challenges of the Pension Supervisor is to provide members with clear information throughout the retirement process:</a:t>
            </a:r>
          </a:p>
          <a:p>
            <a:pPr algn="just"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altLang="es-CL" sz="2400" dirty="0" smtClean="0"/>
          </a:p>
          <a:p>
            <a:pPr marL="800100" lvl="1" indent="-342900" algn="just">
              <a:lnSpc>
                <a:spcPct val="90000"/>
              </a:lnSpc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We have recently improved the </a:t>
            </a:r>
            <a:r>
              <a:rPr lang="en-US" altLang="es-CL" sz="2400" dirty="0"/>
              <a:t>certificates issued through the SCOMP </a:t>
            </a:r>
            <a:r>
              <a:rPr lang="en-US" altLang="es-CL" sz="2400" dirty="0" smtClean="0"/>
              <a:t>system: simplify the language, provide a better comparison across pension products.  </a:t>
            </a:r>
          </a:p>
          <a:p>
            <a:pPr marL="800100" lvl="1" indent="-342900" algn="just">
              <a:lnSpc>
                <a:spcPct val="90000"/>
              </a:lnSpc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The </a:t>
            </a:r>
            <a:r>
              <a:rPr lang="en-US" altLang="es-CL" sz="2400" dirty="0"/>
              <a:t>ongoing supervision of pension advisors should trigger warning lights in case misleading information is being provided to members</a:t>
            </a:r>
          </a:p>
          <a:p>
            <a:pPr marL="457200" lvl="1" indent="0" algn="just">
              <a:buClr>
                <a:schemeClr val="accent2"/>
              </a:buClr>
              <a:defRPr/>
            </a:pPr>
            <a:endParaRPr lang="en-US" altLang="es-CL" sz="2400" dirty="0" smtClean="0"/>
          </a:p>
          <a:p>
            <a:pPr marL="800100" lvl="1" indent="-342900" algn="just"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altLang="es-CL" sz="2400" dirty="0" smtClean="0"/>
          </a:p>
          <a:p>
            <a:pPr marL="800100" lvl="1" indent="-342900" algn="just"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altLang="es-CL" sz="2400" dirty="0" smtClean="0"/>
          </a:p>
        </p:txBody>
      </p:sp>
    </p:spTree>
    <p:extLst>
      <p:ext uri="{BB962C8B-B14F-4D97-AF65-F5344CB8AC3E}">
        <p14:creationId xmlns:p14="http://schemas.microsoft.com/office/powerpoint/2010/main" val="374493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772989"/>
            <a:ext cx="9121775" cy="5832475"/>
          </a:xfrm>
        </p:spPr>
        <p:txBody>
          <a:bodyPr>
            <a:normAutofit/>
          </a:bodyPr>
          <a:lstStyle/>
          <a:p>
            <a:pPr marL="457200" indent="-457200" eaLnBrk="1" hangingPunct="1"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sz="2400" dirty="0" smtClean="0"/>
              <a:t>The Payout Choice in Chile</a:t>
            </a:r>
          </a:p>
          <a:p>
            <a:pPr marL="457200" indent="-457200" eaLnBrk="1" hangingPunct="1"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sz="2400" dirty="0" smtClean="0"/>
          </a:p>
          <a:p>
            <a:pPr marL="457200" indent="-457200" eaLnBrk="1" hangingPunct="1"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sz="2400" dirty="0" smtClean="0"/>
              <a:t>Operation </a:t>
            </a:r>
            <a:r>
              <a:rPr lang="en-US" sz="2400" dirty="0"/>
              <a:t>of the SCOMP </a:t>
            </a:r>
            <a:r>
              <a:rPr lang="en-US" sz="2400" dirty="0" smtClean="0"/>
              <a:t>system</a:t>
            </a:r>
            <a:endParaRPr lang="en-US" sz="1800" dirty="0"/>
          </a:p>
          <a:p>
            <a:pPr marL="457200" lvl="1" indent="-457200" eaLnBrk="1" hangingPunct="1">
              <a:spcAft>
                <a:spcPct val="2000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sz="2400" dirty="0" smtClean="0">
              <a:ea typeface="+mn-ea"/>
              <a:cs typeface="+mn-cs"/>
            </a:endParaRPr>
          </a:p>
          <a:p>
            <a:pPr marL="457200" lvl="1" indent="-457200" eaLnBrk="1" hangingPunct="1">
              <a:spcAft>
                <a:spcPct val="2000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ea typeface="+mn-ea"/>
                <a:cs typeface="+mn-cs"/>
              </a:rPr>
              <a:t>Introduction </a:t>
            </a:r>
            <a:r>
              <a:rPr lang="en-US" sz="2400" dirty="0">
                <a:ea typeface="+mn-ea"/>
                <a:cs typeface="+mn-cs"/>
              </a:rPr>
              <a:t>of </a:t>
            </a:r>
            <a:r>
              <a:rPr lang="en-US" sz="2400" dirty="0" smtClean="0">
                <a:ea typeface="+mn-ea"/>
                <a:cs typeface="+mn-cs"/>
              </a:rPr>
              <a:t>Pension Advisors</a:t>
            </a:r>
            <a:endParaRPr lang="en-US" sz="2400" dirty="0">
              <a:ea typeface="+mn-ea"/>
              <a:cs typeface="+mn-cs"/>
            </a:endParaRPr>
          </a:p>
          <a:p>
            <a:pPr marL="457200" lvl="1" indent="-457200" eaLnBrk="1" hangingPunct="1">
              <a:spcAft>
                <a:spcPct val="2000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endParaRPr lang="en-US" sz="2400" dirty="0" smtClean="0">
              <a:ea typeface="+mn-ea"/>
              <a:cs typeface="+mn-cs"/>
            </a:endParaRPr>
          </a:p>
          <a:p>
            <a:pPr marL="457200" lvl="1" indent="-457200" eaLnBrk="1" hangingPunct="1">
              <a:spcAft>
                <a:spcPct val="2000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ea typeface="+mn-ea"/>
                <a:cs typeface="+mn-cs"/>
              </a:rPr>
              <a:t>Final </a:t>
            </a:r>
            <a:r>
              <a:rPr lang="en-US" sz="2400" dirty="0">
                <a:ea typeface="+mn-ea"/>
                <a:cs typeface="+mn-cs"/>
              </a:rPr>
              <a:t>remarks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07504" y="215553"/>
            <a:ext cx="8711952" cy="765175"/>
          </a:xfrm>
        </p:spPr>
        <p:txBody>
          <a:bodyPr/>
          <a:lstStyle/>
          <a:p>
            <a:pPr algn="l" eaLnBrk="1" hangingPunct="1"/>
            <a:r>
              <a:rPr lang="en-GB" altLang="es-CL" dirty="0" smtClean="0">
                <a:solidFill>
                  <a:schemeClr val="bg1"/>
                </a:solidFill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98919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485850"/>
            <a:ext cx="8351837" cy="5543550"/>
          </a:xfr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es-CL" sz="2400" dirty="0" smtClean="0"/>
              <a:t>At retirement, members are required to either: 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Purchase a Life Annuity with or without guarantee period;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Take a Programmed Withdrawal;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Drawdown product with a Deferred Life Annuity; or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US" altLang="es-CL" sz="2400" dirty="0" smtClean="0"/>
              <a:t>Purchase a Life Annuity combined with a Programmed Withdrawal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es-CL" sz="2400" dirty="0" smtClean="0"/>
              <a:t>Depending on individual and market characteristics, a member could optimally choose between these products.</a:t>
            </a:r>
          </a:p>
          <a:p>
            <a:pPr marL="342900" lvl="1" indent="-342900">
              <a:spcAft>
                <a:spcPct val="2000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en-US" altLang="es-CL" sz="2400" dirty="0"/>
              <a:t>The retirement process can become very difficult for </a:t>
            </a:r>
            <a:r>
              <a:rPr lang="en-US" altLang="es-CL" sz="2400" dirty="0" smtClean="0"/>
              <a:t>individuals.</a:t>
            </a:r>
          </a:p>
          <a:p>
            <a:pPr>
              <a:buFont typeface="Wingdings" pitchFamily="2" charset="2"/>
              <a:buChar char="Ø"/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 smtClean="0"/>
          </a:p>
        </p:txBody>
      </p:sp>
      <p:sp>
        <p:nvSpPr>
          <p:cNvPr id="2" name="1 Rectángulo"/>
          <p:cNvSpPr/>
          <p:nvPr/>
        </p:nvSpPr>
        <p:spPr>
          <a:xfrm>
            <a:off x="323528" y="332656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</a:rPr>
              <a:t>Pension Products at Retirement</a:t>
            </a:r>
          </a:p>
        </p:txBody>
      </p:sp>
    </p:spTree>
    <p:extLst>
      <p:ext uri="{BB962C8B-B14F-4D97-AF65-F5344CB8AC3E}">
        <p14:creationId xmlns:p14="http://schemas.microsoft.com/office/powerpoint/2010/main" val="103350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85850"/>
            <a:ext cx="8351837" cy="5543550"/>
          </a:xfr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lnSpcReduction="10000"/>
          </a:bodyPr>
          <a:lstStyle/>
          <a:p>
            <a:pPr marL="342900" lvl="1" indent="-342900">
              <a:spcAft>
                <a:spcPct val="20000"/>
              </a:spcAft>
              <a:buFont typeface="Wingdings" pitchFamily="2" charset="2"/>
              <a:buChar char="Ø"/>
              <a:defRPr/>
            </a:pPr>
            <a:r>
              <a:rPr lang="en-US" altLang="es-CL" sz="2400" dirty="0">
                <a:ea typeface="+mn-ea"/>
                <a:cs typeface="+mn-cs"/>
              </a:rPr>
              <a:t>There is little knowledge </a:t>
            </a:r>
            <a:r>
              <a:rPr lang="en-US" altLang="es-CL" sz="2400" dirty="0" smtClean="0">
                <a:ea typeface="+mn-ea"/>
                <a:cs typeface="+mn-cs"/>
              </a:rPr>
              <a:t>about </a:t>
            </a:r>
            <a:r>
              <a:rPr lang="en-US" altLang="es-CL" sz="2400" dirty="0">
                <a:ea typeface="+mn-ea"/>
                <a:cs typeface="+mn-cs"/>
              </a:rPr>
              <a:t>pension products among </a:t>
            </a:r>
            <a:r>
              <a:rPr lang="en-US" altLang="es-CL" sz="2400" dirty="0" smtClean="0">
                <a:ea typeface="+mn-ea"/>
                <a:cs typeface="+mn-cs"/>
              </a:rPr>
              <a:t>members, </a:t>
            </a:r>
            <a:r>
              <a:rPr lang="en-US" altLang="es-CL" sz="2400" dirty="0">
                <a:ea typeface="+mn-ea"/>
                <a:cs typeface="+mn-cs"/>
              </a:rPr>
              <a:t>though this knowledge increases when members are close to retirement:</a:t>
            </a:r>
          </a:p>
          <a:p>
            <a:pPr lvl="1">
              <a:defRPr/>
            </a:pPr>
            <a:endParaRPr lang="en-US" altLang="es-CL" sz="2400" dirty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/>
          </a:p>
          <a:p>
            <a:pPr lvl="1">
              <a:defRPr/>
            </a:pPr>
            <a:endParaRPr lang="en-US" altLang="es-CL" sz="2400" dirty="0" smtClean="0"/>
          </a:p>
          <a:p>
            <a:pPr lvl="1">
              <a:defRPr/>
            </a:pPr>
            <a:endParaRPr lang="en-US" altLang="es-CL" sz="2400" dirty="0"/>
          </a:p>
          <a:p>
            <a:pPr lvl="1">
              <a:defRPr/>
            </a:pPr>
            <a:endParaRPr lang="en-US" altLang="es-CL" sz="2400" dirty="0" smtClean="0"/>
          </a:p>
          <a:p>
            <a:pPr marL="457200" lvl="1" indent="0">
              <a:buFont typeface="Wingdings" pitchFamily="2" charset="2"/>
              <a:buNone/>
              <a:defRPr/>
            </a:pPr>
            <a:r>
              <a:rPr lang="en-US" altLang="es-CL" sz="1200" dirty="0" smtClean="0"/>
              <a:t>Source: Social Protection Survey, 2009</a:t>
            </a:r>
          </a:p>
        </p:txBody>
      </p:sp>
      <p:graphicFrame>
        <p:nvGraphicFramePr>
          <p:cNvPr id="5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5971703"/>
              </p:ext>
            </p:extLst>
          </p:nvPr>
        </p:nvGraphicFramePr>
        <p:xfrm>
          <a:off x="971600" y="2564904"/>
          <a:ext cx="734481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1 Rectángulo"/>
          <p:cNvSpPr/>
          <p:nvPr/>
        </p:nvSpPr>
        <p:spPr>
          <a:xfrm>
            <a:off x="84717" y="332656"/>
            <a:ext cx="67915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altLang="es-CL" sz="3600" dirty="0" smtClean="0">
                <a:solidFill>
                  <a:schemeClr val="bg1"/>
                </a:solidFill>
              </a:rPr>
              <a:t>Knowledge about Pension Products</a:t>
            </a:r>
            <a:endParaRPr lang="en-US" altLang="es-CL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2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0852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 Role of the 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Government</a:t>
            </a:r>
            <a:endParaRPr lang="en-US" sz="36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557858"/>
            <a:ext cx="8351837" cy="5543550"/>
          </a:xfrm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The government facilitates the retirement process providing members with: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Reliable and transparent information through an electronic quotation system (SCOMP)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The possibility for members to get advice from independent pension advisors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The SCOMP system and the service provided by pension advisors are supervised by the Superintendence of Pensions and the Superintendence of Insurance and Securities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</p:txBody>
      </p:sp>
    </p:spTree>
    <p:extLst>
      <p:ext uri="{BB962C8B-B14F-4D97-AF65-F5344CB8AC3E}">
        <p14:creationId xmlns:p14="http://schemas.microsoft.com/office/powerpoint/2010/main" val="93164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0852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Retirement before SCOMP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485850"/>
            <a:ext cx="8351837" cy="55435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Before the introduction of SCOMP, insurance intermediaries had high incentives to sell annuities to members and get a payment: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Intermediaries fees for selling annuities, no fees for programmed withdrawals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No restriction for fees (No cap)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Lump sum payments are restricted: intermediaries offered cash rebates</a:t>
            </a:r>
          </a:p>
          <a:p>
            <a:pPr marL="800100" lvl="1" indent="-342900"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es-CL" sz="2400" dirty="0" smtClean="0"/>
              <a:t>Information was not transparent: intermediaries paid AFP agents to get information about potential pensioners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As a result, members with same characteristics and same balance that retire at the same time, could get a different pension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i="1" u="sng" dirty="0" smtClean="0"/>
          </a:p>
          <a:p>
            <a:pPr marL="800100" lvl="1" indent="-342900"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Font typeface="Wingdings" pitchFamily="2" charset="2"/>
              <a:buChar char="Ø"/>
            </a:pPr>
            <a:endParaRPr lang="en-US" altLang="es-CL" sz="2400" dirty="0" smtClean="0"/>
          </a:p>
        </p:txBody>
      </p:sp>
    </p:spTree>
    <p:extLst>
      <p:ext uri="{BB962C8B-B14F-4D97-AF65-F5344CB8AC3E}">
        <p14:creationId xmlns:p14="http://schemas.microsoft.com/office/powerpoint/2010/main" val="266964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108520" y="53752"/>
            <a:ext cx="91440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Introduction of the SCOMP system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557858"/>
            <a:ext cx="8351837" cy="554355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Electronic quotation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Transparent information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Mandatory system for members who wish to retire or change payout option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Fees restricted: beginning at 2.5%, revision every two years. Currently 2%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es-CL" sz="2400" dirty="0" smtClean="0"/>
              <a:t>Public information of pensioners one year before retirement and those who comply with the requirements for early retirement</a:t>
            </a:r>
            <a:endParaRPr lang="en-US" altLang="es-CL" sz="2400" i="1" u="sng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  <a:p>
            <a:pPr marL="800100" lvl="1" indent="-342900">
              <a:buClr>
                <a:schemeClr val="accent2"/>
              </a:buClr>
              <a:buFont typeface="Wingdings" pitchFamily="2" charset="2"/>
              <a:buChar char="Ø"/>
            </a:pPr>
            <a:endParaRPr lang="en-US" altLang="es-CL" sz="2400" dirty="0" smtClean="0"/>
          </a:p>
        </p:txBody>
      </p:sp>
    </p:spTree>
    <p:extLst>
      <p:ext uri="{BB962C8B-B14F-4D97-AF65-F5344CB8AC3E}">
        <p14:creationId xmlns:p14="http://schemas.microsoft.com/office/powerpoint/2010/main" val="361931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>
            <a:normAutofit/>
          </a:bodyPr>
          <a:lstStyle/>
          <a:p>
            <a:pPr algn="l">
              <a:buClr>
                <a:srgbClr val="00B0F0"/>
              </a:buClr>
              <a:defRPr/>
            </a:pPr>
            <a:r>
              <a:rPr lang="en-US" sz="3600" kern="1200" dirty="0">
                <a:solidFill>
                  <a:schemeClr val="bg1"/>
                </a:solidFill>
              </a:rPr>
              <a:t>Effectiveness of the </a:t>
            </a:r>
            <a:r>
              <a:rPr lang="en-US" sz="3600" kern="1200" dirty="0" smtClean="0">
                <a:solidFill>
                  <a:schemeClr val="bg1"/>
                </a:solidFill>
              </a:rPr>
              <a:t>System: </a:t>
            </a:r>
            <a:br>
              <a:rPr lang="en-US" sz="3600" kern="1200" dirty="0" smtClean="0">
                <a:solidFill>
                  <a:schemeClr val="bg1"/>
                </a:solidFill>
              </a:rPr>
            </a:br>
            <a:r>
              <a:rPr lang="en-US" sz="3600" kern="1200" dirty="0" smtClean="0">
                <a:solidFill>
                  <a:schemeClr val="bg1"/>
                </a:solidFill>
              </a:rPr>
              <a:t>Competition </a:t>
            </a:r>
            <a:r>
              <a:rPr lang="en-US" sz="3600" kern="1200" dirty="0">
                <a:solidFill>
                  <a:schemeClr val="bg1"/>
                </a:solidFill>
              </a:rPr>
              <a:t>and </a:t>
            </a:r>
            <a:r>
              <a:rPr lang="en-US" sz="3600" kern="1200" dirty="0" smtClean="0">
                <a:solidFill>
                  <a:schemeClr val="bg1"/>
                </a:solidFill>
              </a:rPr>
              <a:t>Information</a:t>
            </a:r>
            <a:endParaRPr lang="en-US" sz="3600" kern="1200" dirty="0">
              <a:solidFill>
                <a:schemeClr val="bg1"/>
              </a:solidFill>
            </a:endParaRPr>
          </a:p>
        </p:txBody>
      </p:sp>
      <p:graphicFrame>
        <p:nvGraphicFramePr>
          <p:cNvPr id="2" name="1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7378691"/>
              </p:ext>
            </p:extLst>
          </p:nvPr>
        </p:nvGraphicFramePr>
        <p:xfrm>
          <a:off x="508000" y="1719287"/>
          <a:ext cx="8126413" cy="4467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43" name="1 CuadroTexto"/>
          <p:cNvSpPr txBox="1">
            <a:spLocks noChangeArrowheads="1"/>
          </p:cNvSpPr>
          <p:nvPr/>
        </p:nvSpPr>
        <p:spPr bwMode="auto">
          <a:xfrm>
            <a:off x="971550" y="1412875"/>
            <a:ext cx="7345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es-CL"/>
              <a:t>Intermediation Fees (Market Average)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539750" y="6364288"/>
            <a:ext cx="590391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3399"/>
                    </a:gs>
                    <a:gs pos="100000">
                      <a:srgbClr val="3366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es-CL" sz="1400"/>
              <a:t>Source: Author’s calculation (data from the SVS website)</a:t>
            </a:r>
          </a:p>
        </p:txBody>
      </p:sp>
    </p:spTree>
    <p:extLst>
      <p:ext uri="{BB962C8B-B14F-4D97-AF65-F5344CB8AC3E}">
        <p14:creationId xmlns:p14="http://schemas.microsoft.com/office/powerpoint/2010/main" val="105582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71214"/>
            <a:ext cx="9144000" cy="11255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hangingPunct="0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Effectiveness of the 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System:</a:t>
            </a:r>
          </a:p>
          <a:p>
            <a:pPr eaLnBrk="0" hangingPunct="0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Competition </a:t>
            </a: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and Information</a:t>
            </a:r>
            <a:endParaRPr lang="es-CL" sz="36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67" name="Text Box 11"/>
          <p:cNvSpPr txBox="1">
            <a:spLocks noChangeArrowheads="1"/>
          </p:cNvSpPr>
          <p:nvPr/>
        </p:nvSpPr>
        <p:spPr bwMode="auto">
          <a:xfrm>
            <a:off x="596528" y="1392833"/>
            <a:ext cx="33274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3399"/>
                    </a:gs>
                    <a:gs pos="100000">
                      <a:srgbClr val="3366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es-CL" sz="1400" dirty="0"/>
              <a:t>Dispersion Premium January 2002</a:t>
            </a:r>
          </a:p>
        </p:txBody>
      </p:sp>
      <p:sp>
        <p:nvSpPr>
          <p:cNvPr id="11268" name="Text Box 12"/>
          <p:cNvSpPr txBox="1">
            <a:spLocks noChangeArrowheads="1"/>
          </p:cNvSpPr>
          <p:nvPr/>
        </p:nvSpPr>
        <p:spPr bwMode="auto">
          <a:xfrm>
            <a:off x="4601418" y="1392833"/>
            <a:ext cx="32829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3399"/>
                    </a:gs>
                    <a:gs pos="100000">
                      <a:srgbClr val="3366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es-CL" sz="1400" dirty="0"/>
              <a:t>Dispersion Premium January 2006</a:t>
            </a:r>
          </a:p>
        </p:txBody>
      </p:sp>
      <p:sp>
        <p:nvSpPr>
          <p:cNvPr id="11269" name="Text Box 16"/>
          <p:cNvSpPr txBox="1">
            <a:spLocks noChangeArrowheads="1"/>
          </p:cNvSpPr>
          <p:nvPr/>
        </p:nvSpPr>
        <p:spPr bwMode="auto">
          <a:xfrm>
            <a:off x="5856288" y="6453188"/>
            <a:ext cx="3179762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3399"/>
                    </a:gs>
                    <a:gs pos="100000">
                      <a:srgbClr val="3366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rgbClr val="17375E"/>
                </a:solidFill>
                <a:latin typeface="Verdana" pitchFamily="34" charset="0"/>
              </a:defRPr>
            </a:lvl5pPr>
            <a:lvl6pPr marL="25146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6pPr>
            <a:lvl7pPr marL="29718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7pPr>
            <a:lvl8pPr marL="34290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8pPr>
            <a:lvl9pPr marL="3886200" indent="-22860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Wingdings" pitchFamily="2" charset="2"/>
              <a:buChar char="•"/>
              <a:defRPr>
                <a:solidFill>
                  <a:srgbClr val="17375E"/>
                </a:solidFill>
                <a:latin typeface="Verdana" pitchFamily="34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es-CL" sz="1400"/>
              <a:t>Source: Morales &amp; Larraín, 2010</a:t>
            </a:r>
          </a:p>
        </p:txBody>
      </p:sp>
      <p:pic>
        <p:nvPicPr>
          <p:cNvPr id="1127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8" y="1683940"/>
            <a:ext cx="7345362" cy="28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4470400"/>
            <a:ext cx="5535612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86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Calibri"/>
        <a:ea typeface="DejaVu Sans"/>
        <a:cs typeface="DejaVu Sans"/>
      </a:majorFont>
      <a:minorFont>
        <a:latin typeface="Calibri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trabajos_pesados_charla_portuarios</Template>
  <TotalTime>49</TotalTime>
  <Words>758</Words>
  <Application>Microsoft Office PowerPoint</Application>
  <PresentationFormat>On-screen Show (4:3)</PresentationFormat>
  <Paragraphs>115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1_Tema de Office</vt:lpstr>
      <vt:lpstr>Tema de Office</vt:lpstr>
      <vt:lpstr>2_Tema de Office</vt:lpstr>
      <vt:lpstr>3_Tema de Office</vt:lpstr>
      <vt:lpstr>4_Tema de Office</vt:lpstr>
      <vt:lpstr>5_Tema de Office</vt:lpstr>
      <vt:lpstr>6_Tema de Office</vt:lpstr>
      <vt:lpstr>7_Tema de Office</vt:lpstr>
      <vt:lpstr>Transparency, information and advisory at Retirement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Effectiveness of the System:  Competition and Information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Transparency, information and advisory at Retirement</dc:title>
  <dc:creator>Solange</dc:creator>
  <cp:lastModifiedBy>DAY-HANOTIAUX Sally</cp:lastModifiedBy>
  <cp:revision>25</cp:revision>
  <dcterms:created xsi:type="dcterms:W3CDTF">2013-11-05T06:27:51Z</dcterms:created>
  <dcterms:modified xsi:type="dcterms:W3CDTF">2013-11-13T09:42:27Z</dcterms:modified>
</cp:coreProperties>
</file>