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8" r:id="rId2"/>
    <p:sldId id="257" r:id="rId3"/>
    <p:sldId id="266" r:id="rId4"/>
    <p:sldId id="267" r:id="rId5"/>
    <p:sldId id="263" r:id="rId6"/>
    <p:sldId id="264" r:id="rId7"/>
    <p:sldId id="265" r:id="rId8"/>
    <p:sldId id="259" r:id="rId9"/>
    <p:sldId id="260" r:id="rId10"/>
    <p:sldId id="262"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4198" autoAdjust="0"/>
  </p:normalViewPr>
  <p:slideViewPr>
    <p:cSldViewPr>
      <p:cViewPr>
        <p:scale>
          <a:sx n="100" d="100"/>
          <a:sy n="100" d="100"/>
        </p:scale>
        <p:origin x="-210" y="-2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F0A025-A994-4906-A69C-C43FBAF99276}" type="datetimeFigureOut">
              <a:rPr lang="en-GB" smtClean="0"/>
              <a:t>28/10/2013</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DB9AC6-6C4D-4701-B138-490E506F905E}" type="slidenum">
              <a:rPr lang="en-GB" smtClean="0"/>
              <a:t>‹#›</a:t>
            </a:fld>
            <a:endParaRPr lang="en-GB" dirty="0"/>
          </a:p>
        </p:txBody>
      </p:sp>
    </p:spTree>
    <p:extLst>
      <p:ext uri="{BB962C8B-B14F-4D97-AF65-F5344CB8AC3E}">
        <p14:creationId xmlns:p14="http://schemas.microsoft.com/office/powerpoint/2010/main" val="3289319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6DB9AC6-6C4D-4701-B138-490E506F905E}" type="slidenum">
              <a:rPr lang="en-GB" smtClean="0"/>
              <a:t>1</a:t>
            </a:fld>
            <a:endParaRPr lang="en-GB" dirty="0"/>
          </a:p>
        </p:txBody>
      </p:sp>
    </p:spTree>
    <p:extLst>
      <p:ext uri="{BB962C8B-B14F-4D97-AF65-F5344CB8AC3E}">
        <p14:creationId xmlns:p14="http://schemas.microsoft.com/office/powerpoint/2010/main" val="35881522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6DB9AC6-6C4D-4701-B138-490E506F905E}" type="slidenum">
              <a:rPr lang="en-GB" smtClean="0"/>
              <a:t>3</a:t>
            </a:fld>
            <a:endParaRPr lang="en-GB" dirty="0"/>
          </a:p>
        </p:txBody>
      </p:sp>
    </p:spTree>
    <p:extLst>
      <p:ext uri="{BB962C8B-B14F-4D97-AF65-F5344CB8AC3E}">
        <p14:creationId xmlns:p14="http://schemas.microsoft.com/office/powerpoint/2010/main" val="6324127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6DB9AC6-6C4D-4701-B138-490E506F905E}" type="slidenum">
              <a:rPr lang="en-GB" smtClean="0"/>
              <a:t>4</a:t>
            </a:fld>
            <a:endParaRPr lang="en-GB" dirty="0"/>
          </a:p>
        </p:txBody>
      </p:sp>
    </p:spTree>
    <p:extLst>
      <p:ext uri="{BB962C8B-B14F-4D97-AF65-F5344CB8AC3E}">
        <p14:creationId xmlns:p14="http://schemas.microsoft.com/office/powerpoint/2010/main" val="6324127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6DB9AC6-6C4D-4701-B138-490E506F905E}" type="slidenum">
              <a:rPr lang="en-GB" smtClean="0"/>
              <a:t>5</a:t>
            </a:fld>
            <a:endParaRPr lang="en-GB" dirty="0"/>
          </a:p>
        </p:txBody>
      </p:sp>
    </p:spTree>
    <p:extLst>
      <p:ext uri="{BB962C8B-B14F-4D97-AF65-F5344CB8AC3E}">
        <p14:creationId xmlns:p14="http://schemas.microsoft.com/office/powerpoint/2010/main" val="632412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6DB9AC6-6C4D-4701-B138-490E506F905E}" type="slidenum">
              <a:rPr lang="en-GB" smtClean="0"/>
              <a:t>6</a:t>
            </a:fld>
            <a:endParaRPr lang="en-GB" dirty="0"/>
          </a:p>
        </p:txBody>
      </p:sp>
    </p:spTree>
    <p:extLst>
      <p:ext uri="{BB962C8B-B14F-4D97-AF65-F5344CB8AC3E}">
        <p14:creationId xmlns:p14="http://schemas.microsoft.com/office/powerpoint/2010/main" val="6324127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6DB9AC6-6C4D-4701-B138-490E506F905E}" type="slidenum">
              <a:rPr lang="en-GB" smtClean="0"/>
              <a:t>7</a:t>
            </a:fld>
            <a:endParaRPr lang="en-GB" dirty="0"/>
          </a:p>
        </p:txBody>
      </p:sp>
    </p:spTree>
    <p:extLst>
      <p:ext uri="{BB962C8B-B14F-4D97-AF65-F5344CB8AC3E}">
        <p14:creationId xmlns:p14="http://schemas.microsoft.com/office/powerpoint/2010/main" val="632412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Design of the benchmark</a:t>
            </a:r>
            <a:r>
              <a:rPr lang="en-GB" dirty="0" smtClean="0"/>
              <a:t> has serious impact on the investment behaviour.</a:t>
            </a:r>
          </a:p>
          <a:p>
            <a:r>
              <a:rPr lang="en-GB" dirty="0" smtClean="0"/>
              <a:t>Asset allocation – often herding is observed. Probably</a:t>
            </a:r>
            <a:r>
              <a:rPr lang="en-GB" baseline="0" dirty="0" smtClean="0"/>
              <a:t> stronger with the internal benchmarks (case of CEE).</a:t>
            </a:r>
          </a:p>
          <a:p>
            <a:r>
              <a:rPr lang="en-GB" baseline="0" dirty="0" smtClean="0"/>
              <a:t>Composition of the benchmark investments – including/excluding some asset class immediately brings about change of portfolio. Extremely important case is </a:t>
            </a:r>
            <a:r>
              <a:rPr lang="en-GB" b="1" baseline="0" dirty="0" smtClean="0"/>
              <a:t>who is the ‘’owner” </a:t>
            </a:r>
            <a:r>
              <a:rPr lang="en-GB" baseline="0" dirty="0" smtClean="0"/>
              <a:t>of the benchmark and how they decide about its structure (should rather be governmental, not private – conflict of interests; should be transparent to avoid problems with including assets/classes not desirable from the point of view of members).</a:t>
            </a:r>
          </a:p>
          <a:p>
            <a:r>
              <a:rPr lang="en-GB" baseline="0" dirty="0" smtClean="0"/>
              <a:t>Investment horizon – influenced by assessment horizon and assessment frequency. This effect is enhanced by </a:t>
            </a:r>
            <a:r>
              <a:rPr lang="en-GB" b="1" baseline="0" dirty="0" smtClean="0"/>
              <a:t>accounting/valuation </a:t>
            </a:r>
            <a:r>
              <a:rPr lang="en-GB" b="1" baseline="0" dirty="0" smtClean="0"/>
              <a:t>issues</a:t>
            </a:r>
            <a:r>
              <a:rPr lang="en-GB" baseline="0" dirty="0" smtClean="0"/>
              <a:t> – see the case of closed-end funds discount. For example, Polish closed-end funds investing in real estate due to highly illiquid nature of underlying assets have the discount at the level of 20-30% compared to their NAV.</a:t>
            </a:r>
          </a:p>
          <a:p>
            <a:r>
              <a:rPr lang="en-GB" b="1" dirty="0" smtClean="0"/>
              <a:t>Use of the benchmark – </a:t>
            </a:r>
            <a:r>
              <a:rPr lang="en-GB" b="0" dirty="0" smtClean="0"/>
              <a:t>in the case of LTI it is rather not a performance indicator but risk indicator that helps to keep strategic asset allocation on track.</a:t>
            </a:r>
            <a:r>
              <a:rPr lang="en-GB" b="0" baseline="0" dirty="0" smtClean="0"/>
              <a:t> Recent work (Ang et al., 2010) shows that long-term investment should focus on investment in risk factors not risk asset classes. The next slide shows the example of traditional rebalancing in the Polish open pension fund markets during years 1999-2012.</a:t>
            </a:r>
          </a:p>
          <a:p>
            <a:endParaRPr lang="en-GB" b="0" baseline="0" dirty="0" smtClean="0"/>
          </a:p>
          <a:p>
            <a:r>
              <a:rPr lang="en-GB" b="0" baseline="0" dirty="0" smtClean="0"/>
              <a:t>Ang A., Goetzmann W.N., Schaefer S.M. (2009). </a:t>
            </a:r>
            <a:r>
              <a:rPr lang="en-GB" b="0" i="1" baseline="0" dirty="0" smtClean="0"/>
              <a:t>Evaluation of Active Management of the Norwegian Government Pension Fund – Global</a:t>
            </a:r>
            <a:r>
              <a:rPr lang="en-GB" b="0" baseline="0" dirty="0" smtClean="0"/>
              <a:t>, report for Norges Bank Investment Management.</a:t>
            </a:r>
            <a:endParaRPr lang="en-GB" b="1" dirty="0"/>
          </a:p>
        </p:txBody>
      </p:sp>
      <p:sp>
        <p:nvSpPr>
          <p:cNvPr id="4" name="Slide Number Placeholder 3"/>
          <p:cNvSpPr>
            <a:spLocks noGrp="1"/>
          </p:cNvSpPr>
          <p:nvPr>
            <p:ph type="sldNum" sz="quarter" idx="10"/>
          </p:nvPr>
        </p:nvSpPr>
        <p:spPr/>
        <p:txBody>
          <a:bodyPr/>
          <a:lstStyle/>
          <a:p>
            <a:fld id="{B6DB9AC6-6C4D-4701-B138-490E506F905E}" type="slidenum">
              <a:rPr lang="en-GB" smtClean="0"/>
              <a:t>8</a:t>
            </a:fld>
            <a:endParaRPr lang="en-GB" dirty="0"/>
          </a:p>
        </p:txBody>
      </p:sp>
    </p:spTree>
    <p:extLst>
      <p:ext uri="{BB962C8B-B14F-4D97-AF65-F5344CB8AC3E}">
        <p14:creationId xmlns:p14="http://schemas.microsoft.com/office/powerpoint/2010/main" val="632412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investment span over the period from the</a:t>
            </a:r>
            <a:r>
              <a:rPr lang="en-GB" baseline="0" dirty="0" smtClean="0"/>
              <a:t> June of </a:t>
            </a:r>
            <a:r>
              <a:rPr lang="en-GB" dirty="0" smtClean="0"/>
              <a:t>1999 until the</a:t>
            </a:r>
            <a:r>
              <a:rPr lang="en-GB" baseline="0" dirty="0" smtClean="0"/>
              <a:t> </a:t>
            </a:r>
            <a:r>
              <a:rPr lang="en-GB" dirty="0" smtClean="0"/>
              <a:t>end of 2012 (12</a:t>
            </a:r>
            <a:r>
              <a:rPr lang="en-GB" baseline="0" dirty="0" smtClean="0"/>
              <a:t>,5 years).</a:t>
            </a:r>
            <a:endParaRPr lang="en-GB" dirty="0"/>
          </a:p>
        </p:txBody>
      </p:sp>
      <p:sp>
        <p:nvSpPr>
          <p:cNvPr id="4" name="Slide Number Placeholder 3"/>
          <p:cNvSpPr>
            <a:spLocks noGrp="1"/>
          </p:cNvSpPr>
          <p:nvPr>
            <p:ph type="sldNum" sz="quarter" idx="10"/>
          </p:nvPr>
        </p:nvSpPr>
        <p:spPr/>
        <p:txBody>
          <a:bodyPr/>
          <a:lstStyle/>
          <a:p>
            <a:fld id="{B6DB9AC6-6C4D-4701-B138-490E506F905E}" type="slidenum">
              <a:rPr lang="en-GB" smtClean="0"/>
              <a:t>9</a:t>
            </a:fld>
            <a:endParaRPr lang="en-GB" dirty="0"/>
          </a:p>
        </p:txBody>
      </p:sp>
    </p:spTree>
    <p:extLst>
      <p:ext uri="{BB962C8B-B14F-4D97-AF65-F5344CB8AC3E}">
        <p14:creationId xmlns:p14="http://schemas.microsoft.com/office/powerpoint/2010/main" val="1912532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C65587F9-7AC7-43A7-9F59-755F6285FDFD}" type="datetime1">
              <a:rPr lang="en-GB" smtClean="0"/>
              <a:t>28/10/2013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04F279DE-3661-4680-9754-4EAC77F53F24}" type="slidenum">
              <a:rPr lang="en-GB" smtClean="0"/>
              <a:t>‹#›</a:t>
            </a:fld>
            <a:endParaRPr lang="en-GB" dirty="0"/>
          </a:p>
        </p:txBody>
      </p:sp>
    </p:spTree>
    <p:extLst>
      <p:ext uri="{BB962C8B-B14F-4D97-AF65-F5344CB8AC3E}">
        <p14:creationId xmlns:p14="http://schemas.microsoft.com/office/powerpoint/2010/main" val="8986464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E9AF054-43F1-4969-8FAA-B10586FCE6BB}" type="datetime1">
              <a:rPr lang="en-GB" smtClean="0"/>
              <a:t>28/10/2013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04F279DE-3661-4680-9754-4EAC77F53F24}" type="slidenum">
              <a:rPr lang="en-GB" smtClean="0"/>
              <a:t>‹#›</a:t>
            </a:fld>
            <a:endParaRPr lang="en-GB" dirty="0"/>
          </a:p>
        </p:txBody>
      </p:sp>
    </p:spTree>
    <p:extLst>
      <p:ext uri="{BB962C8B-B14F-4D97-AF65-F5344CB8AC3E}">
        <p14:creationId xmlns:p14="http://schemas.microsoft.com/office/powerpoint/2010/main" val="3895034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16215F6-4E3A-447D-95B4-7193399C3709}" type="datetime1">
              <a:rPr lang="en-GB" smtClean="0"/>
              <a:t>28/10/2013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04F279DE-3661-4680-9754-4EAC77F53F24}" type="slidenum">
              <a:rPr lang="en-GB" smtClean="0"/>
              <a:t>‹#›</a:t>
            </a:fld>
            <a:endParaRPr lang="en-GB" dirty="0"/>
          </a:p>
        </p:txBody>
      </p:sp>
    </p:spTree>
    <p:extLst>
      <p:ext uri="{BB962C8B-B14F-4D97-AF65-F5344CB8AC3E}">
        <p14:creationId xmlns:p14="http://schemas.microsoft.com/office/powerpoint/2010/main" val="3464197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BA02AA7-5286-424D-877B-5074125CC901}" type="datetime1">
              <a:rPr lang="en-GB" smtClean="0"/>
              <a:t>28/10/2013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04F279DE-3661-4680-9754-4EAC77F53F24}" type="slidenum">
              <a:rPr lang="en-GB" smtClean="0"/>
              <a:t>‹#›</a:t>
            </a:fld>
            <a:endParaRPr lang="en-GB" dirty="0"/>
          </a:p>
        </p:txBody>
      </p:sp>
    </p:spTree>
    <p:extLst>
      <p:ext uri="{BB962C8B-B14F-4D97-AF65-F5344CB8AC3E}">
        <p14:creationId xmlns:p14="http://schemas.microsoft.com/office/powerpoint/2010/main" val="869981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841F33-AB4E-4733-8572-AAF4AB238969}" type="datetime1">
              <a:rPr lang="en-GB" smtClean="0"/>
              <a:t>28/10/2013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04F279DE-3661-4680-9754-4EAC77F53F24}" type="slidenum">
              <a:rPr lang="en-GB" smtClean="0"/>
              <a:t>‹#›</a:t>
            </a:fld>
            <a:endParaRPr lang="en-GB" dirty="0"/>
          </a:p>
        </p:txBody>
      </p:sp>
    </p:spTree>
    <p:extLst>
      <p:ext uri="{BB962C8B-B14F-4D97-AF65-F5344CB8AC3E}">
        <p14:creationId xmlns:p14="http://schemas.microsoft.com/office/powerpoint/2010/main" val="486737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C09BBFB-9012-4CE9-AE48-73C1980A0470}" type="datetime1">
              <a:rPr lang="en-GB" smtClean="0"/>
              <a:t>28/10/2013</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04F279DE-3661-4680-9754-4EAC77F53F24}" type="slidenum">
              <a:rPr lang="en-GB" smtClean="0"/>
              <a:t>‹#›</a:t>
            </a:fld>
            <a:endParaRPr lang="en-GB" dirty="0"/>
          </a:p>
        </p:txBody>
      </p:sp>
    </p:spTree>
    <p:extLst>
      <p:ext uri="{BB962C8B-B14F-4D97-AF65-F5344CB8AC3E}">
        <p14:creationId xmlns:p14="http://schemas.microsoft.com/office/powerpoint/2010/main" val="2069343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26E8530D-DD74-404E-8ED2-C3FE4181F051}" type="datetime1">
              <a:rPr lang="en-GB" smtClean="0"/>
              <a:t>28/10/2013</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04F279DE-3661-4680-9754-4EAC77F53F24}" type="slidenum">
              <a:rPr lang="en-GB" smtClean="0"/>
              <a:t>‹#›</a:t>
            </a:fld>
            <a:endParaRPr lang="en-GB" dirty="0"/>
          </a:p>
        </p:txBody>
      </p:sp>
    </p:spTree>
    <p:extLst>
      <p:ext uri="{BB962C8B-B14F-4D97-AF65-F5344CB8AC3E}">
        <p14:creationId xmlns:p14="http://schemas.microsoft.com/office/powerpoint/2010/main" val="845338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B2E3A48C-00D5-41A8-B8DB-50CD4E78D26E}" type="datetime1">
              <a:rPr lang="en-GB" smtClean="0"/>
              <a:t>28/10/2013</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04F279DE-3661-4680-9754-4EAC77F53F24}" type="slidenum">
              <a:rPr lang="en-GB" smtClean="0"/>
              <a:t>‹#›</a:t>
            </a:fld>
            <a:endParaRPr lang="en-GB" dirty="0"/>
          </a:p>
        </p:txBody>
      </p:sp>
    </p:spTree>
    <p:extLst>
      <p:ext uri="{BB962C8B-B14F-4D97-AF65-F5344CB8AC3E}">
        <p14:creationId xmlns:p14="http://schemas.microsoft.com/office/powerpoint/2010/main" val="3688081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14D745-8498-482C-BF23-EB90A4429F83}" type="datetime1">
              <a:rPr lang="en-GB" smtClean="0"/>
              <a:t>28/10/2013</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04F279DE-3661-4680-9754-4EAC77F53F24}" type="slidenum">
              <a:rPr lang="en-GB" smtClean="0"/>
              <a:t>‹#›</a:t>
            </a:fld>
            <a:endParaRPr lang="en-GB" dirty="0"/>
          </a:p>
        </p:txBody>
      </p:sp>
    </p:spTree>
    <p:extLst>
      <p:ext uri="{BB962C8B-B14F-4D97-AF65-F5344CB8AC3E}">
        <p14:creationId xmlns:p14="http://schemas.microsoft.com/office/powerpoint/2010/main" val="3213127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B322DD-4D02-4DA8-9746-9FC5ADA3A98A}" type="datetime1">
              <a:rPr lang="en-GB" smtClean="0"/>
              <a:t>28/10/2013</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04F279DE-3661-4680-9754-4EAC77F53F24}" type="slidenum">
              <a:rPr lang="en-GB" smtClean="0"/>
              <a:t>‹#›</a:t>
            </a:fld>
            <a:endParaRPr lang="en-GB" dirty="0"/>
          </a:p>
        </p:txBody>
      </p:sp>
    </p:spTree>
    <p:extLst>
      <p:ext uri="{BB962C8B-B14F-4D97-AF65-F5344CB8AC3E}">
        <p14:creationId xmlns:p14="http://schemas.microsoft.com/office/powerpoint/2010/main" val="2362179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4099F0-D1A5-43C6-9DDC-72A6751B7D76}" type="datetime1">
              <a:rPr lang="en-GB" smtClean="0"/>
              <a:t>28/10/2013</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04F279DE-3661-4680-9754-4EAC77F53F24}" type="slidenum">
              <a:rPr lang="en-GB" smtClean="0"/>
              <a:t>‹#›</a:t>
            </a:fld>
            <a:endParaRPr lang="en-GB" dirty="0"/>
          </a:p>
        </p:txBody>
      </p:sp>
    </p:spTree>
    <p:extLst>
      <p:ext uri="{BB962C8B-B14F-4D97-AF65-F5344CB8AC3E}">
        <p14:creationId xmlns:p14="http://schemas.microsoft.com/office/powerpoint/2010/main" val="2473959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1F7D44-94FA-4DEC-A484-1285DC4339F8}" type="datetime1">
              <a:rPr lang="en-GB" smtClean="0"/>
              <a:t>28/10/2013</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F279DE-3661-4680-9754-4EAC77F53F24}" type="slidenum">
              <a:rPr lang="en-GB" smtClean="0"/>
              <a:t>‹#›</a:t>
            </a:fld>
            <a:endParaRPr lang="en-GB" dirty="0"/>
          </a:p>
        </p:txBody>
      </p:sp>
    </p:spTree>
    <p:extLst>
      <p:ext uri="{BB962C8B-B14F-4D97-AF65-F5344CB8AC3E}">
        <p14:creationId xmlns:p14="http://schemas.microsoft.com/office/powerpoint/2010/main" val="11285803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dariusz.stanko@oecd.org"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hyperlink" Target="http://www.iopsweb.org/"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hyperlink" Target="http://www.oecd.org/site/iops/principlesandguidelines/40010212.pdf" TargetMode="External"/><Relationship Id="rId7" Type="http://schemas.openxmlformats.org/officeDocument/2006/relationships/hyperlink" Target="http://www.oecd.org/pensions/private-pensions/institutionalinvestorsandlong-terminvestment.htm" TargetMode="External"/><Relationship Id="rId2" Type="http://schemas.openxmlformats.org/officeDocument/2006/relationships/hyperlink" Target="http://www.oecd.org/daf/fin/private-pensions/G20-OECD-Principles-LTI-Financing.pdf" TargetMode="External"/><Relationship Id="rId1" Type="http://schemas.openxmlformats.org/officeDocument/2006/relationships/slideLayout" Target="../slideLayouts/slideLayout2.xml"/><Relationship Id="rId6" Type="http://schemas.openxmlformats.org/officeDocument/2006/relationships/hyperlink" Target="http://www.oecd.org/daf/fin/private-pensions/LargestPensionFunds2012Survey.pdf" TargetMode="External"/><Relationship Id="rId5" Type="http://schemas.openxmlformats.org/officeDocument/2006/relationships/hyperlink" Target="http://www.oecd.org/finance/lti" TargetMode="External"/><Relationship Id="rId4" Type="http://schemas.openxmlformats.org/officeDocument/2006/relationships/hyperlink" Target="http://www.oecd.org/site/iops/principlesandguidelines/48773865.pdf"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8032" y="548680"/>
            <a:ext cx="7772400" cy="3960440"/>
          </a:xfrm>
        </p:spPr>
        <p:txBody>
          <a:bodyPr>
            <a:noAutofit/>
          </a:bodyPr>
          <a:lstStyle/>
          <a:p>
            <a:r>
              <a:rPr kumimoji="1" lang="en-GB" altLang="ja-JP" sz="3200" b="1" dirty="0" smtClean="0">
                <a:latin typeface="Arial" panose="020B0604020202020204" pitchFamily="34" charset="0"/>
                <a:cs typeface="Arial" panose="020B0604020202020204" pitchFamily="34" charset="0"/>
              </a:rPr>
              <a:t>OECD/IOPS GLOBAL FORUM</a:t>
            </a:r>
            <a:br>
              <a:rPr kumimoji="1" lang="en-GB" altLang="ja-JP" sz="3200" b="1" dirty="0" smtClean="0">
                <a:latin typeface="Arial" panose="020B0604020202020204" pitchFamily="34" charset="0"/>
                <a:cs typeface="Arial" panose="020B0604020202020204" pitchFamily="34" charset="0"/>
              </a:rPr>
            </a:br>
            <a:r>
              <a:rPr kumimoji="1" lang="en-GB" altLang="ja-JP" sz="3200" b="1" dirty="0" smtClean="0">
                <a:latin typeface="Arial" panose="020B0604020202020204" pitchFamily="34" charset="0"/>
                <a:cs typeface="Arial" panose="020B0604020202020204" pitchFamily="34" charset="0"/>
              </a:rPr>
              <a:t> ON PRIVATE PENSIONS</a:t>
            </a:r>
            <a:r>
              <a:rPr kumimoji="1" lang="en-GB" altLang="ja-JP" sz="3200" dirty="0" smtClean="0">
                <a:latin typeface="Arial" panose="020B0604020202020204" pitchFamily="34" charset="0"/>
                <a:cs typeface="Arial" panose="020B0604020202020204" pitchFamily="34" charset="0"/>
              </a:rPr>
              <a:t/>
            </a:r>
            <a:br>
              <a:rPr kumimoji="1" lang="en-GB" altLang="ja-JP" sz="3200" dirty="0" smtClean="0">
                <a:latin typeface="Arial" panose="020B0604020202020204" pitchFamily="34" charset="0"/>
                <a:cs typeface="Arial" panose="020B0604020202020204" pitchFamily="34" charset="0"/>
              </a:rPr>
            </a:br>
            <a:r>
              <a:rPr kumimoji="1" lang="en-GB" altLang="ja-JP" sz="3200" dirty="0" smtClean="0">
                <a:latin typeface="Arial" panose="020B0604020202020204" pitchFamily="34" charset="0"/>
                <a:cs typeface="Arial" panose="020B0604020202020204" pitchFamily="34" charset="0"/>
              </a:rPr>
              <a:t>‘</a:t>
            </a:r>
            <a:r>
              <a:rPr lang="en-GB" altLang="ja-JP" sz="3200" dirty="0" smtClean="0">
                <a:latin typeface="Arial" panose="020B0604020202020204" pitchFamily="34" charset="0"/>
                <a:cs typeface="Arial" panose="020B0604020202020204" pitchFamily="34" charset="0"/>
              </a:rPr>
              <a:t>Asian Pensions – Lessons for the World’</a:t>
            </a:r>
            <a:br>
              <a:rPr lang="en-GB" altLang="ja-JP" sz="3200" dirty="0" smtClean="0">
                <a:latin typeface="Arial" panose="020B0604020202020204" pitchFamily="34" charset="0"/>
                <a:cs typeface="Arial" panose="020B0604020202020204" pitchFamily="34" charset="0"/>
              </a:rPr>
            </a:br>
            <a:r>
              <a:rPr lang="en-GB" altLang="ja-JP" sz="3200" dirty="0" smtClean="0">
                <a:latin typeface="Arial" panose="020B0604020202020204" pitchFamily="34" charset="0"/>
                <a:cs typeface="Arial" panose="020B0604020202020204" pitchFamily="34" charset="0"/>
              </a:rPr>
              <a:t/>
            </a:r>
            <a:br>
              <a:rPr lang="en-GB" altLang="ja-JP" sz="3200" dirty="0" smtClean="0">
                <a:latin typeface="Arial" panose="020B0604020202020204" pitchFamily="34" charset="0"/>
                <a:cs typeface="Arial" panose="020B0604020202020204" pitchFamily="34" charset="0"/>
              </a:rPr>
            </a:br>
            <a:r>
              <a:rPr lang="en-GB" altLang="ja-JP" sz="3200" b="1" dirty="0" smtClean="0">
                <a:latin typeface="Arial" panose="020B0604020202020204" pitchFamily="34" charset="0"/>
                <a:cs typeface="Arial" panose="020B0604020202020204" pitchFamily="34" charset="0"/>
              </a:rPr>
              <a:t>Session 5: Institutional investors and long-term investment</a:t>
            </a:r>
            <a:endParaRPr lang="en-GB" sz="3200" b="1"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1371600" y="4221088"/>
            <a:ext cx="6400800" cy="1752600"/>
          </a:xfrm>
        </p:spPr>
        <p:txBody>
          <a:bodyPr>
            <a:normAutofit/>
          </a:bodyPr>
          <a:lstStyle/>
          <a:p>
            <a:pPr>
              <a:spcBef>
                <a:spcPts val="0"/>
              </a:spcBef>
            </a:pPr>
            <a:r>
              <a:rPr kumimoji="1" lang="en-GB" sz="2400" dirty="0" smtClean="0">
                <a:solidFill>
                  <a:schemeClr val="tx1"/>
                </a:solidFill>
                <a:latin typeface="Arial" panose="020B0604020202020204" pitchFamily="34" charset="0"/>
                <a:ea typeface="+mj-ea"/>
                <a:cs typeface="Arial" panose="020B0604020202020204" pitchFamily="34" charset="0"/>
              </a:rPr>
              <a:t>Discussant</a:t>
            </a:r>
          </a:p>
          <a:p>
            <a:pPr>
              <a:spcBef>
                <a:spcPts val="0"/>
              </a:spcBef>
            </a:pPr>
            <a:r>
              <a:rPr kumimoji="1" lang="en-GB" sz="2400" dirty="0" smtClean="0">
                <a:solidFill>
                  <a:schemeClr val="tx1"/>
                </a:solidFill>
                <a:latin typeface="Arial" panose="020B0604020202020204" pitchFamily="34" charset="0"/>
                <a:ea typeface="+mj-ea"/>
                <a:cs typeface="Arial" panose="020B0604020202020204" pitchFamily="34" charset="0"/>
              </a:rPr>
              <a:t>Dariusz Stańko, </a:t>
            </a:r>
            <a:r>
              <a:rPr kumimoji="1" lang="en-GB" sz="2400" dirty="0" smtClean="0">
                <a:solidFill>
                  <a:schemeClr val="tx1"/>
                </a:solidFill>
                <a:latin typeface="Arial" panose="020B0604020202020204" pitchFamily="34" charset="0"/>
                <a:cs typeface="Arial" panose="020B0604020202020204" pitchFamily="34" charset="0"/>
              </a:rPr>
              <a:t>IOPS </a:t>
            </a:r>
            <a:r>
              <a:rPr kumimoji="1" lang="en-GB" sz="2400" dirty="0">
                <a:solidFill>
                  <a:schemeClr val="tx1"/>
                </a:solidFill>
                <a:latin typeface="Arial" panose="020B0604020202020204" pitchFamily="34" charset="0"/>
                <a:cs typeface="Arial" panose="020B0604020202020204" pitchFamily="34" charset="0"/>
              </a:rPr>
              <a:t>Secretariat</a:t>
            </a:r>
            <a:endParaRPr kumimoji="1" lang="en-GB" sz="2400" dirty="0" smtClean="0">
              <a:solidFill>
                <a:schemeClr val="tx1"/>
              </a:solidFill>
              <a:latin typeface="Arial" panose="020B0604020202020204" pitchFamily="34" charset="0"/>
              <a:ea typeface="+mj-ea"/>
              <a:cs typeface="Arial" panose="020B0604020202020204" pitchFamily="34" charset="0"/>
            </a:endParaRPr>
          </a:p>
          <a:p>
            <a:pPr>
              <a:spcBef>
                <a:spcPts val="0"/>
              </a:spcBef>
            </a:pPr>
            <a:r>
              <a:rPr kumimoji="1" lang="en-GB" sz="2400" dirty="0" smtClean="0">
                <a:solidFill>
                  <a:schemeClr val="tx1"/>
                </a:solidFill>
                <a:latin typeface="Arial" panose="020B0604020202020204" pitchFamily="34" charset="0"/>
                <a:ea typeface="+mj-ea"/>
                <a:cs typeface="Arial" panose="020B0604020202020204" pitchFamily="34" charset="0"/>
                <a:hlinkClick r:id="rId3"/>
              </a:rPr>
              <a:t>dariusz.stanko@oecd.org</a:t>
            </a:r>
            <a:endParaRPr kumimoji="1" lang="en-GB" sz="2400" dirty="0" smtClean="0">
              <a:solidFill>
                <a:schemeClr val="tx1"/>
              </a:solidFill>
              <a:latin typeface="Arial" panose="020B0604020202020204" pitchFamily="34" charset="0"/>
              <a:ea typeface="+mj-ea"/>
              <a:cs typeface="Arial" panose="020B0604020202020204" pitchFamily="34" charset="0"/>
            </a:endParaRPr>
          </a:p>
          <a:p>
            <a:pPr>
              <a:spcBef>
                <a:spcPts val="0"/>
              </a:spcBef>
            </a:pPr>
            <a:r>
              <a:rPr kumimoji="1" lang="en-GB" sz="2400" dirty="0" smtClean="0">
                <a:solidFill>
                  <a:schemeClr val="tx1"/>
                </a:solidFill>
                <a:latin typeface="Arial" panose="020B0604020202020204" pitchFamily="34" charset="0"/>
                <a:ea typeface="+mj-ea"/>
                <a:cs typeface="Arial" panose="020B0604020202020204" pitchFamily="34" charset="0"/>
                <a:hlinkClick r:id="rId4"/>
              </a:rPr>
              <a:t>www.iopsweb.org</a:t>
            </a:r>
            <a:r>
              <a:rPr kumimoji="1" lang="en-GB" sz="2400" dirty="0" smtClean="0">
                <a:solidFill>
                  <a:schemeClr val="tx1"/>
                </a:solidFill>
                <a:latin typeface="Arial" panose="020B0604020202020204" pitchFamily="34" charset="0"/>
                <a:ea typeface="+mj-ea"/>
                <a:cs typeface="Arial" panose="020B0604020202020204" pitchFamily="34" charset="0"/>
              </a:rPr>
              <a:t>  </a:t>
            </a:r>
          </a:p>
          <a:p>
            <a:endParaRPr kumimoji="1" lang="en-GB" sz="2800" dirty="0">
              <a:solidFill>
                <a:schemeClr val="tx1"/>
              </a:solidFill>
              <a:latin typeface="Arial" panose="020B0604020202020204" pitchFamily="34" charset="0"/>
              <a:ea typeface="+mj-ea"/>
              <a:cs typeface="Arial" panose="020B0604020202020204" pitchFamily="34" charset="0"/>
            </a:endParaRPr>
          </a:p>
        </p:txBody>
      </p:sp>
      <p:sp>
        <p:nvSpPr>
          <p:cNvPr id="4" name="TextBox 3"/>
          <p:cNvSpPr txBox="1"/>
          <p:nvPr/>
        </p:nvSpPr>
        <p:spPr>
          <a:xfrm>
            <a:off x="2483768" y="6074132"/>
            <a:ext cx="4896544" cy="461665"/>
          </a:xfrm>
          <a:prstGeom prst="rect">
            <a:avLst/>
          </a:prstGeom>
          <a:noFill/>
        </p:spPr>
        <p:txBody>
          <a:bodyPr wrap="square" rtlCol="0">
            <a:spAutoFit/>
          </a:bodyPr>
          <a:lstStyle/>
          <a:p>
            <a:r>
              <a:rPr lang="en-GB" sz="2400" dirty="0" smtClean="0">
                <a:latin typeface="Arial" panose="020B0604020202020204" pitchFamily="34" charset="0"/>
                <a:cs typeface="Arial" panose="020B0604020202020204" pitchFamily="34" charset="0"/>
              </a:rPr>
              <a:t>Seoul, 5-6 November 2013</a:t>
            </a:r>
            <a:endParaRPr lang="en-GB" sz="2400" dirty="0">
              <a:latin typeface="Arial" panose="020B0604020202020204" pitchFamily="34" charset="0"/>
              <a:cs typeface="Arial" panose="020B0604020202020204" pitchFamily="34" charset="0"/>
            </a:endParaRPr>
          </a:p>
        </p:txBody>
      </p:sp>
      <p:pic>
        <p:nvPicPr>
          <p:cNvPr id="5" name="Picture 4" descr="NewlargeIOPS_logo_rgb_web.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26325" y="0"/>
            <a:ext cx="1717675"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04F279DE-3661-4680-9754-4EAC77F53F24}" type="slidenum">
              <a:rPr lang="en-GB" smtClean="0"/>
              <a:t>1</a:t>
            </a:fld>
            <a:endParaRPr lang="en-GB" dirty="0"/>
          </a:p>
        </p:txBody>
      </p:sp>
    </p:spTree>
    <p:extLst>
      <p:ext uri="{BB962C8B-B14F-4D97-AF65-F5344CB8AC3E}">
        <p14:creationId xmlns:p14="http://schemas.microsoft.com/office/powerpoint/2010/main" val="42261740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384"/>
            <a:ext cx="8229600" cy="1143000"/>
          </a:xfrm>
        </p:spPr>
        <p:txBody>
          <a:bodyPr>
            <a:normAutofit/>
          </a:bodyPr>
          <a:lstStyle/>
          <a:p>
            <a:r>
              <a:rPr lang="en-GB" sz="3200" b="1" dirty="0" smtClean="0">
                <a:latin typeface="Arial" panose="020B0604020202020204" pitchFamily="34" charset="0"/>
                <a:cs typeface="Arial" panose="020B0604020202020204" pitchFamily="34" charset="0"/>
              </a:rPr>
              <a:t>References</a:t>
            </a:r>
            <a:endParaRPr lang="en-GB" sz="3200"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045369"/>
            <a:ext cx="8229600" cy="5623992"/>
          </a:xfrm>
        </p:spPr>
        <p:txBody>
          <a:bodyPr>
            <a:noAutofit/>
          </a:bodyPr>
          <a:lstStyle/>
          <a:p>
            <a:r>
              <a:rPr lang="en-GB" sz="1600" dirty="0"/>
              <a:t>Chłoń-Domińczak A., Kawiński M., Stańko D. (2013). </a:t>
            </a:r>
            <a:r>
              <a:rPr lang="en-GB" sz="1600" i="1" dirty="0"/>
              <a:t>The </a:t>
            </a:r>
            <a:r>
              <a:rPr lang="en-GB" sz="1600" i="1" dirty="0" smtClean="0"/>
              <a:t>Evaluation </a:t>
            </a:r>
            <a:r>
              <a:rPr lang="en-GB" sz="1600" i="1" dirty="0"/>
              <a:t>and </a:t>
            </a:r>
            <a:r>
              <a:rPr lang="en-GB" sz="1600" i="1" dirty="0" smtClean="0"/>
              <a:t>Presentation </a:t>
            </a:r>
            <a:r>
              <a:rPr lang="en-GB" sz="1600" i="1" dirty="0"/>
              <a:t>of </a:t>
            </a:r>
            <a:r>
              <a:rPr lang="en-GB" sz="1600" i="1" dirty="0" smtClean="0"/>
              <a:t>Investment Performance </a:t>
            </a:r>
            <a:r>
              <a:rPr lang="en-GB" sz="1600" i="1" dirty="0"/>
              <a:t>of </a:t>
            </a:r>
            <a:r>
              <a:rPr lang="en-GB" sz="1600" i="1" dirty="0" smtClean="0"/>
              <a:t>Funded Pension Schemes</a:t>
            </a:r>
            <a:r>
              <a:rPr lang="en-GB" sz="1600" dirty="0" smtClean="0"/>
              <a:t> </a:t>
            </a:r>
            <a:r>
              <a:rPr lang="en-GB" sz="1600" dirty="0"/>
              <a:t>[in Polish: System oceny i prezentacji wyników inwestycyjnych kapitałowych systemów emerytalnych], </a:t>
            </a:r>
            <a:r>
              <a:rPr lang="en-GB" sz="1600" dirty="0" smtClean="0"/>
              <a:t>Warsaw School of Economics, </a:t>
            </a:r>
            <a:r>
              <a:rPr lang="en-GB" sz="1600" dirty="0"/>
              <a:t>Warsaw.</a:t>
            </a:r>
            <a:endParaRPr lang="en-GB" sz="1600" dirty="0" smtClean="0"/>
          </a:p>
          <a:p>
            <a:r>
              <a:rPr lang="en-GB" sz="1600" dirty="0" smtClean="0"/>
              <a:t>G20/OECD (2013). </a:t>
            </a:r>
            <a:r>
              <a:rPr lang="en-GB" sz="1600" i="1" dirty="0" smtClean="0"/>
              <a:t>G20/OECD High-Level Principles of Long-term Investment Financing by Institutional Investors</a:t>
            </a:r>
            <a:r>
              <a:rPr lang="en-GB" sz="1600" dirty="0"/>
              <a:t>, </a:t>
            </a:r>
            <a:r>
              <a:rPr lang="en-GB" sz="1600" dirty="0">
                <a:hlinkClick r:id="rId2"/>
              </a:rPr>
              <a:t>http://</a:t>
            </a:r>
            <a:r>
              <a:rPr lang="en-GB" sz="1600" dirty="0" smtClean="0">
                <a:hlinkClick r:id="rId2"/>
              </a:rPr>
              <a:t>www.oecd.org/daf/fin/private-pensions/G20-OECD-Principles-LTI-Financing.pdf</a:t>
            </a:r>
            <a:r>
              <a:rPr lang="en-GB" sz="1600" dirty="0" smtClean="0"/>
              <a:t> </a:t>
            </a:r>
          </a:p>
          <a:p>
            <a:r>
              <a:rPr lang="en-GB" sz="1600" dirty="0" smtClean="0"/>
              <a:t>IOPS</a:t>
            </a:r>
            <a:r>
              <a:rPr lang="en-GB" sz="1600" dirty="0"/>
              <a:t>, </a:t>
            </a:r>
            <a:r>
              <a:rPr lang="en-US" sz="1600" i="1" dirty="0" smtClean="0"/>
              <a:t>Good Practices in Risk Management of Alternative Investments by Pension Funds</a:t>
            </a:r>
            <a:r>
              <a:rPr lang="en-US" sz="1600" dirty="0" smtClean="0"/>
              <a:t>, </a:t>
            </a:r>
            <a:r>
              <a:rPr lang="en-GB" sz="1600" dirty="0" smtClean="0">
                <a:hlinkClick r:id="rId3"/>
              </a:rPr>
              <a:t>http</a:t>
            </a:r>
            <a:r>
              <a:rPr lang="en-GB" sz="1600" dirty="0">
                <a:hlinkClick r:id="rId3"/>
              </a:rPr>
              <a:t>://</a:t>
            </a:r>
            <a:r>
              <a:rPr lang="en-GB" sz="1600" dirty="0" smtClean="0">
                <a:hlinkClick r:id="rId3"/>
              </a:rPr>
              <a:t>www.oecd.org/site/iops/principlesandguidelines/40010212.pdf</a:t>
            </a:r>
            <a:r>
              <a:rPr lang="en-GB" sz="1600" dirty="0" smtClean="0"/>
              <a:t> </a:t>
            </a:r>
            <a:endParaRPr lang="en-GB" sz="1600" dirty="0"/>
          </a:p>
          <a:p>
            <a:r>
              <a:rPr lang="en-GB" sz="1600" dirty="0" smtClean="0"/>
              <a:t>IOPS (2011). </a:t>
            </a:r>
            <a:r>
              <a:rPr lang="en-GB" sz="1600" i="1" dirty="0" smtClean="0"/>
              <a:t>Pension Fund Use of Alternative Investments and Derivatives: Regulation, Industry Practice and Implementation Issues</a:t>
            </a:r>
            <a:r>
              <a:rPr lang="en-GB" sz="1600" dirty="0" smtClean="0"/>
              <a:t>, IOPS Working Papers on Effective Pension Supervision No. 13, </a:t>
            </a:r>
            <a:r>
              <a:rPr lang="en-GB" sz="1600" dirty="0" smtClean="0">
                <a:hlinkClick r:id="rId4"/>
              </a:rPr>
              <a:t>http://www.oecd.org/site/iops/principlesandguidelines/48773865.pdf</a:t>
            </a:r>
            <a:r>
              <a:rPr lang="en-GB" sz="1600" dirty="0" smtClean="0"/>
              <a:t> </a:t>
            </a:r>
          </a:p>
          <a:p>
            <a:r>
              <a:rPr lang="en-GB" sz="1600" dirty="0" smtClean="0"/>
              <a:t>OECD (2013a). </a:t>
            </a:r>
            <a:r>
              <a:rPr lang="en-GB" sz="1600" i="1" dirty="0" smtClean="0"/>
              <a:t>The Role of Banks, Equity Markets and Institutional Investors in Long-term Financing for Growth and Development. Report for G20 Leaders, </a:t>
            </a:r>
            <a:r>
              <a:rPr lang="en-GB" sz="1600" dirty="0" smtClean="0">
                <a:hlinkClick r:id="rId5"/>
              </a:rPr>
              <a:t>www.oecd.org/finance/lti</a:t>
            </a:r>
            <a:endParaRPr lang="en-GB" sz="1600" i="1" dirty="0" smtClean="0"/>
          </a:p>
          <a:p>
            <a:r>
              <a:rPr lang="en-GB" sz="1600" dirty="0" smtClean="0"/>
              <a:t>OECD (2013b). </a:t>
            </a:r>
            <a:r>
              <a:rPr lang="en-GB" sz="1600" i="1" dirty="0" smtClean="0"/>
              <a:t>Annual Survey of Large Pension Funds and Public Pension Reserve Funds</a:t>
            </a:r>
            <a:r>
              <a:rPr lang="en-GB" sz="1600" dirty="0"/>
              <a:t>, </a:t>
            </a:r>
            <a:r>
              <a:rPr lang="en-GB" sz="1600" dirty="0">
                <a:hlinkClick r:id="rId6"/>
              </a:rPr>
              <a:t>http://</a:t>
            </a:r>
            <a:r>
              <a:rPr lang="en-GB" sz="1600" dirty="0" smtClean="0">
                <a:hlinkClick r:id="rId6"/>
              </a:rPr>
              <a:t>www.oecd.org/daf/fin/private-pensions/LargestPensionFunds2012Survey.pdf</a:t>
            </a:r>
            <a:endParaRPr lang="en-GB" sz="1600" dirty="0" smtClean="0"/>
          </a:p>
          <a:p>
            <a:r>
              <a:rPr lang="en-GB" sz="1600" dirty="0" smtClean="0"/>
              <a:t>OECD, Long-term investment project, </a:t>
            </a:r>
            <a:r>
              <a:rPr lang="en-GB" sz="1600" u="sng" dirty="0">
                <a:hlinkClick r:id="rId7"/>
              </a:rPr>
              <a:t>http://www.oecd.org/pensions/private-pensions/institutionalinvestorsandlong-terminvestment.htm</a:t>
            </a:r>
            <a:endParaRPr lang="en-GB" sz="1600" dirty="0"/>
          </a:p>
        </p:txBody>
      </p:sp>
      <p:sp>
        <p:nvSpPr>
          <p:cNvPr id="4" name="Slide Number Placeholder 3"/>
          <p:cNvSpPr>
            <a:spLocks noGrp="1"/>
          </p:cNvSpPr>
          <p:nvPr>
            <p:ph type="sldNum" sz="quarter" idx="12"/>
          </p:nvPr>
        </p:nvSpPr>
        <p:spPr/>
        <p:txBody>
          <a:bodyPr/>
          <a:lstStyle/>
          <a:p>
            <a:fld id="{04F279DE-3661-4680-9754-4EAC77F53F24}" type="slidenum">
              <a:rPr lang="en-GB" smtClean="0"/>
              <a:t>10</a:t>
            </a:fld>
            <a:endParaRPr lang="en-GB" dirty="0"/>
          </a:p>
        </p:txBody>
      </p:sp>
      <p:pic>
        <p:nvPicPr>
          <p:cNvPr id="5" name="Picture 4" descr="NewlargeIOPS_logo_rgb_web.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426325" y="50007"/>
            <a:ext cx="1717675"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36743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7624" y="260350"/>
            <a:ext cx="6049342" cy="936625"/>
          </a:xfrm>
          <a:noFill/>
          <a:ln>
            <a:noFill/>
          </a:ln>
        </p:spPr>
        <p:txBody>
          <a:bodyPr rtlCol="0">
            <a:normAutofit/>
          </a:bodyPr>
          <a:lstStyle/>
          <a:p>
            <a:pPr eaLnBrk="1" fontAlgn="auto" hangingPunct="1">
              <a:spcBef>
                <a:spcPts val="1200"/>
              </a:spcBef>
              <a:spcAft>
                <a:spcPts val="1200"/>
              </a:spcAft>
              <a:tabLst>
                <a:tab pos="539750" algn="l"/>
                <a:tab pos="756285" algn="l"/>
                <a:tab pos="972185" algn="l"/>
              </a:tabLst>
              <a:defRPr/>
            </a:pPr>
            <a:r>
              <a:rPr lang="en-GB" sz="3600" b="1" dirty="0" smtClean="0">
                <a:latin typeface="Arial" panose="020B0604020202020204" pitchFamily="34" charset="0"/>
                <a:ea typeface="Times New Roman"/>
                <a:cs typeface="Arial" panose="020B0604020202020204" pitchFamily="34" charset="0"/>
              </a:rPr>
              <a:t>Some remarks about…</a:t>
            </a:r>
          </a:p>
        </p:txBody>
      </p:sp>
      <p:sp>
        <p:nvSpPr>
          <p:cNvPr id="3" name="Subtitle 2"/>
          <p:cNvSpPr>
            <a:spLocks noGrp="1"/>
          </p:cNvSpPr>
          <p:nvPr>
            <p:ph type="subTitle" idx="1"/>
          </p:nvPr>
        </p:nvSpPr>
        <p:spPr>
          <a:xfrm>
            <a:off x="395288" y="1484313"/>
            <a:ext cx="8353425" cy="5040312"/>
          </a:xfrm>
        </p:spPr>
        <p:txBody>
          <a:bodyPr rtlCol="0">
            <a:normAutofit/>
          </a:bodyPr>
          <a:lstStyle/>
          <a:p>
            <a:pPr marL="274320" indent="-274320" algn="l">
              <a:spcBef>
                <a:spcPts val="600"/>
              </a:spcBef>
              <a:spcAft>
                <a:spcPts val="600"/>
              </a:spcAft>
              <a:buFont typeface="Arial" pitchFamily="34" charset="0"/>
              <a:buChar char="•"/>
              <a:defRPr/>
            </a:pPr>
            <a:r>
              <a:rPr lang="en-GB" sz="2400" dirty="0" smtClean="0">
                <a:solidFill>
                  <a:schemeClr val="tx1"/>
                </a:solidFill>
                <a:latin typeface="Arial" panose="020B0604020202020204" pitchFamily="34" charset="0"/>
                <a:cs typeface="Arial" panose="020B0604020202020204" pitchFamily="34" charset="0"/>
              </a:rPr>
              <a:t>OECD Long-term investment project</a:t>
            </a:r>
          </a:p>
          <a:p>
            <a:pPr marL="274320" indent="-274320" algn="l">
              <a:spcBef>
                <a:spcPts val="600"/>
              </a:spcBef>
              <a:spcAft>
                <a:spcPts val="600"/>
              </a:spcAft>
              <a:buFont typeface="Arial" pitchFamily="34" charset="0"/>
              <a:buChar char="•"/>
              <a:defRPr/>
            </a:pPr>
            <a:endParaRPr lang="en-GB" sz="2400" dirty="0">
              <a:solidFill>
                <a:schemeClr val="tx1"/>
              </a:solidFill>
              <a:latin typeface="Arial" panose="020B0604020202020204" pitchFamily="34" charset="0"/>
              <a:cs typeface="Arial" panose="020B0604020202020204" pitchFamily="34" charset="0"/>
            </a:endParaRPr>
          </a:p>
          <a:p>
            <a:pPr marL="274320" indent="-274320" algn="l">
              <a:spcBef>
                <a:spcPts val="600"/>
              </a:spcBef>
              <a:spcAft>
                <a:spcPts val="600"/>
              </a:spcAft>
              <a:buFont typeface="Arial" pitchFamily="34" charset="0"/>
              <a:buChar char="•"/>
              <a:defRPr/>
            </a:pPr>
            <a:r>
              <a:rPr lang="en-GB" sz="2400" dirty="0" smtClean="0">
                <a:solidFill>
                  <a:schemeClr val="tx1"/>
                </a:solidFill>
                <a:latin typeface="Arial" panose="020B0604020202020204" pitchFamily="34" charset="0"/>
                <a:cs typeface="Arial" panose="020B0604020202020204" pitchFamily="34" charset="0"/>
              </a:rPr>
              <a:t>Governance </a:t>
            </a:r>
            <a:r>
              <a:rPr lang="en-GB" sz="2400" dirty="0">
                <a:solidFill>
                  <a:schemeClr val="tx1"/>
                </a:solidFill>
                <a:latin typeface="Arial" panose="020B0604020202020204" pitchFamily="34" charset="0"/>
                <a:cs typeface="Arial" panose="020B0604020202020204" pitchFamily="34" charset="0"/>
              </a:rPr>
              <a:t>and risk management preconditions </a:t>
            </a:r>
            <a:r>
              <a:rPr lang="en-GB" sz="2400" dirty="0" smtClean="0">
                <a:solidFill>
                  <a:schemeClr val="tx1"/>
                </a:solidFill>
                <a:latin typeface="Arial" panose="020B0604020202020204" pitchFamily="34" charset="0"/>
                <a:cs typeface="Arial" panose="020B0604020202020204" pitchFamily="34" charset="0"/>
              </a:rPr>
              <a:t>for investment in alternative and illiquid assets</a:t>
            </a:r>
          </a:p>
          <a:p>
            <a:pPr algn="l">
              <a:spcBef>
                <a:spcPts val="600"/>
              </a:spcBef>
              <a:spcAft>
                <a:spcPts val="600"/>
              </a:spcAft>
              <a:defRPr/>
            </a:pPr>
            <a:endParaRPr lang="en-GB" sz="2400" dirty="0">
              <a:latin typeface="Arial" panose="020B0604020202020204" pitchFamily="34" charset="0"/>
              <a:cs typeface="Arial" panose="020B0604020202020204" pitchFamily="34" charset="0"/>
            </a:endParaRPr>
          </a:p>
          <a:p>
            <a:pPr marL="274320" indent="-274320" algn="l" eaLnBrk="1" fontAlgn="auto" hangingPunct="1">
              <a:spcBef>
                <a:spcPts val="600"/>
              </a:spcBef>
              <a:spcAft>
                <a:spcPts val="600"/>
              </a:spcAft>
              <a:buFont typeface="Arial" pitchFamily="34" charset="0"/>
              <a:buChar char="•"/>
              <a:defRPr/>
            </a:pPr>
            <a:r>
              <a:rPr lang="en-GB" sz="2400" dirty="0" smtClean="0">
                <a:solidFill>
                  <a:schemeClr val="tx1"/>
                </a:solidFill>
                <a:latin typeface="Arial" panose="020B0604020202020204" pitchFamily="34" charset="0"/>
                <a:cs typeface="Arial" panose="020B0604020202020204" pitchFamily="34" charset="0"/>
              </a:rPr>
              <a:t>Benchmarks and their potential impact on (long-term) investment behaviour</a:t>
            </a:r>
          </a:p>
          <a:p>
            <a:pPr algn="just" eaLnBrk="1" fontAlgn="auto" hangingPunct="1">
              <a:spcAft>
                <a:spcPts val="0"/>
              </a:spcAft>
              <a:buClr>
                <a:schemeClr val="tx2">
                  <a:lumMod val="40000"/>
                  <a:lumOff val="60000"/>
                </a:schemeClr>
              </a:buClr>
              <a:buFont typeface="Arial" pitchFamily="34" charset="0"/>
              <a:buChar char="•"/>
              <a:defRPr/>
            </a:pPr>
            <a:endParaRPr lang="en-GB" sz="2800" dirty="0" smtClean="0">
              <a:latin typeface="Arial" panose="020B0604020202020204" pitchFamily="34" charset="0"/>
              <a:cs typeface="Arial" panose="020B0604020202020204" pitchFamily="34" charset="0"/>
            </a:endParaRPr>
          </a:p>
          <a:p>
            <a:pPr algn="just" eaLnBrk="1" fontAlgn="auto" hangingPunct="1">
              <a:spcAft>
                <a:spcPts val="0"/>
              </a:spcAft>
              <a:buClr>
                <a:schemeClr val="tx2">
                  <a:lumMod val="40000"/>
                  <a:lumOff val="60000"/>
                </a:schemeClr>
              </a:buClr>
              <a:buFont typeface="Arial" pitchFamily="34" charset="0"/>
              <a:buNone/>
              <a:defRPr/>
            </a:pPr>
            <a:endParaRPr lang="en-GB" dirty="0" smtClean="0">
              <a:latin typeface="Arial" panose="020B0604020202020204" pitchFamily="34" charset="0"/>
              <a:cs typeface="Arial" panose="020B0604020202020204" pitchFamily="34" charset="0"/>
            </a:endParaRPr>
          </a:p>
          <a:p>
            <a:pPr algn="just" eaLnBrk="1" fontAlgn="auto" hangingPunct="1">
              <a:spcAft>
                <a:spcPts val="0"/>
              </a:spcAft>
              <a:buFont typeface="Arial" pitchFamily="34" charset="0"/>
              <a:buChar char="•"/>
              <a:defRPr/>
            </a:pPr>
            <a:endParaRPr lang="en-GB" dirty="0" smtClean="0">
              <a:latin typeface="Arial" panose="020B0604020202020204" pitchFamily="34" charset="0"/>
              <a:cs typeface="Arial" panose="020B0604020202020204" pitchFamily="34" charset="0"/>
            </a:endParaRPr>
          </a:p>
        </p:txBody>
      </p:sp>
      <p:sp>
        <p:nvSpPr>
          <p:cNvPr id="4" name="Title 1"/>
          <p:cNvSpPr txBox="1">
            <a:spLocks/>
          </p:cNvSpPr>
          <p:nvPr/>
        </p:nvSpPr>
        <p:spPr>
          <a:xfrm>
            <a:off x="838200" y="115888"/>
            <a:ext cx="7772400" cy="1470025"/>
          </a:xfrm>
          <a:prstGeom prst="rect">
            <a:avLst/>
          </a:prstGeom>
        </p:spPr>
        <p:txBody>
          <a:bodyPr anchor="ctr">
            <a:normAutofit/>
          </a:bodyPr>
          <a:lstStyle/>
          <a:p>
            <a:pPr algn="ctr" fontAlgn="auto">
              <a:spcAft>
                <a:spcPts val="0"/>
              </a:spcAft>
              <a:defRPr/>
            </a:pPr>
            <a:endParaRPr lang="en-GB" sz="4400" dirty="0">
              <a:latin typeface="Arial" panose="020B0604020202020204" pitchFamily="34" charset="0"/>
              <a:ea typeface="+mj-ea"/>
              <a:cs typeface="Arial" panose="020B0604020202020204" pitchFamily="34" charset="0"/>
            </a:endParaRPr>
          </a:p>
        </p:txBody>
      </p:sp>
      <p:pic>
        <p:nvPicPr>
          <p:cNvPr id="5125" name="Picture 4" descr="NewlargeIOPS_logo_rgb_web.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26325" y="0"/>
            <a:ext cx="1717675"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p:cNvSpPr>
            <a:spLocks noGrp="1"/>
          </p:cNvSpPr>
          <p:nvPr>
            <p:ph type="sldNum" sz="quarter" idx="12"/>
          </p:nvPr>
        </p:nvSpPr>
        <p:spPr/>
        <p:txBody>
          <a:bodyPr/>
          <a:lstStyle/>
          <a:p>
            <a:fld id="{04F279DE-3661-4680-9754-4EAC77F53F24}" type="slidenum">
              <a:rPr lang="en-GB" smtClean="0"/>
              <a:t>2</a:t>
            </a:fld>
            <a:endParaRPr lang="en-GB" dirty="0"/>
          </a:p>
        </p:txBody>
      </p:sp>
    </p:spTree>
    <p:extLst>
      <p:ext uri="{BB962C8B-B14F-4D97-AF65-F5344CB8AC3E}">
        <p14:creationId xmlns:p14="http://schemas.microsoft.com/office/powerpoint/2010/main" val="16899531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188640"/>
            <a:ext cx="6912768" cy="936625"/>
          </a:xfrm>
          <a:noFill/>
          <a:ln>
            <a:noFill/>
          </a:ln>
        </p:spPr>
        <p:txBody>
          <a:bodyPr rtlCol="0">
            <a:normAutofit/>
          </a:bodyPr>
          <a:lstStyle/>
          <a:p>
            <a:pPr>
              <a:spcBef>
                <a:spcPts val="1200"/>
              </a:spcBef>
              <a:spcAft>
                <a:spcPts val="1200"/>
              </a:spcAft>
              <a:tabLst>
                <a:tab pos="539750" algn="l"/>
                <a:tab pos="756285" algn="l"/>
                <a:tab pos="972185" algn="l"/>
              </a:tabLst>
              <a:defRPr/>
            </a:pPr>
            <a:r>
              <a:rPr lang="en-GB" sz="3000" b="1" dirty="0">
                <a:latin typeface="Arial" panose="020B0604020202020204" pitchFamily="34" charset="0"/>
                <a:cs typeface="Arial" panose="020B0604020202020204" pitchFamily="34" charset="0"/>
              </a:rPr>
              <a:t>OECD Long-term investment project</a:t>
            </a:r>
            <a:endParaRPr lang="en-GB" sz="3000" b="1" dirty="0" smtClean="0">
              <a:latin typeface="Arial" panose="020B0604020202020204" pitchFamily="34" charset="0"/>
              <a:ea typeface="Times New Roman"/>
              <a:cs typeface="Arial" panose="020B0604020202020204" pitchFamily="34" charset="0"/>
            </a:endParaRPr>
          </a:p>
        </p:txBody>
      </p:sp>
      <p:sp>
        <p:nvSpPr>
          <p:cNvPr id="3" name="Subtitle 2"/>
          <p:cNvSpPr>
            <a:spLocks noGrp="1"/>
          </p:cNvSpPr>
          <p:nvPr>
            <p:ph type="subTitle" idx="1"/>
          </p:nvPr>
        </p:nvSpPr>
        <p:spPr>
          <a:xfrm>
            <a:off x="395288" y="1484313"/>
            <a:ext cx="8353425" cy="5040312"/>
          </a:xfrm>
        </p:spPr>
        <p:txBody>
          <a:bodyPr rtlCol="0">
            <a:normAutofit/>
          </a:bodyPr>
          <a:lstStyle/>
          <a:p>
            <a:pPr marL="0" lvl="1" algn="l">
              <a:spcBef>
                <a:spcPts val="600"/>
              </a:spcBef>
              <a:spcAft>
                <a:spcPts val="600"/>
              </a:spcAft>
              <a:defRPr/>
            </a:pPr>
            <a:r>
              <a:rPr lang="en-GB" sz="2400" dirty="0" smtClean="0">
                <a:solidFill>
                  <a:schemeClr val="tx1"/>
                </a:solidFill>
                <a:latin typeface="Arial" panose="020B0604020202020204" pitchFamily="34" charset="0"/>
                <a:cs typeface="Arial" panose="020B0604020202020204" pitchFamily="34" charset="0"/>
              </a:rPr>
              <a:t>Aim: to facilitate LTI by institutional investors by addressing both potential regulatory obstacles and market failures.</a:t>
            </a:r>
          </a:p>
          <a:p>
            <a:pPr marL="0" lvl="1" algn="l">
              <a:spcBef>
                <a:spcPts val="600"/>
              </a:spcBef>
              <a:spcAft>
                <a:spcPts val="600"/>
              </a:spcAft>
              <a:defRPr/>
            </a:pPr>
            <a:r>
              <a:rPr lang="en-GB" sz="2400" dirty="0" smtClean="0">
                <a:solidFill>
                  <a:schemeClr val="tx1"/>
                </a:solidFill>
                <a:latin typeface="Arial" panose="020B0604020202020204" pitchFamily="34" charset="0"/>
                <a:cs typeface="Arial" panose="020B0604020202020204" pitchFamily="34" charset="0"/>
              </a:rPr>
              <a:t>Recent deliverables:</a:t>
            </a:r>
          </a:p>
          <a:p>
            <a:pPr marL="274320" lvl="1" indent="-274320" algn="l">
              <a:spcBef>
                <a:spcPts val="600"/>
              </a:spcBef>
              <a:spcAft>
                <a:spcPts val="600"/>
              </a:spcAft>
              <a:buFont typeface="Arial" pitchFamily="34" charset="0"/>
              <a:buChar char="•"/>
              <a:defRPr/>
            </a:pPr>
            <a:r>
              <a:rPr lang="en-US" sz="2400" dirty="0">
                <a:solidFill>
                  <a:schemeClr val="tx1"/>
                </a:solidFill>
                <a:latin typeface="Arial" panose="020B0604020202020204" pitchFamily="34" charset="0"/>
                <a:cs typeface="Arial" panose="020B0604020202020204" pitchFamily="34" charset="0"/>
              </a:rPr>
              <a:t>The Role of Banks, Equity Markets and Institutional Investors in Long-term Financing for Growth and Development. Report for G20 </a:t>
            </a:r>
            <a:r>
              <a:rPr lang="en-US" sz="2400" dirty="0" smtClean="0">
                <a:solidFill>
                  <a:schemeClr val="tx1"/>
                </a:solidFill>
                <a:latin typeface="Arial" panose="020B0604020202020204" pitchFamily="34" charset="0"/>
                <a:cs typeface="Arial" panose="020B0604020202020204" pitchFamily="34" charset="0"/>
              </a:rPr>
              <a:t>Leaders (Feb 2013</a:t>
            </a:r>
            <a:r>
              <a:rPr lang="en-US" sz="2400" dirty="0" smtClean="0">
                <a:solidFill>
                  <a:schemeClr val="tx1"/>
                </a:solidFill>
                <a:latin typeface="Arial" panose="020B0604020202020204" pitchFamily="34" charset="0"/>
                <a:cs typeface="Arial" panose="020B0604020202020204" pitchFamily="34" charset="0"/>
              </a:rPr>
              <a:t>);</a:t>
            </a:r>
            <a:endParaRPr lang="en-US" sz="2400" dirty="0" smtClean="0">
              <a:solidFill>
                <a:schemeClr val="tx1"/>
              </a:solidFill>
              <a:latin typeface="Arial" panose="020B0604020202020204" pitchFamily="34" charset="0"/>
              <a:cs typeface="Arial" panose="020B0604020202020204" pitchFamily="34" charset="0"/>
            </a:endParaRPr>
          </a:p>
          <a:p>
            <a:pPr marL="274320" lvl="1" indent="-274320" algn="l">
              <a:spcBef>
                <a:spcPts val="600"/>
              </a:spcBef>
              <a:spcAft>
                <a:spcPts val="600"/>
              </a:spcAft>
              <a:buFont typeface="Arial" pitchFamily="34" charset="0"/>
              <a:buChar char="•"/>
              <a:defRPr/>
            </a:pPr>
            <a:r>
              <a:rPr lang="en-US" sz="2400" dirty="0">
                <a:solidFill>
                  <a:schemeClr val="tx1"/>
                </a:solidFill>
                <a:latin typeface="Arial" panose="020B0604020202020204" pitchFamily="34" charset="0"/>
                <a:cs typeface="Arial" panose="020B0604020202020204" pitchFamily="34" charset="0"/>
              </a:rPr>
              <a:t>G20/OECD High-Level Principles of Long-term Investment Financing by Institutional </a:t>
            </a:r>
            <a:r>
              <a:rPr lang="en-US" sz="2400" dirty="0" smtClean="0">
                <a:solidFill>
                  <a:schemeClr val="tx1"/>
                </a:solidFill>
                <a:latin typeface="Arial" panose="020B0604020202020204" pitchFamily="34" charset="0"/>
                <a:cs typeface="Arial" panose="020B0604020202020204" pitchFamily="34" charset="0"/>
              </a:rPr>
              <a:t>Investors (endorsed Sep 2013);</a:t>
            </a:r>
            <a:endParaRPr lang="en-GB" sz="2400" dirty="0" smtClean="0">
              <a:solidFill>
                <a:schemeClr val="tx1"/>
              </a:solidFill>
              <a:latin typeface="Arial" panose="020B0604020202020204" pitchFamily="34" charset="0"/>
              <a:cs typeface="Arial" panose="020B0604020202020204" pitchFamily="34" charset="0"/>
            </a:endParaRPr>
          </a:p>
          <a:p>
            <a:pPr marL="274320" lvl="1" indent="-274320" algn="l">
              <a:spcBef>
                <a:spcPts val="600"/>
              </a:spcBef>
              <a:spcAft>
                <a:spcPts val="600"/>
              </a:spcAft>
              <a:buFont typeface="Arial" pitchFamily="34" charset="0"/>
              <a:buChar char="•"/>
              <a:defRPr/>
            </a:pPr>
            <a:r>
              <a:rPr lang="en-US" sz="2400" dirty="0">
                <a:solidFill>
                  <a:schemeClr val="tx1"/>
                </a:solidFill>
                <a:latin typeface="Arial" panose="020B0604020202020204" pitchFamily="34" charset="0"/>
                <a:cs typeface="Arial" panose="020B0604020202020204" pitchFamily="34" charset="0"/>
              </a:rPr>
              <a:t>Annual Survey of Large Pension Funds‌ and Public Pension Reserve </a:t>
            </a:r>
            <a:r>
              <a:rPr lang="en-US" sz="2400" dirty="0" smtClean="0">
                <a:solidFill>
                  <a:schemeClr val="tx1"/>
                </a:solidFill>
                <a:latin typeface="Arial" panose="020B0604020202020204" pitchFamily="34" charset="0"/>
                <a:cs typeface="Arial" panose="020B0604020202020204" pitchFamily="34" charset="0"/>
              </a:rPr>
              <a:t>Funds (Oct 2013</a:t>
            </a:r>
            <a:r>
              <a:rPr lang="en-US" sz="2400" dirty="0" smtClean="0">
                <a:solidFill>
                  <a:schemeClr val="tx1"/>
                </a:solidFill>
                <a:latin typeface="Arial" panose="020B0604020202020204" pitchFamily="34" charset="0"/>
                <a:cs typeface="Arial" panose="020B0604020202020204" pitchFamily="34" charset="0"/>
              </a:rPr>
              <a:t>).</a:t>
            </a:r>
            <a:endParaRPr lang="en-GB" sz="2800" dirty="0" smtClean="0">
              <a:solidFill>
                <a:schemeClr val="tx1"/>
              </a:solidFill>
              <a:latin typeface="Arial" panose="020B0604020202020204" pitchFamily="34" charset="0"/>
              <a:cs typeface="Arial" panose="020B0604020202020204" pitchFamily="34" charset="0"/>
            </a:endParaRPr>
          </a:p>
          <a:p>
            <a:pPr marL="274320" indent="-274320" algn="l" eaLnBrk="1" fontAlgn="auto" hangingPunct="1">
              <a:spcBef>
                <a:spcPts val="600"/>
              </a:spcBef>
              <a:spcAft>
                <a:spcPts val="600"/>
              </a:spcAft>
              <a:buFont typeface="Arial" pitchFamily="34" charset="0"/>
              <a:buChar char="•"/>
              <a:defRPr/>
            </a:pPr>
            <a:endParaRPr lang="en-GB" sz="2800" dirty="0" smtClean="0">
              <a:latin typeface="Arial" panose="020B0604020202020204" pitchFamily="34" charset="0"/>
              <a:cs typeface="Arial" panose="020B0604020202020204" pitchFamily="34" charset="0"/>
            </a:endParaRPr>
          </a:p>
          <a:p>
            <a:pPr algn="just" eaLnBrk="1" fontAlgn="auto" hangingPunct="1">
              <a:spcAft>
                <a:spcPts val="0"/>
              </a:spcAft>
              <a:buClr>
                <a:schemeClr val="tx2">
                  <a:lumMod val="40000"/>
                  <a:lumOff val="60000"/>
                </a:schemeClr>
              </a:buClr>
              <a:buFont typeface="Arial" pitchFamily="34" charset="0"/>
              <a:buChar char="•"/>
              <a:defRPr/>
            </a:pPr>
            <a:endParaRPr lang="en-GB" sz="2800" dirty="0" smtClean="0">
              <a:latin typeface="Arial" panose="020B0604020202020204" pitchFamily="34" charset="0"/>
              <a:cs typeface="Arial" panose="020B0604020202020204" pitchFamily="34" charset="0"/>
            </a:endParaRPr>
          </a:p>
          <a:p>
            <a:pPr algn="just" eaLnBrk="1" fontAlgn="auto" hangingPunct="1">
              <a:spcAft>
                <a:spcPts val="0"/>
              </a:spcAft>
              <a:buClr>
                <a:schemeClr val="tx2">
                  <a:lumMod val="40000"/>
                  <a:lumOff val="60000"/>
                </a:schemeClr>
              </a:buClr>
              <a:buFont typeface="Arial" pitchFamily="34" charset="0"/>
              <a:buNone/>
              <a:defRPr/>
            </a:pPr>
            <a:endParaRPr lang="en-GB" dirty="0" smtClean="0">
              <a:latin typeface="Arial" panose="020B0604020202020204" pitchFamily="34" charset="0"/>
              <a:cs typeface="Arial" panose="020B0604020202020204" pitchFamily="34" charset="0"/>
            </a:endParaRPr>
          </a:p>
          <a:p>
            <a:pPr algn="just" eaLnBrk="1" fontAlgn="auto" hangingPunct="1">
              <a:spcAft>
                <a:spcPts val="0"/>
              </a:spcAft>
              <a:buFont typeface="Arial" pitchFamily="34" charset="0"/>
              <a:buChar char="•"/>
              <a:defRPr/>
            </a:pPr>
            <a:endParaRPr lang="en-GB" dirty="0" smtClean="0">
              <a:latin typeface="Arial" panose="020B0604020202020204" pitchFamily="34" charset="0"/>
              <a:cs typeface="Arial" panose="020B0604020202020204" pitchFamily="34" charset="0"/>
            </a:endParaRPr>
          </a:p>
        </p:txBody>
      </p:sp>
      <p:sp>
        <p:nvSpPr>
          <p:cNvPr id="4" name="Title 1"/>
          <p:cNvSpPr txBox="1">
            <a:spLocks/>
          </p:cNvSpPr>
          <p:nvPr/>
        </p:nvSpPr>
        <p:spPr>
          <a:xfrm>
            <a:off x="838200" y="115888"/>
            <a:ext cx="7772400" cy="1470025"/>
          </a:xfrm>
          <a:prstGeom prst="rect">
            <a:avLst/>
          </a:prstGeom>
        </p:spPr>
        <p:txBody>
          <a:bodyPr anchor="ctr">
            <a:normAutofit/>
          </a:bodyPr>
          <a:lstStyle/>
          <a:p>
            <a:pPr algn="ctr" fontAlgn="auto">
              <a:spcAft>
                <a:spcPts val="0"/>
              </a:spcAft>
              <a:defRPr/>
            </a:pPr>
            <a:endParaRPr lang="en-GB" sz="4400" dirty="0">
              <a:latin typeface="Arial" panose="020B0604020202020204" pitchFamily="34" charset="0"/>
              <a:ea typeface="+mj-ea"/>
              <a:cs typeface="Arial" panose="020B0604020202020204" pitchFamily="34" charset="0"/>
            </a:endParaRPr>
          </a:p>
        </p:txBody>
      </p:sp>
      <p:pic>
        <p:nvPicPr>
          <p:cNvPr id="5125" name="Picture 4" descr="NewlargeIOPS_logo_rgb_web.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26325" y="57374"/>
            <a:ext cx="1717675"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p:cNvSpPr>
            <a:spLocks noGrp="1"/>
          </p:cNvSpPr>
          <p:nvPr>
            <p:ph type="sldNum" sz="quarter" idx="12"/>
          </p:nvPr>
        </p:nvSpPr>
        <p:spPr/>
        <p:txBody>
          <a:bodyPr/>
          <a:lstStyle/>
          <a:p>
            <a:fld id="{04F279DE-3661-4680-9754-4EAC77F53F24}" type="slidenum">
              <a:rPr lang="en-GB" smtClean="0"/>
              <a:t>3</a:t>
            </a:fld>
            <a:endParaRPr lang="en-GB" dirty="0"/>
          </a:p>
        </p:txBody>
      </p:sp>
    </p:spTree>
    <p:extLst>
      <p:ext uri="{BB962C8B-B14F-4D97-AF65-F5344CB8AC3E}">
        <p14:creationId xmlns:p14="http://schemas.microsoft.com/office/powerpoint/2010/main" val="6282341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512" y="116111"/>
            <a:ext cx="7128792" cy="936625"/>
          </a:xfrm>
          <a:noFill/>
          <a:ln>
            <a:noFill/>
          </a:ln>
        </p:spPr>
        <p:txBody>
          <a:bodyPr rtlCol="0">
            <a:normAutofit fontScale="90000"/>
          </a:bodyPr>
          <a:lstStyle/>
          <a:p>
            <a:r>
              <a:rPr lang="en-US" sz="2200" b="1" dirty="0" smtClean="0">
                <a:latin typeface="Arial" panose="020B0604020202020204" pitchFamily="34" charset="0"/>
                <a:cs typeface="Arial" panose="020B0604020202020204" pitchFamily="34" charset="0"/>
              </a:rPr>
              <a:t>Infrastructure </a:t>
            </a:r>
            <a:r>
              <a:rPr lang="en-US" sz="2200" b="1" dirty="0">
                <a:latin typeface="Arial" panose="020B0604020202020204" pitchFamily="34" charset="0"/>
                <a:cs typeface="Arial" panose="020B0604020202020204" pitchFamily="34" charset="0"/>
              </a:rPr>
              <a:t>investment of selected large pension funds and public pension reserve </a:t>
            </a:r>
            <a:r>
              <a:rPr lang="en-US" sz="2200" b="1" dirty="0" smtClean="0">
                <a:latin typeface="Arial" panose="020B0604020202020204" pitchFamily="34" charset="0"/>
                <a:cs typeface="Arial" panose="020B0604020202020204" pitchFamily="34" charset="0"/>
              </a:rPr>
              <a:t>funds (% of assets), </a:t>
            </a:r>
            <a:r>
              <a:rPr lang="en-US" sz="2200" b="1" dirty="0">
                <a:latin typeface="Arial" panose="020B0604020202020204" pitchFamily="34" charset="0"/>
                <a:cs typeface="Arial" panose="020B0604020202020204" pitchFamily="34" charset="0"/>
              </a:rPr>
              <a:t>2012 </a:t>
            </a:r>
            <a:endParaRPr lang="en-GB" sz="3000" b="1" dirty="0" smtClean="0">
              <a:latin typeface="Arial" panose="020B0604020202020204" pitchFamily="34" charset="0"/>
              <a:ea typeface="Times New Roman"/>
              <a:cs typeface="Arial" panose="020B0604020202020204" pitchFamily="34" charset="0"/>
            </a:endParaRPr>
          </a:p>
        </p:txBody>
      </p:sp>
      <p:sp>
        <p:nvSpPr>
          <p:cNvPr id="4" name="Title 1"/>
          <p:cNvSpPr txBox="1">
            <a:spLocks/>
          </p:cNvSpPr>
          <p:nvPr/>
        </p:nvSpPr>
        <p:spPr>
          <a:xfrm>
            <a:off x="838200" y="115888"/>
            <a:ext cx="7772400" cy="1470025"/>
          </a:xfrm>
          <a:prstGeom prst="rect">
            <a:avLst/>
          </a:prstGeom>
        </p:spPr>
        <p:txBody>
          <a:bodyPr anchor="ctr">
            <a:normAutofit/>
          </a:bodyPr>
          <a:lstStyle/>
          <a:p>
            <a:pPr algn="ctr" fontAlgn="auto">
              <a:spcAft>
                <a:spcPts val="0"/>
              </a:spcAft>
              <a:defRPr/>
            </a:pPr>
            <a:endParaRPr lang="en-GB" sz="4400" dirty="0">
              <a:latin typeface="Arial" panose="020B0604020202020204" pitchFamily="34" charset="0"/>
              <a:ea typeface="+mj-ea"/>
              <a:cs typeface="Arial" panose="020B0604020202020204" pitchFamily="34" charset="0"/>
            </a:endParaRPr>
          </a:p>
        </p:txBody>
      </p:sp>
      <p:pic>
        <p:nvPicPr>
          <p:cNvPr id="5125" name="Picture 4" descr="NewlargeIOPS_logo_rgb_web.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26325" y="57374"/>
            <a:ext cx="1717675"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p:cNvSpPr>
            <a:spLocks noGrp="1"/>
          </p:cNvSpPr>
          <p:nvPr>
            <p:ph type="sldNum" sz="quarter" idx="12"/>
          </p:nvPr>
        </p:nvSpPr>
        <p:spPr/>
        <p:txBody>
          <a:bodyPr/>
          <a:lstStyle/>
          <a:p>
            <a:fld id="{04F279DE-3661-4680-9754-4EAC77F53F24}" type="slidenum">
              <a:rPr lang="en-GB" smtClean="0"/>
              <a:t>4</a:t>
            </a:fld>
            <a:endParaRPr lang="en-GB"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124744"/>
            <a:ext cx="7416824" cy="55600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7740353" y="5805264"/>
            <a:ext cx="1368152" cy="523220"/>
          </a:xfrm>
          <a:prstGeom prst="rect">
            <a:avLst/>
          </a:prstGeom>
          <a:noFill/>
        </p:spPr>
        <p:txBody>
          <a:bodyPr wrap="square" rtlCol="0">
            <a:spAutoFit/>
          </a:bodyPr>
          <a:lstStyle/>
          <a:p>
            <a:r>
              <a:rPr lang="en-GB" sz="1400" dirty="0" smtClean="0">
                <a:latin typeface="Arial" panose="020B0604020202020204" pitchFamily="34" charset="0"/>
                <a:cs typeface="Arial" panose="020B0604020202020204" pitchFamily="34" charset="0"/>
              </a:rPr>
              <a:t>Source: OECD (2013b</a:t>
            </a:r>
            <a:r>
              <a:rPr lang="en-GB" sz="1400" dirty="0" smtClean="0">
                <a:latin typeface="Arial" panose="020B0604020202020204" pitchFamily="34" charset="0"/>
                <a:cs typeface="Arial" panose="020B0604020202020204" pitchFamily="34" charset="0"/>
              </a:rPr>
              <a:t>).</a:t>
            </a:r>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60931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9632" y="260350"/>
            <a:ext cx="6049342" cy="936625"/>
          </a:xfrm>
          <a:noFill/>
          <a:ln>
            <a:noFill/>
          </a:ln>
        </p:spPr>
        <p:txBody>
          <a:bodyPr rtlCol="0">
            <a:normAutofit fontScale="90000"/>
          </a:bodyPr>
          <a:lstStyle/>
          <a:p>
            <a:pPr eaLnBrk="1" fontAlgn="auto" hangingPunct="1">
              <a:spcBef>
                <a:spcPts val="1200"/>
              </a:spcBef>
              <a:spcAft>
                <a:spcPts val="1200"/>
              </a:spcAft>
              <a:tabLst>
                <a:tab pos="539750" algn="l"/>
                <a:tab pos="756285" algn="l"/>
                <a:tab pos="972185" algn="l"/>
              </a:tabLst>
              <a:defRPr/>
            </a:pPr>
            <a:r>
              <a:rPr lang="en-GB" sz="3600" b="1" dirty="0" smtClean="0">
                <a:latin typeface="Arial" panose="020B0604020202020204" pitchFamily="34" charset="0"/>
                <a:ea typeface="Times New Roman"/>
                <a:cs typeface="Arial" panose="020B0604020202020204" pitchFamily="34" charset="0"/>
              </a:rPr>
              <a:t>Investment in </a:t>
            </a:r>
            <a:br>
              <a:rPr lang="en-GB" sz="3600" b="1" dirty="0" smtClean="0">
                <a:latin typeface="Arial" panose="020B0604020202020204" pitchFamily="34" charset="0"/>
                <a:ea typeface="Times New Roman"/>
                <a:cs typeface="Arial" panose="020B0604020202020204" pitchFamily="34" charset="0"/>
              </a:rPr>
            </a:br>
            <a:r>
              <a:rPr lang="en-GB" sz="3600" b="1" dirty="0" smtClean="0">
                <a:latin typeface="Arial" panose="020B0604020202020204" pitchFamily="34" charset="0"/>
                <a:ea typeface="Times New Roman"/>
                <a:cs typeface="Arial" panose="020B0604020202020204" pitchFamily="34" charset="0"/>
              </a:rPr>
              <a:t>alternative and illiquid assets</a:t>
            </a:r>
          </a:p>
        </p:txBody>
      </p:sp>
      <p:sp>
        <p:nvSpPr>
          <p:cNvPr id="3" name="Subtitle 2"/>
          <p:cNvSpPr>
            <a:spLocks noGrp="1"/>
          </p:cNvSpPr>
          <p:nvPr>
            <p:ph type="subTitle" idx="1"/>
          </p:nvPr>
        </p:nvSpPr>
        <p:spPr>
          <a:xfrm>
            <a:off x="395288" y="1484313"/>
            <a:ext cx="8353425" cy="5040312"/>
          </a:xfrm>
        </p:spPr>
        <p:txBody>
          <a:bodyPr rtlCol="0">
            <a:normAutofit/>
          </a:bodyPr>
          <a:lstStyle/>
          <a:p>
            <a:pPr algn="l" eaLnBrk="1" fontAlgn="auto" hangingPunct="1">
              <a:spcBef>
                <a:spcPts val="600"/>
              </a:spcBef>
              <a:spcAft>
                <a:spcPts val="600"/>
              </a:spcAft>
              <a:defRPr/>
            </a:pPr>
            <a:r>
              <a:rPr lang="en-GB" sz="2400" dirty="0" smtClean="0">
                <a:solidFill>
                  <a:schemeClr val="tx1"/>
                </a:solidFill>
                <a:latin typeface="Arial" panose="020B0604020202020204" pitchFamily="34" charset="0"/>
                <a:cs typeface="Arial" panose="020B0604020202020204" pitchFamily="34" charset="0"/>
              </a:rPr>
              <a:t>Main characteristics:</a:t>
            </a:r>
          </a:p>
          <a:p>
            <a:pPr marL="274320" lvl="1" indent="-274320" algn="l">
              <a:spcBef>
                <a:spcPts val="600"/>
              </a:spcBef>
              <a:spcAft>
                <a:spcPts val="600"/>
              </a:spcAft>
              <a:buFont typeface="Arial" pitchFamily="34" charset="0"/>
              <a:buChar char="•"/>
              <a:defRPr/>
            </a:pPr>
            <a:r>
              <a:rPr lang="en-GB" sz="2400" dirty="0" smtClean="0">
                <a:solidFill>
                  <a:schemeClr val="tx1"/>
                </a:solidFill>
                <a:latin typeface="Arial" panose="020B0604020202020204" pitchFamily="34" charset="0"/>
                <a:cs typeface="Arial" panose="020B0604020202020204" pitchFamily="34" charset="0"/>
              </a:rPr>
              <a:t>properties different from traditional </a:t>
            </a:r>
            <a:r>
              <a:rPr lang="en-GB" sz="2400" dirty="0" smtClean="0">
                <a:solidFill>
                  <a:schemeClr val="tx1"/>
                </a:solidFill>
                <a:latin typeface="Arial" panose="020B0604020202020204" pitchFamily="34" charset="0"/>
                <a:cs typeface="Arial" panose="020B0604020202020204" pitchFamily="34" charset="0"/>
              </a:rPr>
              <a:t>investments;</a:t>
            </a:r>
            <a:endParaRPr lang="en-GB" sz="2400" dirty="0" smtClean="0">
              <a:solidFill>
                <a:schemeClr val="tx1"/>
              </a:solidFill>
              <a:latin typeface="Arial" panose="020B0604020202020204" pitchFamily="34" charset="0"/>
              <a:cs typeface="Arial" panose="020B0604020202020204" pitchFamily="34" charset="0"/>
            </a:endParaRPr>
          </a:p>
          <a:p>
            <a:pPr marL="274320" lvl="1" indent="-274320" algn="l">
              <a:spcBef>
                <a:spcPts val="600"/>
              </a:spcBef>
              <a:spcAft>
                <a:spcPts val="600"/>
              </a:spcAft>
              <a:buFont typeface="Arial" pitchFamily="34" charset="0"/>
              <a:buChar char="•"/>
              <a:defRPr/>
            </a:pPr>
            <a:r>
              <a:rPr lang="en-GB" sz="2400" dirty="0" smtClean="0">
                <a:solidFill>
                  <a:schemeClr val="tx1"/>
                </a:solidFill>
                <a:latin typeface="Arial" panose="020B0604020202020204" pitchFamily="34" charset="0"/>
                <a:cs typeface="Arial" panose="020B0604020202020204" pitchFamily="34" charset="0"/>
              </a:rPr>
              <a:t>gains from possible higher premiums and </a:t>
            </a:r>
            <a:r>
              <a:rPr lang="en-GB" sz="2400" dirty="0" smtClean="0">
                <a:solidFill>
                  <a:schemeClr val="tx1"/>
                </a:solidFill>
                <a:latin typeface="Arial" panose="020B0604020202020204" pitchFamily="34" charset="0"/>
                <a:cs typeface="Arial" panose="020B0604020202020204" pitchFamily="34" charset="0"/>
              </a:rPr>
              <a:t>diversification;</a:t>
            </a:r>
            <a:endParaRPr lang="en-GB" sz="2400" dirty="0" smtClean="0">
              <a:solidFill>
                <a:schemeClr val="tx1"/>
              </a:solidFill>
              <a:latin typeface="Arial" panose="020B0604020202020204" pitchFamily="34" charset="0"/>
              <a:cs typeface="Arial" panose="020B0604020202020204" pitchFamily="34" charset="0"/>
            </a:endParaRPr>
          </a:p>
          <a:p>
            <a:pPr marL="274320" lvl="1" indent="-274320" algn="l">
              <a:spcBef>
                <a:spcPts val="600"/>
              </a:spcBef>
              <a:spcAft>
                <a:spcPts val="600"/>
              </a:spcAft>
              <a:buFont typeface="Arial" pitchFamily="34" charset="0"/>
              <a:buChar char="•"/>
              <a:defRPr/>
            </a:pPr>
            <a:r>
              <a:rPr lang="en-GB" sz="2400" dirty="0" smtClean="0">
                <a:solidFill>
                  <a:schemeClr val="tx1"/>
                </a:solidFill>
                <a:latin typeface="Arial" panose="020B0604020202020204" pitchFamily="34" charset="0"/>
                <a:cs typeface="Arial" panose="020B0604020202020204" pitchFamily="34" charset="0"/>
              </a:rPr>
              <a:t>characteristic problems: liquidity risk, integrity risk, operational risk, limited transparency, valuation weaknesses, control issues and conflicts of </a:t>
            </a:r>
            <a:r>
              <a:rPr lang="en-GB" sz="2400" dirty="0" smtClean="0">
                <a:solidFill>
                  <a:schemeClr val="tx1"/>
                </a:solidFill>
                <a:latin typeface="Arial" panose="020B0604020202020204" pitchFamily="34" charset="0"/>
                <a:cs typeface="Arial" panose="020B0604020202020204" pitchFamily="34" charset="0"/>
              </a:rPr>
              <a:t>interest.</a:t>
            </a:r>
            <a:endParaRPr lang="en-GB" sz="2400" dirty="0" smtClean="0">
              <a:solidFill>
                <a:schemeClr val="tx1"/>
              </a:solidFill>
              <a:latin typeface="Arial" panose="020B0604020202020204" pitchFamily="34" charset="0"/>
              <a:cs typeface="Arial" panose="020B0604020202020204" pitchFamily="34" charset="0"/>
            </a:endParaRPr>
          </a:p>
          <a:p>
            <a:pPr marL="0" lvl="1" algn="l">
              <a:spcBef>
                <a:spcPts val="600"/>
              </a:spcBef>
              <a:spcAft>
                <a:spcPts val="600"/>
              </a:spcAft>
              <a:defRPr/>
            </a:pPr>
            <a:r>
              <a:rPr lang="en-GB" sz="2400" dirty="0" smtClean="0">
                <a:solidFill>
                  <a:schemeClr val="tx1"/>
                </a:solidFill>
                <a:latin typeface="Arial" panose="020B0604020202020204" pitchFamily="34" charset="0"/>
                <a:cs typeface="Arial" panose="020B0604020202020204" pitchFamily="34" charset="0"/>
              </a:rPr>
              <a:t>Supervisors recognize that riskier strategies are often inherent in alternative investments </a:t>
            </a:r>
            <a:r>
              <a:rPr lang="en-GB" sz="2400" dirty="0" smtClean="0">
                <a:solidFill>
                  <a:schemeClr val="tx1"/>
                </a:solidFill>
                <a:latin typeface="Arial" panose="020B0604020202020204" pitchFamily="34" charset="0"/>
                <a:cs typeface="Arial" panose="020B0604020202020204" pitchFamily="34" charset="0"/>
              </a:rPr>
              <a:t>(initially </a:t>
            </a:r>
            <a:r>
              <a:rPr lang="en-GB" sz="2400" dirty="0" smtClean="0">
                <a:solidFill>
                  <a:schemeClr val="tx1"/>
                </a:solidFill>
                <a:latin typeface="Arial" panose="020B0604020202020204" pitchFamily="34" charset="0"/>
                <a:cs typeface="Arial" panose="020B0604020202020204" pitchFamily="34" charset="0"/>
              </a:rPr>
              <a:t>designed for high-net worth </a:t>
            </a:r>
            <a:r>
              <a:rPr lang="en-GB" sz="2400" dirty="0" smtClean="0">
                <a:solidFill>
                  <a:schemeClr val="tx1"/>
                </a:solidFill>
                <a:latin typeface="Arial" panose="020B0604020202020204" pitchFamily="34" charset="0"/>
                <a:cs typeface="Arial" panose="020B0604020202020204" pitchFamily="34" charset="0"/>
              </a:rPr>
              <a:t>individuals): compared </a:t>
            </a:r>
            <a:r>
              <a:rPr lang="en-GB" sz="2400" dirty="0">
                <a:solidFill>
                  <a:schemeClr val="tx1"/>
                </a:solidFill>
                <a:latin typeface="Arial" panose="020B0604020202020204" pitchFamily="34" charset="0"/>
                <a:cs typeface="Arial" panose="020B0604020202020204" pitchFamily="34" charset="0"/>
              </a:rPr>
              <a:t>to traditional </a:t>
            </a:r>
            <a:r>
              <a:rPr lang="en-GB" sz="2400" dirty="0" smtClean="0">
                <a:solidFill>
                  <a:schemeClr val="tx1"/>
                </a:solidFill>
                <a:latin typeface="Arial" panose="020B0604020202020204" pitchFamily="34" charset="0"/>
                <a:cs typeface="Arial" panose="020B0604020202020204" pitchFamily="34" charset="0"/>
              </a:rPr>
              <a:t>assets, more careful scrutiny, analysis and monitoring is needed.</a:t>
            </a:r>
          </a:p>
          <a:p>
            <a:pPr algn="l" eaLnBrk="1" fontAlgn="auto" hangingPunct="1">
              <a:spcBef>
                <a:spcPts val="600"/>
              </a:spcBef>
              <a:spcAft>
                <a:spcPts val="600"/>
              </a:spcAft>
              <a:defRPr/>
            </a:pPr>
            <a:endParaRPr lang="en-GB" sz="2400" dirty="0" smtClean="0">
              <a:solidFill>
                <a:schemeClr val="tx1"/>
              </a:solidFill>
              <a:latin typeface="Arial" panose="020B0604020202020204" pitchFamily="34" charset="0"/>
              <a:cs typeface="Arial" panose="020B0604020202020204" pitchFamily="34" charset="0"/>
            </a:endParaRPr>
          </a:p>
          <a:p>
            <a:pPr algn="l" eaLnBrk="1" fontAlgn="auto" hangingPunct="1">
              <a:spcBef>
                <a:spcPts val="600"/>
              </a:spcBef>
              <a:spcAft>
                <a:spcPts val="600"/>
              </a:spcAft>
              <a:defRPr/>
            </a:pPr>
            <a:endParaRPr lang="en-GB" sz="2800" dirty="0" smtClean="0">
              <a:solidFill>
                <a:schemeClr val="tx1"/>
              </a:solidFill>
              <a:latin typeface="Arial" panose="020B0604020202020204" pitchFamily="34" charset="0"/>
              <a:cs typeface="Arial" panose="020B0604020202020204" pitchFamily="34" charset="0"/>
            </a:endParaRPr>
          </a:p>
          <a:p>
            <a:pPr marL="274320" indent="-274320" algn="l" eaLnBrk="1" fontAlgn="auto" hangingPunct="1">
              <a:spcBef>
                <a:spcPts val="600"/>
              </a:spcBef>
              <a:spcAft>
                <a:spcPts val="600"/>
              </a:spcAft>
              <a:buFont typeface="Arial" pitchFamily="34" charset="0"/>
              <a:buChar char="•"/>
              <a:defRPr/>
            </a:pPr>
            <a:endParaRPr lang="en-GB" sz="2800" dirty="0" smtClean="0">
              <a:latin typeface="Arial" panose="020B0604020202020204" pitchFamily="34" charset="0"/>
              <a:cs typeface="Arial" panose="020B0604020202020204" pitchFamily="34" charset="0"/>
            </a:endParaRPr>
          </a:p>
          <a:p>
            <a:pPr algn="just" eaLnBrk="1" fontAlgn="auto" hangingPunct="1">
              <a:spcAft>
                <a:spcPts val="0"/>
              </a:spcAft>
              <a:buClr>
                <a:schemeClr val="tx2">
                  <a:lumMod val="40000"/>
                  <a:lumOff val="60000"/>
                </a:schemeClr>
              </a:buClr>
              <a:buFont typeface="Arial" pitchFamily="34" charset="0"/>
              <a:buChar char="•"/>
              <a:defRPr/>
            </a:pPr>
            <a:endParaRPr lang="en-GB" sz="2800" dirty="0" smtClean="0">
              <a:latin typeface="Arial" panose="020B0604020202020204" pitchFamily="34" charset="0"/>
              <a:cs typeface="Arial" panose="020B0604020202020204" pitchFamily="34" charset="0"/>
            </a:endParaRPr>
          </a:p>
          <a:p>
            <a:pPr algn="just" eaLnBrk="1" fontAlgn="auto" hangingPunct="1">
              <a:spcAft>
                <a:spcPts val="0"/>
              </a:spcAft>
              <a:buClr>
                <a:schemeClr val="tx2">
                  <a:lumMod val="40000"/>
                  <a:lumOff val="60000"/>
                </a:schemeClr>
              </a:buClr>
              <a:buFont typeface="Arial" pitchFamily="34" charset="0"/>
              <a:buNone/>
              <a:defRPr/>
            </a:pPr>
            <a:endParaRPr lang="en-GB" dirty="0" smtClean="0">
              <a:latin typeface="Arial" panose="020B0604020202020204" pitchFamily="34" charset="0"/>
              <a:cs typeface="Arial" panose="020B0604020202020204" pitchFamily="34" charset="0"/>
            </a:endParaRPr>
          </a:p>
          <a:p>
            <a:pPr algn="just" eaLnBrk="1" fontAlgn="auto" hangingPunct="1">
              <a:spcAft>
                <a:spcPts val="0"/>
              </a:spcAft>
              <a:buFont typeface="Arial" pitchFamily="34" charset="0"/>
              <a:buChar char="•"/>
              <a:defRPr/>
            </a:pPr>
            <a:endParaRPr lang="en-GB" dirty="0" smtClean="0">
              <a:latin typeface="Arial" panose="020B0604020202020204" pitchFamily="34" charset="0"/>
              <a:cs typeface="Arial" panose="020B0604020202020204" pitchFamily="34" charset="0"/>
            </a:endParaRPr>
          </a:p>
        </p:txBody>
      </p:sp>
      <p:sp>
        <p:nvSpPr>
          <p:cNvPr id="4" name="Title 1"/>
          <p:cNvSpPr txBox="1">
            <a:spLocks/>
          </p:cNvSpPr>
          <p:nvPr/>
        </p:nvSpPr>
        <p:spPr>
          <a:xfrm>
            <a:off x="838200" y="115888"/>
            <a:ext cx="7772400" cy="1470025"/>
          </a:xfrm>
          <a:prstGeom prst="rect">
            <a:avLst/>
          </a:prstGeom>
        </p:spPr>
        <p:txBody>
          <a:bodyPr anchor="ctr">
            <a:normAutofit/>
          </a:bodyPr>
          <a:lstStyle/>
          <a:p>
            <a:pPr algn="ctr" fontAlgn="auto">
              <a:spcAft>
                <a:spcPts val="0"/>
              </a:spcAft>
              <a:defRPr/>
            </a:pPr>
            <a:endParaRPr lang="en-GB" sz="4400" dirty="0">
              <a:latin typeface="Arial" panose="020B0604020202020204" pitchFamily="34" charset="0"/>
              <a:ea typeface="+mj-ea"/>
              <a:cs typeface="Arial" panose="020B0604020202020204" pitchFamily="34" charset="0"/>
            </a:endParaRPr>
          </a:p>
        </p:txBody>
      </p:sp>
      <p:pic>
        <p:nvPicPr>
          <p:cNvPr id="5125" name="Picture 4" descr="NewlargeIOPS_logo_rgb_web.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26325" y="57374"/>
            <a:ext cx="1717675"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p:cNvSpPr>
            <a:spLocks noGrp="1"/>
          </p:cNvSpPr>
          <p:nvPr>
            <p:ph type="sldNum" sz="quarter" idx="12"/>
          </p:nvPr>
        </p:nvSpPr>
        <p:spPr/>
        <p:txBody>
          <a:bodyPr/>
          <a:lstStyle/>
          <a:p>
            <a:fld id="{04F279DE-3661-4680-9754-4EAC77F53F24}" type="slidenum">
              <a:rPr lang="en-GB" smtClean="0"/>
              <a:t>5</a:t>
            </a:fld>
            <a:endParaRPr lang="en-GB" dirty="0"/>
          </a:p>
        </p:txBody>
      </p:sp>
    </p:spTree>
    <p:extLst>
      <p:ext uri="{BB962C8B-B14F-4D97-AF65-F5344CB8AC3E}">
        <p14:creationId xmlns:p14="http://schemas.microsoft.com/office/powerpoint/2010/main" val="10641661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9632" y="260350"/>
            <a:ext cx="6049342" cy="936625"/>
          </a:xfrm>
          <a:noFill/>
          <a:ln>
            <a:noFill/>
          </a:ln>
        </p:spPr>
        <p:txBody>
          <a:bodyPr rtlCol="0">
            <a:normAutofit fontScale="90000"/>
          </a:bodyPr>
          <a:lstStyle/>
          <a:p>
            <a:pPr eaLnBrk="1" fontAlgn="auto" hangingPunct="1">
              <a:spcBef>
                <a:spcPts val="1200"/>
              </a:spcBef>
              <a:spcAft>
                <a:spcPts val="1200"/>
              </a:spcAft>
              <a:tabLst>
                <a:tab pos="539750" algn="l"/>
                <a:tab pos="756285" algn="l"/>
                <a:tab pos="972185" algn="l"/>
              </a:tabLst>
              <a:defRPr/>
            </a:pPr>
            <a:r>
              <a:rPr lang="en-GB" sz="3600" b="1" dirty="0" smtClean="0">
                <a:latin typeface="Arial" panose="020B0604020202020204" pitchFamily="34" charset="0"/>
                <a:ea typeface="Times New Roman"/>
                <a:cs typeface="Arial" panose="020B0604020202020204" pitchFamily="34" charset="0"/>
              </a:rPr>
              <a:t>Investment in </a:t>
            </a:r>
            <a:br>
              <a:rPr lang="en-GB" sz="3600" b="1" dirty="0" smtClean="0">
                <a:latin typeface="Arial" panose="020B0604020202020204" pitchFamily="34" charset="0"/>
                <a:ea typeface="Times New Roman"/>
                <a:cs typeface="Arial" panose="020B0604020202020204" pitchFamily="34" charset="0"/>
              </a:rPr>
            </a:br>
            <a:r>
              <a:rPr lang="en-GB" sz="3600" b="1" dirty="0" smtClean="0">
                <a:latin typeface="Arial" panose="020B0604020202020204" pitchFamily="34" charset="0"/>
                <a:ea typeface="Times New Roman"/>
                <a:cs typeface="Arial" panose="020B0604020202020204" pitchFamily="34" charset="0"/>
              </a:rPr>
              <a:t>alternative and illiquid assets</a:t>
            </a:r>
          </a:p>
        </p:txBody>
      </p:sp>
      <p:sp>
        <p:nvSpPr>
          <p:cNvPr id="3" name="Subtitle 2"/>
          <p:cNvSpPr>
            <a:spLocks noGrp="1"/>
          </p:cNvSpPr>
          <p:nvPr>
            <p:ph type="subTitle" idx="1"/>
          </p:nvPr>
        </p:nvSpPr>
        <p:spPr>
          <a:xfrm>
            <a:off x="395288" y="1484313"/>
            <a:ext cx="8353425" cy="5040312"/>
          </a:xfrm>
        </p:spPr>
        <p:txBody>
          <a:bodyPr rtlCol="0">
            <a:normAutofit lnSpcReduction="10000"/>
          </a:bodyPr>
          <a:lstStyle/>
          <a:p>
            <a:pPr algn="l">
              <a:spcBef>
                <a:spcPts val="600"/>
              </a:spcBef>
              <a:spcAft>
                <a:spcPts val="600"/>
              </a:spcAft>
              <a:defRPr/>
            </a:pPr>
            <a:r>
              <a:rPr lang="en-GB" sz="2400" dirty="0">
                <a:solidFill>
                  <a:schemeClr val="tx1"/>
                </a:solidFill>
                <a:latin typeface="Arial" panose="020B0604020202020204" pitchFamily="34" charset="0"/>
                <a:cs typeface="Arial" panose="020B0604020202020204" pitchFamily="34" charset="0"/>
              </a:rPr>
              <a:t>IOPS has identified several governance and risk management preconditions in its </a:t>
            </a:r>
            <a:r>
              <a:rPr lang="en-US" sz="2400" i="1" dirty="0">
                <a:solidFill>
                  <a:schemeClr val="tx1"/>
                </a:solidFill>
                <a:latin typeface="Arial" panose="020B0604020202020204" pitchFamily="34" charset="0"/>
                <a:cs typeface="Arial" panose="020B0604020202020204" pitchFamily="34" charset="0"/>
              </a:rPr>
              <a:t>Good Practices in Risk Management of Alternative Investments by Pension Funds.</a:t>
            </a:r>
            <a:endParaRPr lang="en-GB" sz="2400" i="1" dirty="0">
              <a:solidFill>
                <a:schemeClr val="tx1"/>
              </a:solidFill>
              <a:latin typeface="Arial" panose="020B0604020202020204" pitchFamily="34" charset="0"/>
              <a:cs typeface="Arial" panose="020B0604020202020204" pitchFamily="34" charset="0"/>
            </a:endParaRPr>
          </a:p>
          <a:p>
            <a:pPr algn="l" eaLnBrk="1" fontAlgn="auto" hangingPunct="1">
              <a:spcBef>
                <a:spcPts val="600"/>
              </a:spcBef>
              <a:spcAft>
                <a:spcPts val="600"/>
              </a:spcAft>
              <a:defRPr/>
            </a:pPr>
            <a:endParaRPr lang="en-GB" sz="2400" dirty="0" smtClean="0">
              <a:solidFill>
                <a:schemeClr val="tx1"/>
              </a:solidFill>
              <a:latin typeface="Arial" panose="020B0604020202020204" pitchFamily="34" charset="0"/>
              <a:cs typeface="Arial" panose="020B0604020202020204" pitchFamily="34" charset="0"/>
            </a:endParaRPr>
          </a:p>
          <a:p>
            <a:pPr algn="l" eaLnBrk="1" fontAlgn="auto" hangingPunct="1">
              <a:spcBef>
                <a:spcPts val="600"/>
              </a:spcBef>
              <a:spcAft>
                <a:spcPts val="600"/>
              </a:spcAft>
              <a:defRPr/>
            </a:pPr>
            <a:r>
              <a:rPr lang="en-GB" sz="2400" dirty="0" smtClean="0">
                <a:solidFill>
                  <a:schemeClr val="tx1"/>
                </a:solidFill>
                <a:latin typeface="Arial" panose="020B0604020202020204" pitchFamily="34" charset="0"/>
                <a:cs typeface="Arial" panose="020B0604020202020204" pitchFamily="34" charset="0"/>
              </a:rPr>
              <a:t>Pension funds should:</a:t>
            </a:r>
          </a:p>
          <a:p>
            <a:pPr marL="274320" lvl="1" indent="-274320" algn="l">
              <a:spcBef>
                <a:spcPts val="600"/>
              </a:spcBef>
              <a:spcAft>
                <a:spcPts val="600"/>
              </a:spcAft>
              <a:buFont typeface="Arial" pitchFamily="34" charset="0"/>
              <a:buChar char="•"/>
              <a:defRPr/>
            </a:pPr>
            <a:r>
              <a:rPr lang="en-GB" sz="2400" dirty="0" smtClean="0">
                <a:solidFill>
                  <a:schemeClr val="tx1"/>
                </a:solidFill>
                <a:latin typeface="Arial" panose="020B0604020202020204" pitchFamily="34" charset="0"/>
                <a:cs typeface="Arial" panose="020B0604020202020204" pitchFamily="34" charset="0"/>
              </a:rPr>
              <a:t>perform a proper risk/return assessment of alternative instruments in (GP1</a:t>
            </a:r>
            <a:r>
              <a:rPr lang="en-GB" sz="2400" dirty="0" smtClean="0">
                <a:solidFill>
                  <a:schemeClr val="tx1"/>
                </a:solidFill>
                <a:latin typeface="Arial" panose="020B0604020202020204" pitchFamily="34" charset="0"/>
                <a:cs typeface="Arial" panose="020B0604020202020204" pitchFamily="34" charset="0"/>
              </a:rPr>
              <a:t>);</a:t>
            </a:r>
            <a:endParaRPr lang="en-GB" sz="2400" dirty="0" smtClean="0">
              <a:solidFill>
                <a:schemeClr val="tx1"/>
              </a:solidFill>
              <a:latin typeface="Arial" panose="020B0604020202020204" pitchFamily="34" charset="0"/>
              <a:cs typeface="Arial" panose="020B0604020202020204" pitchFamily="34" charset="0"/>
            </a:endParaRPr>
          </a:p>
          <a:p>
            <a:pPr marL="274320" lvl="1" indent="-274320" algn="l">
              <a:spcBef>
                <a:spcPts val="600"/>
              </a:spcBef>
              <a:spcAft>
                <a:spcPts val="600"/>
              </a:spcAft>
              <a:buFont typeface="Arial" pitchFamily="34" charset="0"/>
              <a:buChar char="•"/>
              <a:defRPr/>
            </a:pPr>
            <a:r>
              <a:rPr lang="en-GB" sz="2400" dirty="0" smtClean="0">
                <a:solidFill>
                  <a:schemeClr val="tx1"/>
                </a:solidFill>
                <a:latin typeface="Arial" panose="020B0604020202020204" pitchFamily="34" charset="0"/>
                <a:cs typeface="Arial" panose="020B0604020202020204" pitchFamily="34" charset="0"/>
              </a:rPr>
              <a:t>fit their alternative investments into overall fund strategy (risk profile; GP2a) and regularly check that </a:t>
            </a:r>
            <a:r>
              <a:rPr lang="en-GB" sz="2400" dirty="0" smtClean="0">
                <a:solidFill>
                  <a:schemeClr val="tx1"/>
                </a:solidFill>
                <a:latin typeface="Arial" panose="020B0604020202020204" pitchFamily="34" charset="0"/>
                <a:cs typeface="Arial" panose="020B0604020202020204" pitchFamily="34" charset="0"/>
              </a:rPr>
              <a:t>the diversification </a:t>
            </a:r>
            <a:r>
              <a:rPr lang="en-GB" sz="2400" dirty="0" smtClean="0">
                <a:solidFill>
                  <a:schemeClr val="tx1"/>
                </a:solidFill>
                <a:latin typeface="Arial" panose="020B0604020202020204" pitchFamily="34" charset="0"/>
                <a:cs typeface="Arial" panose="020B0604020202020204" pitchFamily="34" charset="0"/>
              </a:rPr>
              <a:t>across investment strategies is adequate; avoid undesirable risk concentrations in the portfolio (GP2b</a:t>
            </a:r>
            <a:r>
              <a:rPr lang="en-GB" sz="2400" dirty="0" smtClean="0">
                <a:solidFill>
                  <a:schemeClr val="tx1"/>
                </a:solidFill>
                <a:latin typeface="Arial" panose="020B0604020202020204" pitchFamily="34" charset="0"/>
                <a:cs typeface="Arial" panose="020B0604020202020204" pitchFamily="34" charset="0"/>
              </a:rPr>
              <a:t>);</a:t>
            </a:r>
            <a:endParaRPr lang="en-GB" sz="2400" dirty="0" smtClean="0">
              <a:latin typeface="Arial" panose="020B0604020202020204" pitchFamily="34" charset="0"/>
              <a:cs typeface="Arial" panose="020B0604020202020204" pitchFamily="34" charset="0"/>
            </a:endParaRPr>
          </a:p>
        </p:txBody>
      </p:sp>
      <p:sp>
        <p:nvSpPr>
          <p:cNvPr id="4" name="Title 1"/>
          <p:cNvSpPr txBox="1">
            <a:spLocks/>
          </p:cNvSpPr>
          <p:nvPr/>
        </p:nvSpPr>
        <p:spPr>
          <a:xfrm>
            <a:off x="838200" y="115888"/>
            <a:ext cx="7772400" cy="1470025"/>
          </a:xfrm>
          <a:prstGeom prst="rect">
            <a:avLst/>
          </a:prstGeom>
        </p:spPr>
        <p:txBody>
          <a:bodyPr anchor="ctr">
            <a:normAutofit/>
          </a:bodyPr>
          <a:lstStyle/>
          <a:p>
            <a:pPr algn="ctr" fontAlgn="auto">
              <a:spcAft>
                <a:spcPts val="0"/>
              </a:spcAft>
              <a:defRPr/>
            </a:pPr>
            <a:endParaRPr lang="en-GB" sz="4400" dirty="0">
              <a:latin typeface="Arial" panose="020B0604020202020204" pitchFamily="34" charset="0"/>
              <a:ea typeface="+mj-ea"/>
              <a:cs typeface="Arial" panose="020B0604020202020204" pitchFamily="34" charset="0"/>
            </a:endParaRPr>
          </a:p>
        </p:txBody>
      </p:sp>
      <p:pic>
        <p:nvPicPr>
          <p:cNvPr id="5125" name="Picture 4" descr="NewlargeIOPS_logo_rgb_web.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26325" y="57374"/>
            <a:ext cx="1717675"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p:cNvSpPr>
            <a:spLocks noGrp="1"/>
          </p:cNvSpPr>
          <p:nvPr>
            <p:ph type="sldNum" sz="quarter" idx="12"/>
          </p:nvPr>
        </p:nvSpPr>
        <p:spPr/>
        <p:txBody>
          <a:bodyPr/>
          <a:lstStyle/>
          <a:p>
            <a:fld id="{04F279DE-3661-4680-9754-4EAC77F53F24}" type="slidenum">
              <a:rPr lang="en-GB" smtClean="0"/>
              <a:t>6</a:t>
            </a:fld>
            <a:endParaRPr lang="en-GB" dirty="0"/>
          </a:p>
        </p:txBody>
      </p:sp>
    </p:spTree>
    <p:extLst>
      <p:ext uri="{BB962C8B-B14F-4D97-AF65-F5344CB8AC3E}">
        <p14:creationId xmlns:p14="http://schemas.microsoft.com/office/powerpoint/2010/main" val="40535627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9632" y="260350"/>
            <a:ext cx="6049342" cy="936625"/>
          </a:xfrm>
          <a:noFill/>
          <a:ln>
            <a:noFill/>
          </a:ln>
        </p:spPr>
        <p:txBody>
          <a:bodyPr rtlCol="0">
            <a:normAutofit fontScale="90000"/>
          </a:bodyPr>
          <a:lstStyle/>
          <a:p>
            <a:pPr eaLnBrk="1" fontAlgn="auto" hangingPunct="1">
              <a:spcBef>
                <a:spcPts val="1200"/>
              </a:spcBef>
              <a:spcAft>
                <a:spcPts val="1200"/>
              </a:spcAft>
              <a:tabLst>
                <a:tab pos="539750" algn="l"/>
                <a:tab pos="756285" algn="l"/>
                <a:tab pos="972185" algn="l"/>
              </a:tabLst>
              <a:defRPr/>
            </a:pPr>
            <a:r>
              <a:rPr lang="en-GB" sz="3600" b="1" dirty="0" smtClean="0">
                <a:latin typeface="Arial" panose="020B0604020202020204" pitchFamily="34" charset="0"/>
                <a:ea typeface="Times New Roman"/>
                <a:cs typeface="Arial" panose="020B0604020202020204" pitchFamily="34" charset="0"/>
              </a:rPr>
              <a:t>Investment in </a:t>
            </a:r>
            <a:br>
              <a:rPr lang="en-GB" sz="3600" b="1" dirty="0" smtClean="0">
                <a:latin typeface="Arial" panose="020B0604020202020204" pitchFamily="34" charset="0"/>
                <a:ea typeface="Times New Roman"/>
                <a:cs typeface="Arial" panose="020B0604020202020204" pitchFamily="34" charset="0"/>
              </a:rPr>
            </a:br>
            <a:r>
              <a:rPr lang="en-GB" sz="3600" b="1" dirty="0" smtClean="0">
                <a:latin typeface="Arial" panose="020B0604020202020204" pitchFamily="34" charset="0"/>
                <a:ea typeface="Times New Roman"/>
                <a:cs typeface="Arial" panose="020B0604020202020204" pitchFamily="34" charset="0"/>
              </a:rPr>
              <a:t>alternative and illiquid assets</a:t>
            </a:r>
          </a:p>
        </p:txBody>
      </p:sp>
      <p:sp>
        <p:nvSpPr>
          <p:cNvPr id="3" name="Subtitle 2"/>
          <p:cNvSpPr>
            <a:spLocks noGrp="1"/>
          </p:cNvSpPr>
          <p:nvPr>
            <p:ph type="subTitle" idx="1"/>
          </p:nvPr>
        </p:nvSpPr>
        <p:spPr>
          <a:xfrm>
            <a:off x="395288" y="1484313"/>
            <a:ext cx="8353425" cy="5040312"/>
          </a:xfrm>
        </p:spPr>
        <p:txBody>
          <a:bodyPr rtlCol="0">
            <a:normAutofit lnSpcReduction="10000"/>
          </a:bodyPr>
          <a:lstStyle/>
          <a:p>
            <a:pPr marL="274320" lvl="1" indent="-274320" algn="l">
              <a:spcBef>
                <a:spcPts val="600"/>
              </a:spcBef>
              <a:spcAft>
                <a:spcPts val="600"/>
              </a:spcAft>
              <a:buFont typeface="Arial" pitchFamily="34" charset="0"/>
              <a:buChar char="•"/>
              <a:defRPr/>
            </a:pPr>
            <a:r>
              <a:rPr lang="en-GB" sz="2400" dirty="0" smtClean="0">
                <a:solidFill>
                  <a:schemeClr val="tx1"/>
                </a:solidFill>
                <a:latin typeface="Arial" panose="020B0604020202020204" pitchFamily="34" charset="0"/>
                <a:cs typeface="Arial" panose="020B0604020202020204" pitchFamily="34" charset="0"/>
              </a:rPr>
              <a:t>understand the risk </a:t>
            </a:r>
            <a:r>
              <a:rPr lang="en-GB" sz="2400" dirty="0" smtClean="0">
                <a:solidFill>
                  <a:schemeClr val="tx1"/>
                </a:solidFill>
                <a:latin typeface="Arial" panose="020B0604020202020204" pitchFamily="34" charset="0"/>
                <a:cs typeface="Arial" panose="020B0604020202020204" pitchFamily="34" charset="0"/>
              </a:rPr>
              <a:t>characteristics </a:t>
            </a:r>
            <a:r>
              <a:rPr lang="en-GB" sz="2400" dirty="0" smtClean="0">
                <a:solidFill>
                  <a:schemeClr val="tx1"/>
                </a:solidFill>
                <a:latin typeface="Arial" panose="020B0604020202020204" pitchFamily="34" charset="0"/>
                <a:cs typeface="Arial" panose="020B0604020202020204" pitchFamily="34" charset="0"/>
              </a:rPr>
              <a:t>and check them regularly (GP3a), pay attention to information regarding the underlying investments (FoFs) (GP3b), judge the quality of risk management conducted by the FoFs manager (GP3c</a:t>
            </a:r>
            <a:r>
              <a:rPr lang="en-GB" sz="2400" dirty="0" smtClean="0">
                <a:solidFill>
                  <a:schemeClr val="tx1"/>
                </a:solidFill>
                <a:latin typeface="Arial" panose="020B0604020202020204" pitchFamily="34" charset="0"/>
                <a:cs typeface="Arial" panose="020B0604020202020204" pitchFamily="34" charset="0"/>
              </a:rPr>
              <a:t>);</a:t>
            </a:r>
            <a:endParaRPr lang="en-GB" sz="2400" dirty="0" smtClean="0">
              <a:solidFill>
                <a:schemeClr val="tx1"/>
              </a:solidFill>
              <a:latin typeface="Arial" panose="020B0604020202020204" pitchFamily="34" charset="0"/>
              <a:cs typeface="Arial" panose="020B0604020202020204" pitchFamily="34" charset="0"/>
            </a:endParaRPr>
          </a:p>
          <a:p>
            <a:pPr marL="274320" lvl="1" indent="-274320" algn="l">
              <a:spcBef>
                <a:spcPts val="600"/>
              </a:spcBef>
              <a:spcAft>
                <a:spcPts val="600"/>
              </a:spcAft>
              <a:buFont typeface="Arial" pitchFamily="34" charset="0"/>
              <a:buChar char="•"/>
              <a:defRPr/>
            </a:pPr>
            <a:r>
              <a:rPr lang="en-GB" sz="2400" dirty="0" smtClean="0">
                <a:solidFill>
                  <a:schemeClr val="tx1"/>
                </a:solidFill>
                <a:latin typeface="Arial" panose="020B0604020202020204" pitchFamily="34" charset="0"/>
                <a:cs typeface="Arial" panose="020B0604020202020204" pitchFamily="34" charset="0"/>
              </a:rPr>
              <a:t>spell out properly contract terms and monitor it (GP4) to establish and maintain an adequate risk management, prudent investment policy and to </a:t>
            </a:r>
            <a:r>
              <a:rPr lang="en-GB" sz="2400" dirty="0" smtClean="0">
                <a:solidFill>
                  <a:schemeClr val="tx1"/>
                </a:solidFill>
                <a:latin typeface="Arial" panose="020B0604020202020204" pitchFamily="34" charset="0"/>
                <a:cs typeface="Arial" panose="020B0604020202020204" pitchFamily="34" charset="0"/>
              </a:rPr>
              <a:t>use a </a:t>
            </a:r>
            <a:r>
              <a:rPr lang="en-GB" sz="2400" dirty="0" smtClean="0">
                <a:solidFill>
                  <a:schemeClr val="tx1"/>
                </a:solidFill>
                <a:latin typeface="Arial" panose="020B0604020202020204" pitchFamily="34" charset="0"/>
                <a:cs typeface="Arial" panose="020B0604020202020204" pitchFamily="34" charset="0"/>
              </a:rPr>
              <a:t>limited </a:t>
            </a:r>
            <a:r>
              <a:rPr lang="en-GB" sz="2400" dirty="0" smtClean="0">
                <a:solidFill>
                  <a:schemeClr val="tx1"/>
                </a:solidFill>
                <a:latin typeface="Arial" panose="020B0604020202020204" pitchFamily="34" charset="0"/>
                <a:cs typeface="Arial" panose="020B0604020202020204" pitchFamily="34" charset="0"/>
              </a:rPr>
              <a:t>liability construction;</a:t>
            </a:r>
            <a:endParaRPr lang="en-GB" sz="2400" dirty="0" smtClean="0">
              <a:solidFill>
                <a:schemeClr val="tx1"/>
              </a:solidFill>
              <a:latin typeface="Arial" panose="020B0604020202020204" pitchFamily="34" charset="0"/>
              <a:cs typeface="Arial" panose="020B0604020202020204" pitchFamily="34" charset="0"/>
            </a:endParaRPr>
          </a:p>
          <a:p>
            <a:pPr marL="274320" lvl="1" indent="-274320" algn="l">
              <a:spcBef>
                <a:spcPts val="600"/>
              </a:spcBef>
              <a:spcAft>
                <a:spcPts val="600"/>
              </a:spcAft>
              <a:buFont typeface="Arial" pitchFamily="34" charset="0"/>
              <a:buChar char="•"/>
              <a:defRPr/>
            </a:pPr>
            <a:r>
              <a:rPr lang="en-GB" sz="2400" dirty="0" smtClean="0">
                <a:solidFill>
                  <a:schemeClr val="tx1"/>
                </a:solidFill>
                <a:latin typeface="Arial" panose="020B0604020202020204" pitchFamily="34" charset="0"/>
                <a:cs typeface="Arial" panose="020B0604020202020204" pitchFamily="34" charset="0"/>
              </a:rPr>
              <a:t>be transparent in its communication with stakeholders (GP5</a:t>
            </a:r>
            <a:r>
              <a:rPr lang="en-GB" sz="2400" dirty="0" smtClean="0">
                <a:solidFill>
                  <a:schemeClr val="tx1"/>
                </a:solidFill>
                <a:latin typeface="Arial" panose="020B0604020202020204" pitchFamily="34" charset="0"/>
                <a:cs typeface="Arial" panose="020B0604020202020204" pitchFamily="34" charset="0"/>
              </a:rPr>
              <a:t>);</a:t>
            </a:r>
            <a:endParaRPr lang="en-GB" sz="2400" dirty="0" smtClean="0">
              <a:solidFill>
                <a:schemeClr val="tx1"/>
              </a:solidFill>
              <a:latin typeface="Arial" panose="020B0604020202020204" pitchFamily="34" charset="0"/>
              <a:cs typeface="Arial" panose="020B0604020202020204" pitchFamily="34" charset="0"/>
            </a:endParaRPr>
          </a:p>
          <a:p>
            <a:pPr marL="274320" lvl="1" indent="-274320" algn="l">
              <a:spcBef>
                <a:spcPts val="600"/>
              </a:spcBef>
              <a:spcAft>
                <a:spcPts val="600"/>
              </a:spcAft>
              <a:buFont typeface="Arial" pitchFamily="34" charset="0"/>
              <a:buChar char="•"/>
              <a:defRPr/>
            </a:pPr>
            <a:r>
              <a:rPr lang="en-GB" sz="2400" dirty="0" smtClean="0">
                <a:solidFill>
                  <a:schemeClr val="tx1"/>
                </a:solidFill>
                <a:latin typeface="Arial" panose="020B0604020202020204" pitchFamily="34" charset="0"/>
                <a:cs typeface="Arial" panose="020B0604020202020204" pitchFamily="34" charset="0"/>
              </a:rPr>
              <a:t>ensure and remain responsible for adequate risk management when outsourcing (GP6</a:t>
            </a:r>
            <a:r>
              <a:rPr lang="en-GB" sz="2400" dirty="0" smtClean="0">
                <a:solidFill>
                  <a:schemeClr val="tx1"/>
                </a:solidFill>
                <a:latin typeface="Arial" panose="020B0604020202020204" pitchFamily="34" charset="0"/>
                <a:cs typeface="Arial" panose="020B0604020202020204" pitchFamily="34" charset="0"/>
              </a:rPr>
              <a:t>).</a:t>
            </a:r>
            <a:endParaRPr lang="en-GB" sz="2400" dirty="0" smtClean="0">
              <a:solidFill>
                <a:schemeClr val="tx1"/>
              </a:solidFill>
              <a:latin typeface="Arial" panose="020B0604020202020204" pitchFamily="34" charset="0"/>
              <a:cs typeface="Arial" panose="020B0604020202020204" pitchFamily="34" charset="0"/>
            </a:endParaRPr>
          </a:p>
          <a:p>
            <a:pPr algn="l" eaLnBrk="1" fontAlgn="auto" hangingPunct="1">
              <a:spcBef>
                <a:spcPts val="600"/>
              </a:spcBef>
              <a:spcAft>
                <a:spcPts val="600"/>
              </a:spcAft>
              <a:defRPr/>
            </a:pPr>
            <a:endParaRPr lang="en-GB" sz="2400" dirty="0" smtClean="0">
              <a:solidFill>
                <a:schemeClr val="tx1"/>
              </a:solidFill>
              <a:latin typeface="Arial" panose="020B0604020202020204" pitchFamily="34" charset="0"/>
              <a:cs typeface="Arial" panose="020B0604020202020204" pitchFamily="34" charset="0"/>
            </a:endParaRPr>
          </a:p>
          <a:p>
            <a:pPr algn="l" eaLnBrk="1" fontAlgn="auto" hangingPunct="1">
              <a:spcBef>
                <a:spcPts val="600"/>
              </a:spcBef>
              <a:spcAft>
                <a:spcPts val="600"/>
              </a:spcAft>
              <a:defRPr/>
            </a:pPr>
            <a:endParaRPr lang="en-GB" sz="2800" dirty="0" smtClean="0">
              <a:solidFill>
                <a:schemeClr val="tx1"/>
              </a:solidFill>
              <a:latin typeface="Arial" panose="020B0604020202020204" pitchFamily="34" charset="0"/>
              <a:cs typeface="Arial" panose="020B0604020202020204" pitchFamily="34" charset="0"/>
            </a:endParaRPr>
          </a:p>
          <a:p>
            <a:pPr marL="274320" indent="-274320" algn="l" eaLnBrk="1" fontAlgn="auto" hangingPunct="1">
              <a:spcBef>
                <a:spcPts val="600"/>
              </a:spcBef>
              <a:spcAft>
                <a:spcPts val="600"/>
              </a:spcAft>
              <a:buFont typeface="Arial" pitchFamily="34" charset="0"/>
              <a:buChar char="•"/>
              <a:defRPr/>
            </a:pPr>
            <a:endParaRPr lang="en-GB" sz="2800" dirty="0" smtClean="0">
              <a:latin typeface="Arial" panose="020B0604020202020204" pitchFamily="34" charset="0"/>
              <a:cs typeface="Arial" panose="020B0604020202020204" pitchFamily="34" charset="0"/>
            </a:endParaRPr>
          </a:p>
          <a:p>
            <a:pPr algn="just" eaLnBrk="1" fontAlgn="auto" hangingPunct="1">
              <a:spcAft>
                <a:spcPts val="0"/>
              </a:spcAft>
              <a:buClr>
                <a:schemeClr val="tx2">
                  <a:lumMod val="40000"/>
                  <a:lumOff val="60000"/>
                </a:schemeClr>
              </a:buClr>
              <a:buFont typeface="Arial" pitchFamily="34" charset="0"/>
              <a:buChar char="•"/>
              <a:defRPr/>
            </a:pPr>
            <a:endParaRPr lang="en-GB" sz="2800" dirty="0" smtClean="0">
              <a:latin typeface="Arial" panose="020B0604020202020204" pitchFamily="34" charset="0"/>
              <a:cs typeface="Arial" panose="020B0604020202020204" pitchFamily="34" charset="0"/>
            </a:endParaRPr>
          </a:p>
          <a:p>
            <a:pPr algn="just" eaLnBrk="1" fontAlgn="auto" hangingPunct="1">
              <a:spcAft>
                <a:spcPts val="0"/>
              </a:spcAft>
              <a:buClr>
                <a:schemeClr val="tx2">
                  <a:lumMod val="40000"/>
                  <a:lumOff val="60000"/>
                </a:schemeClr>
              </a:buClr>
              <a:buFont typeface="Arial" pitchFamily="34" charset="0"/>
              <a:buNone/>
              <a:defRPr/>
            </a:pPr>
            <a:endParaRPr lang="en-GB" dirty="0" smtClean="0">
              <a:latin typeface="Arial" panose="020B0604020202020204" pitchFamily="34" charset="0"/>
              <a:cs typeface="Arial" panose="020B0604020202020204" pitchFamily="34" charset="0"/>
            </a:endParaRPr>
          </a:p>
          <a:p>
            <a:pPr algn="just" eaLnBrk="1" fontAlgn="auto" hangingPunct="1">
              <a:spcAft>
                <a:spcPts val="0"/>
              </a:spcAft>
              <a:buFont typeface="Arial" pitchFamily="34" charset="0"/>
              <a:buChar char="•"/>
              <a:defRPr/>
            </a:pPr>
            <a:endParaRPr lang="en-GB" dirty="0" smtClean="0">
              <a:latin typeface="Arial" panose="020B0604020202020204" pitchFamily="34" charset="0"/>
              <a:cs typeface="Arial" panose="020B0604020202020204" pitchFamily="34" charset="0"/>
            </a:endParaRPr>
          </a:p>
        </p:txBody>
      </p:sp>
      <p:sp>
        <p:nvSpPr>
          <p:cNvPr id="4" name="Title 1"/>
          <p:cNvSpPr txBox="1">
            <a:spLocks/>
          </p:cNvSpPr>
          <p:nvPr/>
        </p:nvSpPr>
        <p:spPr>
          <a:xfrm>
            <a:off x="838200" y="115888"/>
            <a:ext cx="7772400" cy="1470025"/>
          </a:xfrm>
          <a:prstGeom prst="rect">
            <a:avLst/>
          </a:prstGeom>
        </p:spPr>
        <p:txBody>
          <a:bodyPr anchor="ctr">
            <a:normAutofit/>
          </a:bodyPr>
          <a:lstStyle/>
          <a:p>
            <a:pPr algn="ctr" fontAlgn="auto">
              <a:spcAft>
                <a:spcPts val="0"/>
              </a:spcAft>
              <a:defRPr/>
            </a:pPr>
            <a:endParaRPr lang="en-GB" sz="4400" dirty="0">
              <a:latin typeface="Arial" panose="020B0604020202020204" pitchFamily="34" charset="0"/>
              <a:ea typeface="+mj-ea"/>
              <a:cs typeface="Arial" panose="020B0604020202020204" pitchFamily="34" charset="0"/>
            </a:endParaRPr>
          </a:p>
        </p:txBody>
      </p:sp>
      <p:pic>
        <p:nvPicPr>
          <p:cNvPr id="5125" name="Picture 4" descr="NewlargeIOPS_logo_rgb_web.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26325" y="57374"/>
            <a:ext cx="1717675"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p:cNvSpPr>
            <a:spLocks noGrp="1"/>
          </p:cNvSpPr>
          <p:nvPr>
            <p:ph type="sldNum" sz="quarter" idx="12"/>
          </p:nvPr>
        </p:nvSpPr>
        <p:spPr/>
        <p:txBody>
          <a:bodyPr/>
          <a:lstStyle/>
          <a:p>
            <a:fld id="{04F279DE-3661-4680-9754-4EAC77F53F24}" type="slidenum">
              <a:rPr lang="en-GB" smtClean="0"/>
              <a:t>7</a:t>
            </a:fld>
            <a:endParaRPr lang="en-GB" dirty="0"/>
          </a:p>
        </p:txBody>
      </p:sp>
    </p:spTree>
    <p:extLst>
      <p:ext uri="{BB962C8B-B14F-4D97-AF65-F5344CB8AC3E}">
        <p14:creationId xmlns:p14="http://schemas.microsoft.com/office/powerpoint/2010/main" val="42299811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9632" y="260350"/>
            <a:ext cx="6049342" cy="936625"/>
          </a:xfrm>
          <a:noFill/>
          <a:ln>
            <a:noFill/>
          </a:ln>
        </p:spPr>
        <p:txBody>
          <a:bodyPr rtlCol="0">
            <a:normAutofit/>
          </a:bodyPr>
          <a:lstStyle/>
          <a:p>
            <a:pPr eaLnBrk="1" fontAlgn="auto" hangingPunct="1">
              <a:spcBef>
                <a:spcPts val="1200"/>
              </a:spcBef>
              <a:spcAft>
                <a:spcPts val="1200"/>
              </a:spcAft>
              <a:tabLst>
                <a:tab pos="539750" algn="l"/>
                <a:tab pos="756285" algn="l"/>
                <a:tab pos="972185" algn="l"/>
              </a:tabLst>
              <a:defRPr/>
            </a:pPr>
            <a:r>
              <a:rPr lang="en-GB" sz="3600" b="1" dirty="0" smtClean="0">
                <a:latin typeface="Arial" panose="020B0604020202020204" pitchFamily="34" charset="0"/>
                <a:ea typeface="Times New Roman"/>
                <a:cs typeface="Arial" panose="020B0604020202020204" pitchFamily="34" charset="0"/>
              </a:rPr>
              <a:t>Benchmarks and LTI</a:t>
            </a:r>
          </a:p>
        </p:txBody>
      </p:sp>
      <p:sp>
        <p:nvSpPr>
          <p:cNvPr id="3" name="Subtitle 2"/>
          <p:cNvSpPr>
            <a:spLocks noGrp="1"/>
          </p:cNvSpPr>
          <p:nvPr>
            <p:ph type="subTitle" idx="1"/>
          </p:nvPr>
        </p:nvSpPr>
        <p:spPr>
          <a:xfrm>
            <a:off x="395288" y="1484313"/>
            <a:ext cx="8353425" cy="5040312"/>
          </a:xfrm>
        </p:spPr>
        <p:txBody>
          <a:bodyPr rtlCol="0">
            <a:normAutofit/>
          </a:bodyPr>
          <a:lstStyle/>
          <a:p>
            <a:pPr algn="l" eaLnBrk="1" fontAlgn="auto" hangingPunct="1">
              <a:spcBef>
                <a:spcPts val="600"/>
              </a:spcBef>
              <a:spcAft>
                <a:spcPts val="600"/>
              </a:spcAft>
              <a:defRPr/>
            </a:pPr>
            <a:r>
              <a:rPr lang="en-GB" sz="2400" dirty="0" smtClean="0">
                <a:solidFill>
                  <a:schemeClr val="tx1"/>
                </a:solidFill>
                <a:latin typeface="Arial" panose="020B0604020202020204" pitchFamily="34" charset="0"/>
                <a:cs typeface="Arial" panose="020B0604020202020204" pitchFamily="34" charset="0"/>
              </a:rPr>
              <a:t>Their design influences the investment behaviour:</a:t>
            </a:r>
          </a:p>
          <a:p>
            <a:pPr marL="274320" lvl="1" indent="-274320" algn="l">
              <a:lnSpc>
                <a:spcPct val="90000"/>
              </a:lnSpc>
              <a:spcBef>
                <a:spcPts val="600"/>
              </a:spcBef>
              <a:spcAft>
                <a:spcPts val="600"/>
              </a:spcAft>
              <a:buFont typeface="Arial" pitchFamily="34" charset="0"/>
              <a:buChar char="•"/>
              <a:defRPr/>
            </a:pPr>
            <a:r>
              <a:rPr lang="en-GB" sz="2400" dirty="0">
                <a:solidFill>
                  <a:schemeClr val="tx1"/>
                </a:solidFill>
                <a:latin typeface="Arial" panose="020B0604020202020204" pitchFamily="34" charset="0"/>
                <a:cs typeface="Arial" panose="020B0604020202020204" pitchFamily="34" charset="0"/>
              </a:rPr>
              <a:t>type of the </a:t>
            </a:r>
            <a:r>
              <a:rPr lang="en-GB" sz="2400" dirty="0" smtClean="0">
                <a:solidFill>
                  <a:schemeClr val="tx1"/>
                </a:solidFill>
                <a:latin typeface="Arial" panose="020B0604020202020204" pitchFamily="34" charset="0"/>
                <a:cs typeface="Arial" panose="020B0604020202020204" pitchFamily="34" charset="0"/>
              </a:rPr>
              <a:t>benchmark </a:t>
            </a:r>
            <a:br>
              <a:rPr lang="en-GB" sz="2400" dirty="0" smtClean="0">
                <a:solidFill>
                  <a:schemeClr val="tx1"/>
                </a:solidFill>
                <a:latin typeface="Arial" panose="020B0604020202020204" pitchFamily="34" charset="0"/>
                <a:cs typeface="Arial" panose="020B0604020202020204" pitchFamily="34" charset="0"/>
              </a:rPr>
            </a:br>
            <a:r>
              <a:rPr lang="en-GB" sz="2400" dirty="0" smtClean="0">
                <a:solidFill>
                  <a:schemeClr val="tx1"/>
                </a:solidFill>
                <a:latin typeface="Arial" panose="020B0604020202020204" pitchFamily="34" charset="0"/>
                <a:cs typeface="Arial" panose="020B0604020202020204" pitchFamily="34" charset="0"/>
                <a:sym typeface="Wingdings" panose="05000000000000000000" pitchFamily="2" charset="2"/>
              </a:rPr>
              <a:t></a:t>
            </a:r>
            <a:r>
              <a:rPr lang="en-GB" sz="2400" dirty="0" smtClean="0">
                <a:solidFill>
                  <a:schemeClr val="tx1"/>
                </a:solidFill>
                <a:latin typeface="Arial" panose="020B0604020202020204" pitchFamily="34" charset="0"/>
                <a:cs typeface="Arial" panose="020B0604020202020204" pitchFamily="34" charset="0"/>
              </a:rPr>
              <a:t> </a:t>
            </a:r>
            <a:r>
              <a:rPr lang="en-GB" sz="2400" dirty="0">
                <a:solidFill>
                  <a:schemeClr val="tx1"/>
                </a:solidFill>
                <a:latin typeface="Arial" panose="020B0604020202020204" pitchFamily="34" charset="0"/>
                <a:cs typeface="Arial" panose="020B0604020202020204" pitchFamily="34" charset="0"/>
              </a:rPr>
              <a:t>asset allocation</a:t>
            </a:r>
          </a:p>
          <a:p>
            <a:pPr marL="274320" lvl="1" indent="-274320" algn="l">
              <a:lnSpc>
                <a:spcPct val="90000"/>
              </a:lnSpc>
              <a:spcBef>
                <a:spcPts val="600"/>
              </a:spcBef>
              <a:spcAft>
                <a:spcPts val="600"/>
              </a:spcAft>
              <a:buFont typeface="Arial" pitchFamily="34" charset="0"/>
              <a:buChar char="•"/>
              <a:defRPr/>
            </a:pPr>
            <a:r>
              <a:rPr lang="en-GB" sz="2400" dirty="0" smtClean="0">
                <a:solidFill>
                  <a:schemeClr val="tx1"/>
                </a:solidFill>
                <a:latin typeface="Arial" panose="020B0604020202020204" pitchFamily="34" charset="0"/>
                <a:cs typeface="Arial" panose="020B0604020202020204" pitchFamily="34" charset="0"/>
              </a:rPr>
              <a:t>composition and ‘’ownership’’ of </a:t>
            </a:r>
            <a:r>
              <a:rPr lang="en-GB" sz="2400" dirty="0">
                <a:solidFill>
                  <a:schemeClr val="tx1"/>
                </a:solidFill>
                <a:latin typeface="Arial" panose="020B0604020202020204" pitchFamily="34" charset="0"/>
                <a:cs typeface="Arial" panose="020B0604020202020204" pitchFamily="34" charset="0"/>
              </a:rPr>
              <a:t>the </a:t>
            </a:r>
            <a:r>
              <a:rPr lang="en-GB" sz="2400" dirty="0" smtClean="0">
                <a:solidFill>
                  <a:schemeClr val="tx1"/>
                </a:solidFill>
                <a:latin typeface="Arial" panose="020B0604020202020204" pitchFamily="34" charset="0"/>
                <a:cs typeface="Arial" panose="020B0604020202020204" pitchFamily="34" charset="0"/>
              </a:rPr>
              <a:t>benchmark </a:t>
            </a:r>
            <a:br>
              <a:rPr lang="en-GB" sz="2400" dirty="0" smtClean="0">
                <a:solidFill>
                  <a:schemeClr val="tx1"/>
                </a:solidFill>
                <a:latin typeface="Arial" panose="020B0604020202020204" pitchFamily="34" charset="0"/>
                <a:cs typeface="Arial" panose="020B0604020202020204" pitchFamily="34" charset="0"/>
              </a:rPr>
            </a:br>
            <a:r>
              <a:rPr lang="en-GB" sz="2400" dirty="0" smtClean="0">
                <a:solidFill>
                  <a:schemeClr val="tx1"/>
                </a:solidFill>
                <a:latin typeface="Arial" panose="020B0604020202020204" pitchFamily="34" charset="0"/>
                <a:cs typeface="Arial" panose="020B0604020202020204" pitchFamily="34" charset="0"/>
                <a:sym typeface="Wingdings" panose="05000000000000000000" pitchFamily="2" charset="2"/>
              </a:rPr>
              <a:t></a:t>
            </a:r>
            <a:r>
              <a:rPr lang="en-GB" sz="2400" dirty="0" smtClean="0">
                <a:solidFill>
                  <a:schemeClr val="tx1"/>
                </a:solidFill>
                <a:latin typeface="Arial" panose="020B0604020202020204" pitchFamily="34" charset="0"/>
                <a:cs typeface="Arial" panose="020B0604020202020204" pitchFamily="34" charset="0"/>
              </a:rPr>
              <a:t> </a:t>
            </a:r>
            <a:r>
              <a:rPr lang="en-GB" sz="2400" dirty="0">
                <a:solidFill>
                  <a:schemeClr val="tx1"/>
                </a:solidFill>
                <a:latin typeface="Arial" panose="020B0604020202020204" pitchFamily="34" charset="0"/>
                <a:cs typeface="Arial" panose="020B0604020202020204" pitchFamily="34" charset="0"/>
              </a:rPr>
              <a:t>range of </a:t>
            </a:r>
            <a:r>
              <a:rPr lang="en-GB" sz="2400" dirty="0" smtClean="0">
                <a:solidFill>
                  <a:schemeClr val="tx1"/>
                </a:solidFill>
                <a:latin typeface="Arial" panose="020B0604020202020204" pitchFamily="34" charset="0"/>
                <a:cs typeface="Arial" panose="020B0604020202020204" pitchFamily="34" charset="0"/>
              </a:rPr>
              <a:t>investments</a:t>
            </a:r>
            <a:endParaRPr lang="en-GB" sz="2400" dirty="0">
              <a:solidFill>
                <a:schemeClr val="tx1"/>
              </a:solidFill>
              <a:latin typeface="Arial" panose="020B0604020202020204" pitchFamily="34" charset="0"/>
              <a:cs typeface="Arial" panose="020B0604020202020204" pitchFamily="34" charset="0"/>
            </a:endParaRPr>
          </a:p>
          <a:p>
            <a:pPr marL="274320" lvl="1" indent="-274320" algn="l">
              <a:lnSpc>
                <a:spcPct val="90000"/>
              </a:lnSpc>
              <a:spcBef>
                <a:spcPts val="600"/>
              </a:spcBef>
              <a:spcAft>
                <a:spcPts val="600"/>
              </a:spcAft>
              <a:buFont typeface="Arial" pitchFamily="34" charset="0"/>
              <a:buChar char="•"/>
              <a:defRPr/>
            </a:pPr>
            <a:r>
              <a:rPr lang="en-GB" sz="2400" dirty="0">
                <a:solidFill>
                  <a:schemeClr val="tx1"/>
                </a:solidFill>
                <a:latin typeface="Arial" panose="020B0604020202020204" pitchFamily="34" charset="0"/>
                <a:cs typeface="Arial" panose="020B0604020202020204" pitchFamily="34" charset="0"/>
              </a:rPr>
              <a:t>assessment </a:t>
            </a:r>
            <a:r>
              <a:rPr lang="en-GB" sz="2400" dirty="0" smtClean="0">
                <a:solidFill>
                  <a:schemeClr val="tx1"/>
                </a:solidFill>
                <a:latin typeface="Arial" panose="020B0604020202020204" pitchFamily="34" charset="0"/>
                <a:cs typeface="Arial" panose="020B0604020202020204" pitchFamily="34" charset="0"/>
              </a:rPr>
              <a:t>horizon, assessment frequency </a:t>
            </a:r>
            <a:br>
              <a:rPr lang="en-GB" sz="2400" dirty="0" smtClean="0">
                <a:solidFill>
                  <a:schemeClr val="tx1"/>
                </a:solidFill>
                <a:latin typeface="Arial" panose="020B0604020202020204" pitchFamily="34" charset="0"/>
                <a:cs typeface="Arial" panose="020B0604020202020204" pitchFamily="34" charset="0"/>
              </a:rPr>
            </a:br>
            <a:r>
              <a:rPr lang="en-GB" sz="2400" dirty="0" smtClean="0">
                <a:solidFill>
                  <a:schemeClr val="tx1"/>
                </a:solidFill>
                <a:latin typeface="Arial" panose="020B0604020202020204" pitchFamily="34" charset="0"/>
                <a:cs typeface="Arial" panose="020B0604020202020204" pitchFamily="34" charset="0"/>
                <a:sym typeface="Wingdings" panose="05000000000000000000" pitchFamily="2" charset="2"/>
              </a:rPr>
              <a:t></a:t>
            </a:r>
            <a:r>
              <a:rPr lang="en-GB" sz="2400" dirty="0" smtClean="0">
                <a:solidFill>
                  <a:schemeClr val="tx1"/>
                </a:solidFill>
                <a:latin typeface="Arial" panose="020B0604020202020204" pitchFamily="34" charset="0"/>
                <a:cs typeface="Arial" panose="020B0604020202020204" pitchFamily="34" charset="0"/>
              </a:rPr>
              <a:t> </a:t>
            </a:r>
            <a:r>
              <a:rPr lang="en-GB" sz="2400" dirty="0">
                <a:solidFill>
                  <a:schemeClr val="tx1"/>
                </a:solidFill>
                <a:latin typeface="Arial" panose="020B0604020202020204" pitchFamily="34" charset="0"/>
                <a:cs typeface="Arial" panose="020B0604020202020204" pitchFamily="34" charset="0"/>
              </a:rPr>
              <a:t>asset duration</a:t>
            </a:r>
          </a:p>
          <a:p>
            <a:pPr algn="l" eaLnBrk="1" fontAlgn="auto" hangingPunct="1">
              <a:spcBef>
                <a:spcPts val="600"/>
              </a:spcBef>
              <a:spcAft>
                <a:spcPts val="600"/>
              </a:spcAft>
              <a:defRPr/>
            </a:pPr>
            <a:endParaRPr lang="en-GB" sz="2400" dirty="0" smtClean="0">
              <a:solidFill>
                <a:schemeClr val="tx1"/>
              </a:solidFill>
              <a:latin typeface="Arial" panose="020B0604020202020204" pitchFamily="34" charset="0"/>
              <a:cs typeface="Arial" panose="020B0604020202020204" pitchFamily="34" charset="0"/>
            </a:endParaRPr>
          </a:p>
          <a:p>
            <a:pPr algn="l" eaLnBrk="1" fontAlgn="auto" hangingPunct="1">
              <a:spcBef>
                <a:spcPts val="600"/>
              </a:spcBef>
              <a:spcAft>
                <a:spcPts val="600"/>
              </a:spcAft>
              <a:defRPr/>
            </a:pPr>
            <a:r>
              <a:rPr lang="en-GB" sz="2400" dirty="0" smtClean="0">
                <a:solidFill>
                  <a:schemeClr val="tx1"/>
                </a:solidFill>
                <a:latin typeface="Arial" panose="020B0604020202020204" pitchFamily="34" charset="0"/>
                <a:cs typeface="Arial" panose="020B0604020202020204" pitchFamily="34" charset="0"/>
              </a:rPr>
              <a:t>Benchmarks in the long-term investment perspective serve more as risk control mechanisms (strategic asset allocation).</a:t>
            </a:r>
          </a:p>
          <a:p>
            <a:pPr marL="274320" indent="-274320" algn="l" eaLnBrk="1" fontAlgn="auto" hangingPunct="1">
              <a:spcBef>
                <a:spcPts val="600"/>
              </a:spcBef>
              <a:spcAft>
                <a:spcPts val="600"/>
              </a:spcAft>
              <a:buFont typeface="Arial" pitchFamily="34" charset="0"/>
              <a:buChar char="•"/>
              <a:defRPr/>
            </a:pPr>
            <a:endParaRPr lang="en-GB" sz="2800" dirty="0" smtClean="0">
              <a:solidFill>
                <a:schemeClr val="tx1"/>
              </a:solidFill>
              <a:latin typeface="Arial" panose="020B0604020202020204" pitchFamily="34" charset="0"/>
              <a:cs typeface="Arial" panose="020B0604020202020204" pitchFamily="34" charset="0"/>
            </a:endParaRPr>
          </a:p>
          <a:p>
            <a:pPr marL="274320" indent="-274320" algn="l" eaLnBrk="1" fontAlgn="auto" hangingPunct="1">
              <a:spcBef>
                <a:spcPts val="600"/>
              </a:spcBef>
              <a:spcAft>
                <a:spcPts val="600"/>
              </a:spcAft>
              <a:buFont typeface="Arial" pitchFamily="34" charset="0"/>
              <a:buChar char="•"/>
              <a:defRPr/>
            </a:pPr>
            <a:endParaRPr lang="en-GB" sz="2800" dirty="0" smtClean="0">
              <a:latin typeface="Arial" panose="020B0604020202020204" pitchFamily="34" charset="0"/>
              <a:cs typeface="Arial" panose="020B0604020202020204" pitchFamily="34" charset="0"/>
            </a:endParaRPr>
          </a:p>
          <a:p>
            <a:pPr algn="just" eaLnBrk="1" fontAlgn="auto" hangingPunct="1">
              <a:spcAft>
                <a:spcPts val="0"/>
              </a:spcAft>
              <a:buClr>
                <a:schemeClr val="tx2">
                  <a:lumMod val="40000"/>
                  <a:lumOff val="60000"/>
                </a:schemeClr>
              </a:buClr>
              <a:buFont typeface="Arial" pitchFamily="34" charset="0"/>
              <a:buChar char="•"/>
              <a:defRPr/>
            </a:pPr>
            <a:endParaRPr lang="en-GB" sz="2800" dirty="0" smtClean="0">
              <a:latin typeface="Arial" panose="020B0604020202020204" pitchFamily="34" charset="0"/>
              <a:cs typeface="Arial" panose="020B0604020202020204" pitchFamily="34" charset="0"/>
            </a:endParaRPr>
          </a:p>
          <a:p>
            <a:pPr algn="just" eaLnBrk="1" fontAlgn="auto" hangingPunct="1">
              <a:spcAft>
                <a:spcPts val="0"/>
              </a:spcAft>
              <a:buClr>
                <a:schemeClr val="tx2">
                  <a:lumMod val="40000"/>
                  <a:lumOff val="60000"/>
                </a:schemeClr>
              </a:buClr>
              <a:buFont typeface="Arial" pitchFamily="34" charset="0"/>
              <a:buNone/>
              <a:defRPr/>
            </a:pPr>
            <a:endParaRPr lang="en-GB" dirty="0" smtClean="0">
              <a:latin typeface="Arial" panose="020B0604020202020204" pitchFamily="34" charset="0"/>
              <a:cs typeface="Arial" panose="020B0604020202020204" pitchFamily="34" charset="0"/>
            </a:endParaRPr>
          </a:p>
          <a:p>
            <a:pPr algn="just" eaLnBrk="1" fontAlgn="auto" hangingPunct="1">
              <a:spcAft>
                <a:spcPts val="0"/>
              </a:spcAft>
              <a:buFont typeface="Arial" pitchFamily="34" charset="0"/>
              <a:buChar char="•"/>
              <a:defRPr/>
            </a:pPr>
            <a:endParaRPr lang="en-GB" dirty="0" smtClean="0">
              <a:latin typeface="Arial" panose="020B0604020202020204" pitchFamily="34" charset="0"/>
              <a:cs typeface="Arial" panose="020B0604020202020204" pitchFamily="34" charset="0"/>
            </a:endParaRPr>
          </a:p>
        </p:txBody>
      </p:sp>
      <p:sp>
        <p:nvSpPr>
          <p:cNvPr id="4" name="Title 1"/>
          <p:cNvSpPr txBox="1">
            <a:spLocks/>
          </p:cNvSpPr>
          <p:nvPr/>
        </p:nvSpPr>
        <p:spPr>
          <a:xfrm>
            <a:off x="838200" y="115888"/>
            <a:ext cx="7772400" cy="1470025"/>
          </a:xfrm>
          <a:prstGeom prst="rect">
            <a:avLst/>
          </a:prstGeom>
        </p:spPr>
        <p:txBody>
          <a:bodyPr anchor="ctr">
            <a:normAutofit/>
          </a:bodyPr>
          <a:lstStyle/>
          <a:p>
            <a:pPr algn="ctr" fontAlgn="auto">
              <a:spcAft>
                <a:spcPts val="0"/>
              </a:spcAft>
              <a:defRPr/>
            </a:pPr>
            <a:endParaRPr lang="en-GB" sz="4400" dirty="0">
              <a:latin typeface="Arial" panose="020B0604020202020204" pitchFamily="34" charset="0"/>
              <a:ea typeface="+mj-ea"/>
              <a:cs typeface="Arial" panose="020B0604020202020204" pitchFamily="34" charset="0"/>
            </a:endParaRPr>
          </a:p>
        </p:txBody>
      </p:sp>
      <p:pic>
        <p:nvPicPr>
          <p:cNvPr id="5125" name="Picture 4" descr="NewlargeIOPS_logo_rgb_web.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26325" y="57374"/>
            <a:ext cx="1717675"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p:cNvSpPr>
            <a:spLocks noGrp="1"/>
          </p:cNvSpPr>
          <p:nvPr>
            <p:ph type="sldNum" sz="quarter" idx="12"/>
          </p:nvPr>
        </p:nvSpPr>
        <p:spPr/>
        <p:txBody>
          <a:bodyPr/>
          <a:lstStyle/>
          <a:p>
            <a:fld id="{04F279DE-3661-4680-9754-4EAC77F53F24}" type="slidenum">
              <a:rPr lang="en-GB" smtClean="0"/>
              <a:t>8</a:t>
            </a:fld>
            <a:endParaRPr lang="en-GB" dirty="0"/>
          </a:p>
        </p:txBody>
      </p:sp>
    </p:spTree>
    <p:extLst>
      <p:ext uri="{BB962C8B-B14F-4D97-AF65-F5344CB8AC3E}">
        <p14:creationId xmlns:p14="http://schemas.microsoft.com/office/powerpoint/2010/main" val="21850426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528" y="116632"/>
            <a:ext cx="8229600" cy="1143000"/>
          </a:xfrm>
        </p:spPr>
        <p:txBody>
          <a:bodyPr>
            <a:noAutofit/>
          </a:bodyPr>
          <a:lstStyle/>
          <a:p>
            <a:r>
              <a:rPr lang="en-GB" sz="2400" b="1" dirty="0" smtClean="0">
                <a:latin typeface="Arial" panose="020B0604020202020204" pitchFamily="34" charset="0"/>
                <a:cs typeface="Arial" panose="020B0604020202020204" pitchFamily="34" charset="0"/>
              </a:rPr>
              <a:t>Role of rebalancing in the (almost) long-term investment – example of Polish pension funds</a:t>
            </a:r>
            <a:endParaRPr lang="en-GB" sz="2400" b="1" dirty="0">
              <a:latin typeface="Arial" panose="020B0604020202020204" pitchFamily="34" charset="0"/>
              <a:cs typeface="Arial" panose="020B0604020202020204" pitchFamily="34" charset="0"/>
            </a:endParaRPr>
          </a:p>
        </p:txBody>
      </p:sp>
      <p:pic>
        <p:nvPicPr>
          <p:cNvPr id="102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1196752"/>
            <a:ext cx="8640959" cy="5312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6732240" y="5229200"/>
            <a:ext cx="1368152" cy="495007"/>
          </a:xfrm>
          <a:prstGeom prst="rect">
            <a:avLst/>
          </a:prstGeom>
          <a:solidFill>
            <a:schemeClr val="bg1"/>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altLang="en-US" sz="900" b="0" i="0" u="none" strike="noStrike" cap="none" normalizeH="0" baseline="0" dirty="0" smtClean="0">
                <a:ln>
                  <a:noFill/>
                </a:ln>
                <a:solidFill>
                  <a:srgbClr val="000000"/>
                </a:solidFill>
                <a:effectLst/>
                <a:latin typeface="Arial" pitchFamily="34" charset="0"/>
                <a:cs typeface="Arial" pitchFamily="34" charset="0"/>
              </a:rPr>
              <a:t> Q  rebalancing</a:t>
            </a:r>
          </a:p>
          <a:p>
            <a:pPr marL="0" marR="0" lvl="0" indent="0" algn="l" defTabSz="914400" rtl="0" eaLnBrk="1" fontAlgn="base" latinLnBrk="0" hangingPunct="1">
              <a:lnSpc>
                <a:spcPct val="100000"/>
              </a:lnSpc>
              <a:spcBef>
                <a:spcPts val="100"/>
              </a:spcBef>
              <a:spcAft>
                <a:spcPts val="100"/>
              </a:spcAft>
              <a:buClrTx/>
              <a:buSzTx/>
              <a:buFontTx/>
              <a:buNone/>
              <a:tabLst/>
            </a:pPr>
            <a:r>
              <a:rPr lang="en-US" altLang="en-US" sz="900" dirty="0" smtClean="0">
                <a:solidFill>
                  <a:srgbClr val="000000"/>
                </a:solidFill>
                <a:latin typeface="Arial" pitchFamily="34" charset="0"/>
                <a:cs typeface="Arial" pitchFamily="34" charset="0"/>
              </a:rPr>
              <a:t> Drift</a:t>
            </a:r>
          </a:p>
          <a:p>
            <a:pPr marL="0" marR="0" lvl="0" indent="0" algn="l" defTabSz="914400" rtl="0" eaLnBrk="1" fontAlgn="base" latinLnBrk="0" hangingPunct="1">
              <a:lnSpc>
                <a:spcPct val="100000"/>
              </a:lnSpc>
              <a:spcBef>
                <a:spcPts val="100"/>
              </a:spcBef>
              <a:buClrTx/>
              <a:buSzTx/>
              <a:buFontTx/>
              <a:buNone/>
              <a:tabLst/>
            </a:pPr>
            <a:r>
              <a:rPr kumimoji="0" lang="en-US" altLang="en-US" sz="900" b="0" i="0" u="none" strike="noStrike" cap="none" normalizeH="0" baseline="0" dirty="0" smtClean="0">
                <a:ln>
                  <a:noFill/>
                </a:ln>
                <a:solidFill>
                  <a:srgbClr val="000000"/>
                </a:solidFill>
                <a:effectLst/>
                <a:latin typeface="Arial" pitchFamily="34" charset="0"/>
                <a:cs typeface="Arial" pitchFamily="34" charset="0"/>
              </a:rPr>
              <a:t> HY rebalancing</a:t>
            </a:r>
          </a:p>
          <a:p>
            <a:pPr marL="0" marR="0" lvl="0" indent="0" algn="l" defTabSz="914400" rtl="0" eaLnBrk="1" fontAlgn="base" latinLnBrk="0" hangingPunct="1">
              <a:lnSpc>
                <a:spcPct val="100000"/>
              </a:lnSpc>
              <a:spcBef>
                <a:spcPts val="100"/>
              </a:spcBef>
              <a:buClrTx/>
              <a:buSzTx/>
              <a:buFontTx/>
              <a:buNone/>
              <a:tabLst/>
            </a:pPr>
            <a:endParaRPr kumimoji="0" lang="en-US" altLang="en-US" sz="1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TextBox 2"/>
          <p:cNvSpPr txBox="1"/>
          <p:nvPr/>
        </p:nvSpPr>
        <p:spPr>
          <a:xfrm>
            <a:off x="1043608" y="1412776"/>
            <a:ext cx="6696744" cy="1277273"/>
          </a:xfrm>
          <a:prstGeom prst="rect">
            <a:avLst/>
          </a:prstGeom>
          <a:noFill/>
        </p:spPr>
        <p:txBody>
          <a:bodyPr wrap="square" rtlCol="0">
            <a:spAutoFit/>
          </a:bodyPr>
          <a:lstStyle/>
          <a:p>
            <a:pPr>
              <a:lnSpc>
                <a:spcPct val="150000"/>
              </a:lnSpc>
            </a:pPr>
            <a:r>
              <a:rPr lang="en-GB" sz="1400" b="1" dirty="0" smtClean="0">
                <a:solidFill>
                  <a:srgbClr val="0070C0"/>
                </a:solidFill>
              </a:rPr>
              <a:t>Value of investment </a:t>
            </a:r>
            <a:r>
              <a:rPr lang="en-GB" sz="1400" b="1" dirty="0">
                <a:solidFill>
                  <a:srgbClr val="0070C0"/>
                </a:solidFill>
              </a:rPr>
              <a:t>of pension </a:t>
            </a:r>
            <a:r>
              <a:rPr lang="en-GB" sz="1400" b="1" dirty="0" smtClean="0">
                <a:solidFill>
                  <a:srgbClr val="0070C0"/>
                </a:solidFill>
              </a:rPr>
              <a:t>contributions </a:t>
            </a:r>
            <a:r>
              <a:rPr lang="en-GB" sz="1400" b="1" dirty="0">
                <a:solidFill>
                  <a:srgbClr val="0070C0"/>
                </a:solidFill>
              </a:rPr>
              <a:t>of the average wage earner with asset allocation of 40% in the Polish Warsaw Stock Exchange Index (WIG) and 60% in </a:t>
            </a:r>
            <a:r>
              <a:rPr lang="en-GB" sz="1400" b="1" dirty="0" smtClean="0">
                <a:solidFill>
                  <a:srgbClr val="0070C0"/>
                </a:solidFill>
              </a:rPr>
              <a:t>the </a:t>
            </a:r>
            <a:r>
              <a:rPr lang="en-GB" sz="1400" b="1" dirty="0">
                <a:solidFill>
                  <a:srgbClr val="0070C0"/>
                </a:solidFill>
              </a:rPr>
              <a:t>Polish TB index. The values in PLN net of distribution and management costs.</a:t>
            </a:r>
          </a:p>
          <a:p>
            <a:endParaRPr lang="en-GB" sz="1400" dirty="0">
              <a:solidFill>
                <a:srgbClr val="0070C0"/>
              </a:solidFill>
            </a:endParaRPr>
          </a:p>
        </p:txBody>
      </p:sp>
      <p:pic>
        <p:nvPicPr>
          <p:cNvPr id="8" name="Picture 4" descr="NewlargeIOPS_logo_rgb_web.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26325" y="50007"/>
            <a:ext cx="1717675"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395536" y="6453336"/>
            <a:ext cx="6840760" cy="369332"/>
          </a:xfrm>
          <a:prstGeom prst="rect">
            <a:avLst/>
          </a:prstGeom>
          <a:noFill/>
        </p:spPr>
        <p:txBody>
          <a:bodyPr wrap="square" rtlCol="0">
            <a:spAutoFit/>
          </a:bodyPr>
          <a:lstStyle/>
          <a:p>
            <a:r>
              <a:rPr lang="en-GB" dirty="0" smtClean="0"/>
              <a:t>Source: </a:t>
            </a:r>
            <a:r>
              <a:rPr lang="en-GB" dirty="0" err="1" smtClean="0"/>
              <a:t>Ch</a:t>
            </a:r>
            <a:r>
              <a:rPr lang="pl-PL" dirty="0" smtClean="0"/>
              <a:t>ł</a:t>
            </a:r>
            <a:r>
              <a:rPr lang="en-GB" dirty="0" smtClean="0"/>
              <a:t>o</a:t>
            </a:r>
            <a:r>
              <a:rPr lang="pl-PL" dirty="0" smtClean="0"/>
              <a:t>ń</a:t>
            </a:r>
            <a:r>
              <a:rPr lang="en-GB" dirty="0" smtClean="0"/>
              <a:t>-</a:t>
            </a:r>
            <a:r>
              <a:rPr lang="en-GB" dirty="0" err="1" smtClean="0"/>
              <a:t>Domi</a:t>
            </a:r>
            <a:r>
              <a:rPr lang="pl-PL" dirty="0" smtClean="0"/>
              <a:t>ń</a:t>
            </a:r>
            <a:r>
              <a:rPr lang="en-GB" dirty="0" err="1" smtClean="0"/>
              <a:t>czak</a:t>
            </a:r>
            <a:r>
              <a:rPr lang="en-GB" dirty="0" smtClean="0"/>
              <a:t>, et al. (2013). </a:t>
            </a:r>
            <a:endParaRPr lang="en-GB" dirty="0"/>
          </a:p>
        </p:txBody>
      </p:sp>
      <p:pic>
        <p:nvPicPr>
          <p:cNvPr id="9"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92080" y="3212976"/>
            <a:ext cx="3164674"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flipV="1">
            <a:off x="7308304" y="3356992"/>
            <a:ext cx="0" cy="1584176"/>
          </a:xfrm>
          <a:prstGeom prst="line">
            <a:avLst/>
          </a:prstGeom>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7236296" y="3284984"/>
            <a:ext cx="1080120" cy="108012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4" name="Straight Connector 23"/>
          <p:cNvCxnSpPr>
            <a:stCxn id="10" idx="5"/>
          </p:cNvCxnSpPr>
          <p:nvPr/>
        </p:nvCxnSpPr>
        <p:spPr>
          <a:xfrm>
            <a:off x="8158236" y="4206924"/>
            <a:ext cx="590228" cy="662236"/>
          </a:xfrm>
          <a:prstGeom prst="line">
            <a:avLst/>
          </a:prstGeom>
          <a:ln w="508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Slide Number Placeholder 24"/>
          <p:cNvSpPr>
            <a:spLocks noGrp="1"/>
          </p:cNvSpPr>
          <p:nvPr>
            <p:ph type="sldNum" sz="quarter" idx="12"/>
          </p:nvPr>
        </p:nvSpPr>
        <p:spPr/>
        <p:txBody>
          <a:bodyPr/>
          <a:lstStyle/>
          <a:p>
            <a:fld id="{04F279DE-3661-4680-9754-4EAC77F53F24}" type="slidenum">
              <a:rPr lang="en-GB" smtClean="0"/>
              <a:t>9</a:t>
            </a:fld>
            <a:endParaRPr lang="en-GB" dirty="0"/>
          </a:p>
        </p:txBody>
      </p:sp>
    </p:spTree>
    <p:extLst>
      <p:ext uri="{BB962C8B-B14F-4D97-AF65-F5344CB8AC3E}">
        <p14:creationId xmlns:p14="http://schemas.microsoft.com/office/powerpoint/2010/main" val="28738914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361</TotalTime>
  <Words>977</Words>
  <Application>Microsoft Office PowerPoint</Application>
  <PresentationFormat>On-screen Show (4:3)</PresentationFormat>
  <Paragraphs>98</Paragraphs>
  <Slides>10</Slides>
  <Notes>8</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OECD/IOPS GLOBAL FORUM  ON PRIVATE PENSIONS ‘Asian Pensions – Lessons for the World’  Session 5: Institutional investors and long-term investment</vt:lpstr>
      <vt:lpstr>Some remarks about…</vt:lpstr>
      <vt:lpstr>OECD Long-term investment project</vt:lpstr>
      <vt:lpstr>Infrastructure investment of selected large pension funds and public pension reserve funds (% of assets), 2012 </vt:lpstr>
      <vt:lpstr>Investment in  alternative and illiquid assets</vt:lpstr>
      <vt:lpstr>Investment in  alternative and illiquid assets</vt:lpstr>
      <vt:lpstr>Investment in  alternative and illiquid assets</vt:lpstr>
      <vt:lpstr>Benchmarks and LTI</vt:lpstr>
      <vt:lpstr>Role of rebalancing in the (almost) long-term investment – example of Polish pension funds</vt:lpstr>
      <vt:lpstr>References</vt:lpstr>
    </vt:vector>
  </TitlesOfParts>
  <Company>OECD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STANKO Dariusz</dc:creator>
  <cp:lastModifiedBy>STANKO Dariusz</cp:lastModifiedBy>
  <cp:revision>47</cp:revision>
  <dcterms:created xsi:type="dcterms:W3CDTF">2013-10-22T08:40:09Z</dcterms:created>
  <dcterms:modified xsi:type="dcterms:W3CDTF">2013-10-28T14:24:18Z</dcterms:modified>
</cp:coreProperties>
</file>