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66" r:id="rId3"/>
    <p:sldId id="257" r:id="rId4"/>
    <p:sldId id="260" r:id="rId5"/>
    <p:sldId id="259" r:id="rId6"/>
    <p:sldId id="264" r:id="rId7"/>
    <p:sldId id="265" r:id="rId8"/>
    <p:sldId id="261" r:id="rId9"/>
    <p:sldId id="258" r:id="rId10"/>
    <p:sldId id="262" r:id="rId11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10E2F8-B27B-4307-8C0E-7969CA1ACDFF}" type="datetimeFigureOut">
              <a:rPr kumimoji="1" lang="ja-JP" altLang="en-US" smtClean="0"/>
              <a:t>2013/10/23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C34B56-4507-4576-B34A-6879C6D120C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058466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176DEC-6FC5-4DE6-A361-F325FE2900FF}" type="datetime1">
              <a:rPr kumimoji="1" lang="ja-JP" altLang="en-US" smtClean="0"/>
              <a:t>2013/10/23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88D2F-2233-4595-A7C0-8F3B8A37B46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430437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3745C7-8AA0-4328-8E4E-30496485332A}" type="datetime1">
              <a:rPr kumimoji="1" lang="ja-JP" altLang="en-US" smtClean="0"/>
              <a:t>2013/10/23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88D2F-2233-4595-A7C0-8F3B8A37B46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085538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D8A069-A99A-4A2C-BD7B-69D04CA5E872}" type="datetime1">
              <a:rPr kumimoji="1" lang="ja-JP" altLang="en-US" smtClean="0"/>
              <a:t>2013/10/23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88D2F-2233-4595-A7C0-8F3B8A37B46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037849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3CCE3-B51B-4EEE-8016-F4E36B6AE3FD}" type="datetime1">
              <a:rPr kumimoji="1" lang="ja-JP" altLang="en-US" smtClean="0"/>
              <a:t>2013/10/23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88D2F-2233-4595-A7C0-8F3B8A37B46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387833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EEF2E5-93F7-4F9A-AE28-2A3A32C6F6B9}" type="datetime1">
              <a:rPr kumimoji="1" lang="ja-JP" altLang="en-US" smtClean="0"/>
              <a:t>2013/10/23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88D2F-2233-4595-A7C0-8F3B8A37B46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175023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48127-B59E-41A8-A530-B66ABF501851}" type="datetime1">
              <a:rPr kumimoji="1" lang="ja-JP" altLang="en-US" smtClean="0"/>
              <a:t>2013/10/23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88D2F-2233-4595-A7C0-8F3B8A37B46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296494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74EA68-901C-49B6-A6B5-A0D4B8DF440C}" type="datetime1">
              <a:rPr kumimoji="1" lang="ja-JP" altLang="en-US" smtClean="0"/>
              <a:t>2013/10/23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88D2F-2233-4595-A7C0-8F3B8A37B46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40579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6C4F3C-E14B-4CFB-81BA-DA0775AC773A}" type="datetime1">
              <a:rPr kumimoji="1" lang="ja-JP" altLang="en-US" smtClean="0"/>
              <a:t>2013/10/23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88D2F-2233-4595-A7C0-8F3B8A37B46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21788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181F86-E3B8-415A-A293-5E1D8EEF3552}" type="datetime1">
              <a:rPr kumimoji="1" lang="ja-JP" altLang="en-US" smtClean="0"/>
              <a:t>2013/10/23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88D2F-2233-4595-A7C0-8F3B8A37B46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480652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A265B2-9AC4-494F-8F01-505AB1B4C90B}" type="datetime1">
              <a:rPr kumimoji="1" lang="ja-JP" altLang="en-US" smtClean="0"/>
              <a:t>2013/10/23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88D2F-2233-4595-A7C0-8F3B8A37B46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180106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3A600A-C993-4B04-9CE7-B5A9CD35867C}" type="datetime1">
              <a:rPr kumimoji="1" lang="ja-JP" altLang="en-US" smtClean="0"/>
              <a:t>2013/10/23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88D2F-2233-4595-A7C0-8F3B8A37B46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938407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BC7261-9E41-43EB-B36D-A89145CD64D5}" type="datetime1">
              <a:rPr kumimoji="1" lang="ja-JP" altLang="en-US" smtClean="0"/>
              <a:t>2013/10/23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088D2F-2233-4595-A7C0-8F3B8A37B46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407211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476672"/>
            <a:ext cx="7772400" cy="3123779"/>
          </a:xfrm>
        </p:spPr>
        <p:txBody>
          <a:bodyPr>
            <a:normAutofit/>
          </a:bodyPr>
          <a:lstStyle/>
          <a:p>
            <a:r>
              <a:rPr kumimoji="1" lang="en-US" altLang="ja-JP" sz="3600" dirty="0" smtClean="0"/>
              <a:t>OECD/IOPS GLOBAL FORUM ON PRIVATE PENSIONS</a:t>
            </a:r>
            <a:br>
              <a:rPr kumimoji="1" lang="en-US" altLang="ja-JP" sz="3600" dirty="0" smtClean="0"/>
            </a:br>
            <a:r>
              <a:rPr kumimoji="1" lang="en-US" altLang="ja-JP" sz="3600" dirty="0" smtClean="0"/>
              <a:t>‘</a:t>
            </a:r>
            <a:r>
              <a:rPr lang="en-US" altLang="ja-JP" sz="3600" dirty="0" smtClean="0"/>
              <a:t>Asian Pensions – Lessons for the World’</a:t>
            </a:r>
            <a:br>
              <a:rPr lang="en-US" altLang="ja-JP" sz="3600" dirty="0" smtClean="0"/>
            </a:br>
            <a:r>
              <a:rPr lang="en-US" altLang="ja-JP" sz="3600" dirty="0" smtClean="0"/>
              <a:t>Session 5: Institutional </a:t>
            </a:r>
            <a:r>
              <a:rPr lang="en-US" altLang="ja-JP" sz="3600" dirty="0" smtClean="0"/>
              <a:t>Investors </a:t>
            </a:r>
            <a:r>
              <a:rPr lang="en-US" altLang="ja-JP" sz="3600" dirty="0" smtClean="0"/>
              <a:t>and </a:t>
            </a:r>
            <a:r>
              <a:rPr lang="en-US" altLang="ja-JP" sz="3600" dirty="0" smtClean="0"/>
              <a:t>Long-term Investment</a:t>
            </a:r>
            <a:endParaRPr kumimoji="1" lang="ja-JP" altLang="en-US" sz="3600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899592" y="3717032"/>
            <a:ext cx="7344816" cy="2808312"/>
          </a:xfrm>
        </p:spPr>
        <p:txBody>
          <a:bodyPr>
            <a:normAutofit lnSpcReduction="10000"/>
          </a:bodyPr>
          <a:lstStyle/>
          <a:p>
            <a:r>
              <a:rPr lang="en-US" altLang="ja-JP" sz="4400" dirty="0">
                <a:solidFill>
                  <a:schemeClr val="tx1"/>
                </a:solidFill>
              </a:rPr>
              <a:t>The Role of Long-term </a:t>
            </a:r>
            <a:r>
              <a:rPr lang="en-US" altLang="ja-JP" sz="4400" dirty="0" smtClean="0">
                <a:solidFill>
                  <a:schemeClr val="tx1"/>
                </a:solidFill>
              </a:rPr>
              <a:t>Household Saving</a:t>
            </a:r>
          </a:p>
          <a:p>
            <a:endParaRPr lang="en-US" altLang="ja-JP" sz="4400" dirty="0">
              <a:solidFill>
                <a:schemeClr val="tx1"/>
              </a:solidFill>
            </a:endParaRPr>
          </a:p>
          <a:p>
            <a:r>
              <a:rPr lang="en-US" altLang="ja-JP" sz="3600" dirty="0" smtClean="0">
                <a:solidFill>
                  <a:schemeClr val="tx1"/>
                </a:solidFill>
              </a:rPr>
              <a:t>November 5-6, 2013 </a:t>
            </a:r>
            <a:endParaRPr kumimoji="1" lang="ja-JP" altLang="en-US" sz="3600" dirty="0">
              <a:solidFill>
                <a:schemeClr val="tx1"/>
              </a:solidFill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88D2F-2233-4595-A7C0-8F3B8A37B468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0325487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82154"/>
          </a:xfrm>
        </p:spPr>
        <p:txBody>
          <a:bodyPr>
            <a:normAutofit fontScale="90000"/>
          </a:bodyPr>
          <a:lstStyle/>
          <a:p>
            <a:r>
              <a:rPr lang="en-US" altLang="ja-JP" dirty="0" smtClean="0"/>
              <a:t>Prospects for Long-term Household Saving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628800"/>
            <a:ext cx="8229600" cy="4680520"/>
          </a:xfrm>
        </p:spPr>
        <p:txBody>
          <a:bodyPr>
            <a:normAutofit fontScale="92500" lnSpcReduction="10000"/>
          </a:bodyPr>
          <a:lstStyle/>
          <a:p>
            <a:r>
              <a:rPr kumimoji="1" lang="en-US" altLang="ja-JP" dirty="0" smtClean="0"/>
              <a:t>Households in Asia are saving mostly for long-term motives such as old age</a:t>
            </a:r>
          </a:p>
          <a:p>
            <a:r>
              <a:rPr lang="en-US" altLang="ja-JP" dirty="0" smtClean="0"/>
              <a:t>Household saving rates will remain high for the foreseeable future in Asia as a whole</a:t>
            </a:r>
            <a:r>
              <a:rPr lang="ja-JP" altLang="en-US" dirty="0"/>
              <a:t> </a:t>
            </a:r>
            <a:r>
              <a:rPr lang="en-US" altLang="ja-JP" dirty="0" smtClean="0"/>
              <a:t>due to the enormous diversity in the timing of population aging</a:t>
            </a:r>
          </a:p>
          <a:p>
            <a:pPr marL="0" indent="0" algn="ctr">
              <a:buNone/>
            </a:pPr>
            <a:r>
              <a:rPr lang="ja-JP" altLang="en-US" dirty="0" smtClean="0"/>
              <a:t>↓</a:t>
            </a:r>
            <a:endParaRPr lang="en-US" altLang="ja-JP" dirty="0" smtClean="0"/>
          </a:p>
          <a:p>
            <a:pPr marL="0" indent="0" algn="ctr">
              <a:buNone/>
            </a:pPr>
            <a:r>
              <a:rPr kumimoji="1" lang="en-US" altLang="ja-JP" dirty="0" smtClean="0"/>
              <a:t>Households in Asia can be counted on to provide a stable supply of long-term saving, which can be used to finance long-term investment</a:t>
            </a:r>
            <a:endParaRPr kumimoji="1" lang="en-US" altLang="ja-JP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88D2F-2233-4595-A7C0-8F3B8A37B468}" type="slidenum">
              <a:rPr kumimoji="1" lang="ja-JP" altLang="en-US" smtClean="0"/>
              <a:t>10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578063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620688"/>
            <a:ext cx="8229600" cy="5472608"/>
          </a:xfrm>
        </p:spPr>
        <p:txBody>
          <a:bodyPr>
            <a:normAutofit/>
          </a:bodyPr>
          <a:lstStyle/>
          <a:p>
            <a:r>
              <a:rPr lang="en-US" altLang="ja-JP" dirty="0" smtClean="0"/>
              <a:t>Discussant</a:t>
            </a:r>
            <a:r>
              <a:rPr lang="en-US" altLang="ja-JP" dirty="0"/>
              <a:t/>
            </a:r>
            <a:br>
              <a:rPr lang="en-US" altLang="ja-JP" dirty="0"/>
            </a:br>
            <a:r>
              <a:rPr lang="en-US" altLang="ja-JP" dirty="0"/>
              <a:t>Charles Yuji </a:t>
            </a:r>
            <a:r>
              <a:rPr lang="en-US" altLang="ja-JP" dirty="0" err="1"/>
              <a:t>Horioka</a:t>
            </a:r>
            <a:r>
              <a:rPr lang="en-US" altLang="ja-JP" dirty="0"/>
              <a:t/>
            </a:r>
            <a:br>
              <a:rPr lang="en-US" altLang="ja-JP" dirty="0"/>
            </a:br>
            <a:r>
              <a:rPr lang="en-US" altLang="ja-JP" dirty="0"/>
              <a:t>University of the Philippines</a:t>
            </a:r>
            <a:br>
              <a:rPr lang="en-US" altLang="ja-JP" dirty="0"/>
            </a:br>
            <a:r>
              <a:rPr lang="en-US" altLang="ja-JP" dirty="0"/>
              <a:t>Osaka University (Japan)</a:t>
            </a:r>
            <a:br>
              <a:rPr lang="en-US" altLang="ja-JP" dirty="0"/>
            </a:br>
            <a:r>
              <a:rPr lang="en-US" altLang="ja-JP" dirty="0"/>
              <a:t>National Bureau of Economic Research (USA</a:t>
            </a:r>
            <a:r>
              <a:rPr lang="en-US" altLang="ja-JP" dirty="0" smtClean="0"/>
              <a:t>)</a:t>
            </a:r>
            <a:br>
              <a:rPr lang="en-US" altLang="ja-JP" dirty="0" smtClean="0"/>
            </a:br>
            <a:r>
              <a:rPr lang="en-US" altLang="ja-JP" dirty="0" smtClean="0"/>
              <a:t/>
            </a:r>
            <a:br>
              <a:rPr lang="en-US" altLang="ja-JP" dirty="0" smtClean="0"/>
            </a:br>
            <a:r>
              <a:rPr lang="en-US" altLang="ja-JP" dirty="0" smtClean="0"/>
              <a:t>horioka@iser.osaka-u.ac.jp</a:t>
            </a:r>
            <a:endParaRPr kumimoji="1" lang="ja-JP" altLang="en-US" dirty="0"/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88D2F-2233-4595-A7C0-8F3B8A37B468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191669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23528" y="274638"/>
            <a:ext cx="8496944" cy="1714202"/>
          </a:xfrm>
        </p:spPr>
        <p:txBody>
          <a:bodyPr>
            <a:noAutofit/>
          </a:bodyPr>
          <a:lstStyle/>
          <a:p>
            <a:r>
              <a:rPr lang="en-US" altLang="ja-JP" sz="3600" dirty="0"/>
              <a:t>High-Level Principles of Long-Term Investment Financing by Institutional </a:t>
            </a:r>
            <a:r>
              <a:rPr lang="en-US" altLang="ja-JP" sz="3600" dirty="0" smtClean="0"/>
              <a:t>Investors (OECD/G20)</a:t>
            </a:r>
            <a:endParaRPr kumimoji="1" lang="ja-JP" altLang="en-US" sz="36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2204864"/>
            <a:ext cx="8229600" cy="3921299"/>
          </a:xfrm>
        </p:spPr>
        <p:txBody>
          <a:bodyPr>
            <a:normAutofit lnSpcReduction="10000"/>
          </a:bodyPr>
          <a:lstStyle/>
          <a:p>
            <a:r>
              <a:rPr lang="en-US" altLang="ja-JP" dirty="0" smtClean="0"/>
              <a:t>Encourage </a:t>
            </a:r>
            <a:r>
              <a:rPr lang="en-US" altLang="ja-JP" dirty="0"/>
              <a:t>the flow of institutional investment </a:t>
            </a:r>
            <a:r>
              <a:rPr lang="en-US" altLang="ja-JP" dirty="0" smtClean="0"/>
              <a:t>towards longer-term </a:t>
            </a:r>
            <a:r>
              <a:rPr lang="en-US" altLang="ja-JP" dirty="0"/>
              <a:t>assets, such as infrastructure and renewable energy projects, in order to strengthen the global </a:t>
            </a:r>
            <a:r>
              <a:rPr lang="en-US" altLang="ja-JP" dirty="0" smtClean="0"/>
              <a:t>economy</a:t>
            </a:r>
          </a:p>
          <a:p>
            <a:r>
              <a:rPr lang="en-US" altLang="ja-JP" dirty="0" smtClean="0"/>
              <a:t>Long-term investment requires long-term saving to ensure a stable source of funds</a:t>
            </a:r>
          </a:p>
          <a:p>
            <a:r>
              <a:rPr kumimoji="1" lang="en-US" altLang="ja-JP" dirty="0" smtClean="0"/>
              <a:t>How to encourage long-term saving, especially by households?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88D2F-2233-4595-A7C0-8F3B8A37B468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921246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Forms of Household Saving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ja-JP" dirty="0" smtClean="0"/>
              <a:t>(Discretionary saving)</a:t>
            </a:r>
          </a:p>
          <a:p>
            <a:pPr marL="514350" indent="-514350">
              <a:buAutoNum type="arabicParenBoth"/>
            </a:pPr>
            <a:r>
              <a:rPr lang="en-US" altLang="ja-JP" dirty="0" smtClean="0"/>
              <a:t>Discretionary saving (bank and postal deposits, bonds, equities, insurance, land/housing)</a:t>
            </a:r>
          </a:p>
          <a:p>
            <a:pPr marL="514350" indent="-514350">
              <a:buAutoNum type="arabicParenBoth"/>
            </a:pPr>
            <a:r>
              <a:rPr kumimoji="1" lang="en-US" altLang="ja-JP" dirty="0" smtClean="0"/>
              <a:t>Individual pensions</a:t>
            </a:r>
          </a:p>
          <a:p>
            <a:pPr marL="0" indent="0">
              <a:buNone/>
            </a:pPr>
            <a:r>
              <a:rPr lang="en-US" altLang="ja-JP" dirty="0" smtClean="0"/>
              <a:t>(Compulsory saving)</a:t>
            </a:r>
            <a:endParaRPr kumimoji="1" lang="en-US" altLang="ja-JP" dirty="0" smtClean="0"/>
          </a:p>
          <a:p>
            <a:pPr marL="514350" indent="-514350">
              <a:buAutoNum type="arabicParenBoth"/>
            </a:pPr>
            <a:r>
              <a:rPr lang="en-US" altLang="ja-JP" dirty="0" smtClean="0"/>
              <a:t>Public pensions</a:t>
            </a:r>
            <a:r>
              <a:rPr kumimoji="1" lang="en-US" altLang="ja-JP" dirty="0" smtClean="0"/>
              <a:t> </a:t>
            </a:r>
          </a:p>
          <a:p>
            <a:pPr marL="514350" indent="-514350">
              <a:buAutoNum type="arabicParenBoth"/>
            </a:pPr>
            <a:r>
              <a:rPr lang="en-US" altLang="ja-JP" dirty="0" smtClean="0"/>
              <a:t>Private (company) pensions </a:t>
            </a:r>
          </a:p>
          <a:p>
            <a:pPr marL="0" indent="0">
              <a:buNone/>
            </a:pP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88D2F-2233-4595-A7C0-8F3B8A37B468}" type="slidenum">
              <a:rPr kumimoji="1" lang="ja-JP" altLang="en-US" smtClean="0"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762700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kumimoji="1" lang="en-US" altLang="ja-JP" dirty="0" smtClean="0"/>
              <a:t>Motives for Household Saving, Japan</a:t>
            </a:r>
            <a:endParaRPr kumimoji="1" lang="ja-JP" altLang="en-US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844824"/>
            <a:ext cx="7776864" cy="45365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88D2F-2233-4595-A7C0-8F3B8A37B468}" type="slidenum">
              <a:rPr kumimoji="1" lang="ja-JP" altLang="en-US" smtClean="0"/>
              <a:t>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179893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/>
          <a:lstStyle/>
          <a:p>
            <a:r>
              <a:rPr kumimoji="1" lang="en-US" altLang="ja-JP" dirty="0" smtClean="0"/>
              <a:t>Gross Domestic Saving Rates, Asia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88D2F-2233-4595-A7C0-8F3B8A37B468}" type="slidenum">
              <a:rPr kumimoji="1" lang="ja-JP" altLang="en-US" smtClean="0"/>
              <a:t>6</a:t>
            </a:fld>
            <a:endParaRPr kumimoji="1" lang="ja-JP" altLang="en-US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484784"/>
            <a:ext cx="7704855" cy="48965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852443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/>
          <a:lstStyle/>
          <a:p>
            <a:r>
              <a:rPr kumimoji="1" lang="en-US" altLang="ja-JP" dirty="0" smtClean="0"/>
              <a:t>Gross Household Saving Rates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88D2F-2233-4595-A7C0-8F3B8A37B468}" type="slidenum">
              <a:rPr kumimoji="1" lang="ja-JP" altLang="en-US" smtClean="0"/>
              <a:t>7</a:t>
            </a:fld>
            <a:endParaRPr kumimoji="1" lang="ja-JP" altLang="en-US"/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268760"/>
            <a:ext cx="7344816" cy="51845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952566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10146"/>
          </a:xfrm>
        </p:spPr>
        <p:txBody>
          <a:bodyPr>
            <a:normAutofit fontScale="90000"/>
          </a:bodyPr>
          <a:lstStyle/>
          <a:p>
            <a:r>
              <a:rPr kumimoji="1" lang="en-US" altLang="ja-JP" dirty="0" smtClean="0"/>
              <a:t>Future Trends in Household Saving Rates in Asia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628800"/>
            <a:ext cx="8229600" cy="4608512"/>
          </a:xfrm>
        </p:spPr>
        <p:txBody>
          <a:bodyPr>
            <a:noAutofit/>
          </a:bodyPr>
          <a:lstStyle/>
          <a:p>
            <a:r>
              <a:rPr lang="en-US" altLang="ja-JP" sz="2400" dirty="0" smtClean="0"/>
              <a:t>Population aging will occur sooner or later in all economies but there is enormous diversity in its timing</a:t>
            </a:r>
          </a:p>
          <a:p>
            <a:r>
              <a:rPr kumimoji="1" lang="en-US" altLang="ja-JP" sz="2400" dirty="0" smtClean="0"/>
              <a:t>Household saving rates are already declining sharply in economies in which populations are already aging (such as Japan and Korea)</a:t>
            </a:r>
          </a:p>
          <a:p>
            <a:r>
              <a:rPr lang="en-US" altLang="ja-JP" sz="2400" dirty="0" smtClean="0"/>
              <a:t>Household saving rates will start declining soon in economies in which population aging is projected to start soon</a:t>
            </a:r>
          </a:p>
          <a:p>
            <a:r>
              <a:rPr kumimoji="1" lang="en-US" altLang="ja-JP" sz="2400" dirty="0" smtClean="0"/>
              <a:t>Household saving rates will remain high in economies in which population aging will not occur for some time to come</a:t>
            </a:r>
          </a:p>
          <a:p>
            <a:r>
              <a:rPr lang="en-US" altLang="ja-JP" sz="2400" dirty="0" smtClean="0"/>
              <a:t>As a result, household saving rates will remain high in Asia as a whole for the foreseeable future</a:t>
            </a:r>
            <a:r>
              <a:rPr kumimoji="1" lang="en-US" altLang="ja-JP" sz="2400" dirty="0" smtClean="0"/>
              <a:t>  </a:t>
            </a:r>
            <a:endParaRPr kumimoji="1" lang="ja-JP" altLang="en-US" sz="2400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88D2F-2233-4595-A7C0-8F3B8A37B468}" type="slidenum">
              <a:rPr kumimoji="1" lang="ja-JP" altLang="en-US" smtClean="0"/>
              <a:t>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6738084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640960" cy="1714202"/>
          </a:xfrm>
        </p:spPr>
        <p:txBody>
          <a:bodyPr>
            <a:noAutofit/>
          </a:bodyPr>
          <a:lstStyle/>
          <a:p>
            <a:r>
              <a:rPr kumimoji="1" lang="en-US" altLang="ja-JP" sz="3600" dirty="0" smtClean="0"/>
              <a:t>Differences in the Timing of Population Aging</a:t>
            </a:r>
            <a:r>
              <a:rPr lang="ja-JP" altLang="en-US" sz="3600" dirty="0"/>
              <a:t> </a:t>
            </a:r>
            <a:r>
              <a:rPr lang="en-US" altLang="ja-JP" sz="3600" dirty="0" smtClean="0"/>
              <a:t>(when the share of the 65+ population is </a:t>
            </a:r>
            <a:r>
              <a:rPr lang="en-US" altLang="ja-JP" sz="3600" smtClean="0"/>
              <a:t>projected to reach </a:t>
            </a:r>
            <a:r>
              <a:rPr lang="en-US" altLang="ja-JP" sz="3600" dirty="0" smtClean="0"/>
              <a:t>14%)</a:t>
            </a:r>
            <a:endParaRPr kumimoji="1" lang="ja-JP" altLang="en-US" sz="3600" dirty="0"/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88D2F-2233-4595-A7C0-8F3B8A37B468}" type="slidenum">
              <a:rPr kumimoji="1" lang="ja-JP" altLang="en-US" smtClean="0"/>
              <a:t>9</a:t>
            </a:fld>
            <a:endParaRPr kumimoji="1" lang="ja-JP" altLang="en-US"/>
          </a:p>
        </p:txBody>
      </p:sp>
      <p:sp>
        <p:nvSpPr>
          <p:cNvPr id="5" name="コンテンツ プレースホルダー 4"/>
          <p:cNvSpPr>
            <a:spLocks noGrp="1"/>
          </p:cNvSpPr>
          <p:nvPr>
            <p:ph idx="1"/>
          </p:nvPr>
        </p:nvSpPr>
        <p:spPr>
          <a:xfrm>
            <a:off x="457200" y="1988840"/>
            <a:ext cx="8229600" cy="4392488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altLang="ja-JP" dirty="0" smtClean="0"/>
              <a:t>Japan…………………………………………………...1990-95</a:t>
            </a:r>
          </a:p>
          <a:p>
            <a:pPr marL="0" indent="0">
              <a:buNone/>
            </a:pPr>
            <a:r>
              <a:rPr kumimoji="1" lang="en-US" altLang="ja-JP" dirty="0" smtClean="0"/>
              <a:t>Hong Kong…………………………………………...2010-15</a:t>
            </a:r>
          </a:p>
          <a:p>
            <a:pPr marL="0" indent="0">
              <a:buNone/>
            </a:pPr>
            <a:r>
              <a:rPr lang="en-US" altLang="ja-JP" dirty="0" smtClean="0"/>
              <a:t>Korea, Singapore, and Taiwan.…….……….2015-20</a:t>
            </a:r>
          </a:p>
          <a:p>
            <a:pPr marL="0" indent="0">
              <a:buNone/>
            </a:pPr>
            <a:r>
              <a:rPr kumimoji="1" lang="en-US" altLang="ja-JP" dirty="0" smtClean="0"/>
              <a:t>China and Thailand……….……………………..2020-25</a:t>
            </a:r>
          </a:p>
          <a:p>
            <a:pPr marL="0" indent="0">
              <a:buNone/>
            </a:pPr>
            <a:r>
              <a:rPr lang="en-US" altLang="ja-JP" dirty="0" smtClean="0"/>
              <a:t>Vietnam………………………………………..........2030-35</a:t>
            </a:r>
          </a:p>
          <a:p>
            <a:pPr marL="0" indent="0">
              <a:buNone/>
            </a:pPr>
            <a:r>
              <a:rPr kumimoji="1" lang="en-US" altLang="ja-JP" dirty="0" smtClean="0"/>
              <a:t>Indonesia and Malaysia…………..……………2040-45</a:t>
            </a:r>
          </a:p>
          <a:p>
            <a:pPr marL="0" indent="0">
              <a:buNone/>
            </a:pPr>
            <a:r>
              <a:rPr lang="en-US" altLang="ja-JP" dirty="0" smtClean="0"/>
              <a:t>India and Philippines…………………………….2050-55</a:t>
            </a:r>
          </a:p>
          <a:p>
            <a:pPr marL="0" indent="0">
              <a:buNone/>
            </a:pPr>
            <a:r>
              <a:rPr kumimoji="1" lang="en-US" altLang="ja-JP" dirty="0" smtClean="0"/>
              <a:t>Pakistan……….……………………………………After 2055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11313108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</TotalTime>
  <Words>372</Words>
  <Application>Microsoft Office PowerPoint</Application>
  <PresentationFormat>画面に合わせる (4:3)</PresentationFormat>
  <Paragraphs>49</Paragraphs>
  <Slides>10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10</vt:i4>
      </vt:variant>
    </vt:vector>
  </HeadingPairs>
  <TitlesOfParts>
    <vt:vector size="11" baseType="lpstr">
      <vt:lpstr>Office ​​テーマ</vt:lpstr>
      <vt:lpstr>OECD/IOPS GLOBAL FORUM ON PRIVATE PENSIONS ‘Asian Pensions – Lessons for the World’ Session 5: Institutional Investors and Long-term Investment</vt:lpstr>
      <vt:lpstr>Discussant Charles Yuji Horioka University of the Philippines Osaka University (Japan) National Bureau of Economic Research (USA)  horioka@iser.osaka-u.ac.jp</vt:lpstr>
      <vt:lpstr>High-Level Principles of Long-Term Investment Financing by Institutional Investors (OECD/G20)</vt:lpstr>
      <vt:lpstr>Forms of Household Saving</vt:lpstr>
      <vt:lpstr>Motives for Household Saving, Japan</vt:lpstr>
      <vt:lpstr>Gross Domestic Saving Rates, Asia</vt:lpstr>
      <vt:lpstr>Gross Household Saving Rates</vt:lpstr>
      <vt:lpstr>Future Trends in Household Saving Rates in Asia</vt:lpstr>
      <vt:lpstr>Differences in the Timing of Population Aging (when the share of the 65+ population is projected to reach 14%)</vt:lpstr>
      <vt:lpstr>Prospects for Long-term Household Saving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OECD/IOPS GLOBAL FORUM ON PRIVATE PENSIONS ‘Asian Pensions – Lessons for the World’ Session 5: Institutional investors and long-term investment</dc:title>
  <dc:creator>horioka</dc:creator>
  <cp:lastModifiedBy>horioka</cp:lastModifiedBy>
  <cp:revision>13</cp:revision>
  <dcterms:created xsi:type="dcterms:W3CDTF">2013-10-20T03:17:39Z</dcterms:created>
  <dcterms:modified xsi:type="dcterms:W3CDTF">2013-10-23T03:24:11Z</dcterms:modified>
</cp:coreProperties>
</file>