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handoutMasterIdLst>
    <p:handoutMasterId r:id="rId10"/>
  </p:handoutMasterIdLst>
  <p:sldIdLst>
    <p:sldId id="345" r:id="rId2"/>
    <p:sldId id="339" r:id="rId3"/>
    <p:sldId id="341" r:id="rId4"/>
    <p:sldId id="336" r:id="rId5"/>
    <p:sldId id="340" r:id="rId6"/>
    <p:sldId id="342" r:id="rId7"/>
    <p:sldId id="343" r:id="rId8"/>
  </p:sldIdLst>
  <p:sldSz cx="9144000" cy="6858000" type="screen4x3"/>
  <p:notesSz cx="6794500" cy="9906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lizabeth Gima" initials="EG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34567" autoAdjust="0"/>
    <p:restoredTop sz="86501" autoAdjust="0"/>
  </p:normalViewPr>
  <p:slideViewPr>
    <p:cSldViewPr>
      <p:cViewPr varScale="1">
        <p:scale>
          <a:sx n="117" d="100"/>
          <a:sy n="117" d="100"/>
        </p:scale>
        <p:origin x="-219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444" y="-120"/>
      </p:cViewPr>
      <p:guideLst>
        <p:guide orient="horz" pos="312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5300"/>
          </a:xfrm>
          <a:prstGeom prst="rect">
            <a:avLst/>
          </a:prstGeom>
        </p:spPr>
        <p:txBody>
          <a:bodyPr vert="horz" lIns="92985" tIns="46493" rIns="92985" bIns="46493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2985" tIns="46493" rIns="92985" bIns="46493" rtlCol="0"/>
          <a:lstStyle>
            <a:lvl1pPr algn="r">
              <a:defRPr sz="1200"/>
            </a:lvl1pPr>
          </a:lstStyle>
          <a:p>
            <a:fld id="{6C100E1F-8405-4DF9-9F9A-60C9DA0E77B7}" type="datetimeFigureOut">
              <a:rPr lang="en-AU" smtClean="0"/>
              <a:pPr/>
              <a:t>13/11/2013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08981"/>
            <a:ext cx="2944283" cy="495300"/>
          </a:xfrm>
          <a:prstGeom prst="rect">
            <a:avLst/>
          </a:prstGeom>
        </p:spPr>
        <p:txBody>
          <a:bodyPr vert="horz" lIns="92985" tIns="46493" rIns="92985" bIns="46493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2985" tIns="46493" rIns="92985" bIns="46493" rtlCol="0" anchor="b"/>
          <a:lstStyle>
            <a:lvl1pPr algn="r">
              <a:defRPr sz="1200"/>
            </a:lvl1pPr>
          </a:lstStyle>
          <a:p>
            <a:fld id="{6ED39CB5-D547-4A95-A36B-2BA97BB40B50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38680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5300"/>
          </a:xfrm>
          <a:prstGeom prst="rect">
            <a:avLst/>
          </a:prstGeom>
        </p:spPr>
        <p:txBody>
          <a:bodyPr vert="horz" lIns="92985" tIns="46493" rIns="92985" bIns="46493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2985" tIns="46493" rIns="92985" bIns="46493" rtlCol="0"/>
          <a:lstStyle>
            <a:lvl1pPr algn="r">
              <a:defRPr sz="1200"/>
            </a:lvl1pPr>
          </a:lstStyle>
          <a:p>
            <a:fld id="{3DD8FA0F-A238-400D-9D99-5A11207F5B65}" type="datetimeFigureOut">
              <a:rPr lang="en-AU" smtClean="0"/>
              <a:pPr/>
              <a:t>13/11/2013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85" tIns="46493" rIns="92985" bIns="46493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lIns="92985" tIns="46493" rIns="92985" bIns="46493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44283" cy="495300"/>
          </a:xfrm>
          <a:prstGeom prst="rect">
            <a:avLst/>
          </a:prstGeom>
        </p:spPr>
        <p:txBody>
          <a:bodyPr vert="horz" lIns="92985" tIns="46493" rIns="92985" bIns="46493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2985" tIns="46493" rIns="92985" bIns="46493" rtlCol="0" anchor="b"/>
          <a:lstStyle>
            <a:lvl1pPr algn="r">
              <a:defRPr sz="1200"/>
            </a:lvl1pPr>
          </a:lstStyle>
          <a:p>
            <a:fld id="{68D99019-0E5A-4094-987B-F1A4D19FE507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66637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Thank you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99019-0E5A-4094-987B-F1A4D19FE507}" type="slidenum">
              <a:rPr lang="en-AU" smtClean="0"/>
              <a:pPr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08181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E68CA86-CB9F-430F-B6B5-C340A8D0C9E5}" type="datetime1">
              <a:rPr lang="en-AU" smtClean="0"/>
              <a:pPr/>
              <a:t>13/11/2013</a:t>
            </a:fld>
            <a:endParaRPr lang="en-AU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AU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B40466F-9647-4C78-8E0D-AB832CDAE39A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3" name="Picture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3820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9"/>
          <p:cNvSpPr>
            <a:spLocks noChangeArrowheads="1"/>
          </p:cNvSpPr>
          <p:nvPr userDrawn="1"/>
        </p:nvSpPr>
        <p:spPr bwMode="auto">
          <a:xfrm>
            <a:off x="0" y="838200"/>
            <a:ext cx="1447800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660400" indent="-660400"/>
            <a:r>
              <a:rPr lang="en-US" dirty="0"/>
              <a:t> </a:t>
            </a:r>
            <a:r>
              <a:rPr lang="en-US" sz="1400" b="1" dirty="0">
                <a:solidFill>
                  <a:srgbClr val="A50021"/>
                </a:solidFill>
              </a:rPr>
              <a:t>Bank of PNG</a:t>
            </a:r>
          </a:p>
        </p:txBody>
      </p:sp>
      <p:sp>
        <p:nvSpPr>
          <p:cNvPr id="15" name="Line 10"/>
          <p:cNvSpPr>
            <a:spLocks noChangeShapeType="1"/>
          </p:cNvSpPr>
          <p:nvPr userDrawn="1"/>
        </p:nvSpPr>
        <p:spPr bwMode="auto">
          <a:xfrm>
            <a:off x="0" y="1295400"/>
            <a:ext cx="9144000" cy="0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6D4FE8-F2D7-4231-A6AF-64A02FB1477E}" type="datetime1">
              <a:rPr lang="en-AU" smtClean="0"/>
              <a:pPr/>
              <a:t>13/11/2013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40466F-9647-4C78-8E0D-AB832CDAE39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E125EB-07FA-4B98-AC02-01455F7DE87D}" type="datetime1">
              <a:rPr lang="en-AU" smtClean="0"/>
              <a:pPr/>
              <a:t>13/11/2013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40466F-9647-4C78-8E0D-AB832CDAE39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69C42F-40F0-4BF3-ADD1-6F2AE5DEA9AB}" type="datetime1">
              <a:rPr lang="en-AU" smtClean="0"/>
              <a:pPr/>
              <a:t>13/11/2013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40466F-9647-4C78-8E0D-AB832CDAE39A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B8C54C-526C-44B4-95F6-685C76F347BF}" type="datetime1">
              <a:rPr lang="en-AU" smtClean="0"/>
              <a:pPr/>
              <a:t>13/11/2013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40466F-9647-4C78-8E0D-AB832CDAE39A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9FD23B-24D9-412A-8FCA-3B9844E141DF}" type="datetime1">
              <a:rPr lang="en-AU" smtClean="0"/>
              <a:pPr/>
              <a:t>13/11/2013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40466F-9647-4C78-8E0D-AB832CDAE39A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83E16-5D93-42BB-8B55-9720F5B46965}" type="datetime1">
              <a:rPr lang="en-AU" smtClean="0"/>
              <a:pPr/>
              <a:t>13/11/2013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40466F-9647-4C78-8E0D-AB832CDAE39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F5859C-6988-41A6-94B7-B906DD523893}" type="datetime1">
              <a:rPr lang="en-AU" smtClean="0"/>
              <a:pPr/>
              <a:t>13/11/2013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40466F-9647-4C78-8E0D-AB832CDAE39A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7C4383-2215-4924-9C46-39B25B951513}" type="datetime1">
              <a:rPr lang="en-AU" smtClean="0"/>
              <a:pPr/>
              <a:t>13/11/2013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40466F-9647-4C78-8E0D-AB832CDAE39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32676A2-3448-429F-B301-83F2AE9E8ED3}" type="datetime1">
              <a:rPr lang="en-AU" smtClean="0"/>
              <a:pPr/>
              <a:t>13/11/2013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40466F-9647-4C78-8E0D-AB832CDAE39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E6FFDFD-4728-4D5C-BE46-E1E0F65D4C61}" type="datetime1">
              <a:rPr lang="en-AU" smtClean="0"/>
              <a:pPr/>
              <a:t>13/11/2013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B40466F-9647-4C78-8E0D-AB832CDAE39A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FCAF4A1-6C26-43B5-A945-12C2F23FC957}" type="datetime1">
              <a:rPr lang="en-AU" smtClean="0"/>
              <a:pPr/>
              <a:t>13/11/2013</a:t>
            </a:fld>
            <a:endParaRPr lang="en-AU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AU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B40466F-9647-4C78-8E0D-AB832CDAE39A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3820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0" y="838200"/>
            <a:ext cx="1447800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660400" indent="-660400"/>
            <a:r>
              <a:rPr lang="en-US" dirty="0"/>
              <a:t> </a:t>
            </a:r>
            <a:r>
              <a:rPr lang="en-US" sz="1400" b="1" dirty="0">
                <a:solidFill>
                  <a:srgbClr val="A50021"/>
                </a:solidFill>
              </a:rPr>
              <a:t>Bank of PNG</a:t>
            </a:r>
          </a:p>
        </p:txBody>
      </p:sp>
      <p:sp>
        <p:nvSpPr>
          <p:cNvPr id="17" name="Line 10"/>
          <p:cNvSpPr>
            <a:spLocks noChangeShapeType="1"/>
          </p:cNvSpPr>
          <p:nvPr/>
        </p:nvSpPr>
        <p:spPr bwMode="auto">
          <a:xfrm>
            <a:off x="0" y="1295400"/>
            <a:ext cx="9144000" cy="0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0466F-9647-4C78-8E0D-AB832CDAE39A}" type="slidenum">
              <a:rPr lang="en-AU" smtClean="0"/>
              <a:pPr/>
              <a:t>1</a:t>
            </a:fld>
            <a:endParaRPr lang="en-AU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755576" y="2204864"/>
            <a:ext cx="7772400" cy="288032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AU" dirty="0" smtClean="0"/>
              <a:t>Superannuation in PNG.</a:t>
            </a:r>
          </a:p>
          <a:p>
            <a:endParaRPr lang="en-AU" sz="1200" b="0" dirty="0" smtClean="0"/>
          </a:p>
          <a:p>
            <a:endParaRPr lang="en-AU" sz="1200" b="0" dirty="0" smtClean="0"/>
          </a:p>
          <a:p>
            <a:endParaRPr lang="en-AU" sz="1200" b="0" dirty="0" smtClean="0"/>
          </a:p>
          <a:p>
            <a:endParaRPr lang="en-AU" sz="1200" b="0" dirty="0"/>
          </a:p>
          <a:p>
            <a:endParaRPr lang="en-AU" sz="1200" b="0" dirty="0" smtClean="0"/>
          </a:p>
          <a:p>
            <a:r>
              <a:rPr lang="en-AU" sz="1200" b="0" dirty="0" smtClean="0"/>
              <a:t>November 5 Korea</a:t>
            </a:r>
          </a:p>
          <a:p>
            <a:endParaRPr lang="en-AU" sz="1200" b="0" dirty="0" smtClean="0"/>
          </a:p>
          <a:p>
            <a:r>
              <a:rPr lang="en-AU" sz="1200" b="0" dirty="0" smtClean="0"/>
              <a:t>Elizabeth T.Gima</a:t>
            </a:r>
          </a:p>
          <a:p>
            <a:endParaRPr lang="en-AU" sz="1200" b="0" dirty="0" smtClean="0"/>
          </a:p>
          <a:p>
            <a:r>
              <a:rPr lang="en-AU" sz="1200" b="0" dirty="0" smtClean="0"/>
              <a:t>Manager, Superannuation and Life Insurance Supervision Department</a:t>
            </a:r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8678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109728" indent="0">
              <a:buNone/>
            </a:pPr>
            <a:r>
              <a:rPr lang="en-AU" dirty="0"/>
              <a:t>The superannuation scheme in PNG is based on the following:</a:t>
            </a:r>
          </a:p>
          <a:p>
            <a:endParaRPr lang="en-AU" dirty="0" smtClean="0"/>
          </a:p>
          <a:p>
            <a:r>
              <a:rPr lang="en-AU" dirty="0" smtClean="0"/>
              <a:t>Compulsory </a:t>
            </a:r>
            <a:r>
              <a:rPr lang="en-AU" dirty="0"/>
              <a:t>superannuation applies to every employer employing 15 or more employees</a:t>
            </a:r>
          </a:p>
          <a:p>
            <a:endParaRPr lang="en-AU" dirty="0"/>
          </a:p>
          <a:p>
            <a:r>
              <a:rPr lang="en-AU" dirty="0"/>
              <a:t>Employers must make a minimum contribution of 8.4 per cent of the employee’s salary (with a maximum employer contribution capped at 15 per cent of salary)</a:t>
            </a:r>
          </a:p>
          <a:p>
            <a:endParaRPr lang="en-AU" dirty="0"/>
          </a:p>
          <a:p>
            <a:r>
              <a:rPr lang="en-AU" dirty="0"/>
              <a:t>Employees must contribute a minimum of 6 per cent of their salary</a:t>
            </a:r>
          </a:p>
          <a:p>
            <a:endParaRPr lang="en-AU" dirty="0"/>
          </a:p>
          <a:p>
            <a:r>
              <a:rPr lang="en-AU" dirty="0"/>
              <a:t>All contributions must be made into a superannuation fund which has been given a licence to operate by the Central </a:t>
            </a:r>
            <a:r>
              <a:rPr lang="en-AU" dirty="0" smtClean="0"/>
              <a:t>Bank</a:t>
            </a:r>
          </a:p>
          <a:p>
            <a:endParaRPr lang="en-AU" dirty="0"/>
          </a:p>
          <a:p>
            <a:r>
              <a:rPr lang="en-AU" dirty="0"/>
              <a:t>Superannuation contributions are not mandatory for expatriates.</a:t>
            </a:r>
          </a:p>
          <a:p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0466F-9647-4C78-8E0D-AB832CDAE39A}" type="slidenum">
              <a:rPr lang="en-AU" smtClean="0"/>
              <a:pPr/>
              <a:t>2</a:t>
            </a:fld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AU" dirty="0" smtClean="0"/>
              <a:t>Superannuation in Papua New Guinea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8262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AU" dirty="0"/>
              <a:t>The </a:t>
            </a:r>
            <a:r>
              <a:rPr lang="en-AU" dirty="0" smtClean="0"/>
              <a:t>rules on withdrawal of entitlements are that Citizen </a:t>
            </a:r>
            <a:r>
              <a:rPr lang="en-AU" dirty="0"/>
              <a:t>member can only withdraw their full accumulated savings</a:t>
            </a:r>
          </a:p>
          <a:p>
            <a:pPr lvl="1"/>
            <a:r>
              <a:rPr lang="en-AU" dirty="0" smtClean="0"/>
              <a:t>on </a:t>
            </a:r>
            <a:r>
              <a:rPr lang="en-AU" dirty="0"/>
              <a:t>ceasing employment after attaining eligible age of 55</a:t>
            </a:r>
          </a:p>
          <a:p>
            <a:pPr lvl="1"/>
            <a:r>
              <a:rPr lang="en-AU" dirty="0" smtClean="0"/>
              <a:t>on </a:t>
            </a:r>
            <a:r>
              <a:rPr lang="en-AU" dirty="0"/>
              <a:t>attaining eligible age having previously retired from employment</a:t>
            </a:r>
          </a:p>
          <a:p>
            <a:pPr lvl="1"/>
            <a:r>
              <a:rPr lang="en-AU" dirty="0" smtClean="0"/>
              <a:t>on </a:t>
            </a:r>
            <a:r>
              <a:rPr lang="en-AU" dirty="0"/>
              <a:t>death</a:t>
            </a:r>
          </a:p>
          <a:p>
            <a:pPr lvl="1"/>
            <a:r>
              <a:rPr lang="en-AU" dirty="0" smtClean="0"/>
              <a:t>if </a:t>
            </a:r>
            <a:r>
              <a:rPr lang="en-AU" dirty="0"/>
              <a:t>permanently or totally incapacitated</a:t>
            </a:r>
          </a:p>
          <a:p>
            <a:pPr lvl="1"/>
            <a:r>
              <a:rPr lang="en-AU" dirty="0" smtClean="0"/>
              <a:t>if </a:t>
            </a:r>
            <a:r>
              <a:rPr lang="en-AU" dirty="0"/>
              <a:t>they have permanently emigrated from PNG, after a 1 year waiting period</a:t>
            </a:r>
          </a:p>
          <a:p>
            <a:pPr lvl="1"/>
            <a:r>
              <a:rPr lang="en-AU" dirty="0" smtClean="0"/>
              <a:t>when </a:t>
            </a:r>
            <a:r>
              <a:rPr lang="en-AU" dirty="0"/>
              <a:t>transferring to a new superannuation fund within PNG</a:t>
            </a:r>
            <a:r>
              <a:rPr lang="en-AU" dirty="0" smtClean="0"/>
              <a:t>.</a:t>
            </a:r>
          </a:p>
          <a:p>
            <a:pPr lvl="1"/>
            <a:endParaRPr lang="en-AU" dirty="0"/>
          </a:p>
          <a:p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0466F-9647-4C78-8E0D-AB832CDAE39A}" type="slidenum">
              <a:rPr lang="en-AU" smtClean="0"/>
              <a:pPr/>
              <a:t>3</a:t>
            </a:fld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AU" dirty="0" smtClean="0"/>
              <a:t>Rules </a:t>
            </a:r>
            <a:r>
              <a:rPr lang="en-AU" dirty="0"/>
              <a:t>on withdrawal of entitlements </a:t>
            </a:r>
          </a:p>
        </p:txBody>
      </p:sp>
    </p:spTree>
    <p:extLst>
      <p:ext uri="{BB962C8B-B14F-4D97-AF65-F5344CB8AC3E}">
        <p14:creationId xmlns:p14="http://schemas.microsoft.com/office/powerpoint/2010/main" val="134859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Superannuation benefits in PNG</a:t>
            </a:r>
          </a:p>
          <a:p>
            <a:pPr lvl="1"/>
            <a:r>
              <a:rPr lang="en-AU" dirty="0" smtClean="0"/>
              <a:t>For defined benefit funds – an indexed pension</a:t>
            </a:r>
          </a:p>
          <a:p>
            <a:pPr lvl="1"/>
            <a:r>
              <a:rPr lang="en-AU" dirty="0" smtClean="0"/>
              <a:t>For accumulation funds – a lump sum</a:t>
            </a:r>
          </a:p>
          <a:p>
            <a:pPr lvl="1"/>
            <a:endParaRPr lang="en-AU" dirty="0"/>
          </a:p>
          <a:p>
            <a:pPr marL="393192" lvl="1" indent="0">
              <a:buNone/>
            </a:pPr>
            <a:r>
              <a:rPr lang="en-AU" dirty="0" smtClean="0"/>
              <a:t>Developments under consideration</a:t>
            </a:r>
          </a:p>
          <a:p>
            <a:pPr lvl="1"/>
            <a:r>
              <a:rPr lang="en-AU" dirty="0"/>
              <a:t>Life insurance</a:t>
            </a:r>
          </a:p>
          <a:p>
            <a:pPr lvl="1"/>
            <a:r>
              <a:rPr lang="en-AU" dirty="0" smtClean="0"/>
              <a:t>Annuity/pension products</a:t>
            </a:r>
          </a:p>
          <a:p>
            <a:pPr lvl="1"/>
            <a:r>
              <a:rPr lang="en-AU" dirty="0"/>
              <a:t>Extending the mandatory requirement to all employers (not just those with 15+ employees)</a:t>
            </a:r>
          </a:p>
          <a:p>
            <a:pPr lvl="1"/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0466F-9647-4C78-8E0D-AB832CDAE39A}" type="slidenum">
              <a:rPr lang="en-AU" smtClean="0"/>
              <a:pPr/>
              <a:t>4</a:t>
            </a:fld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	Superannuation benefits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3804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Allowed under limited circumstances for:</a:t>
            </a:r>
          </a:p>
          <a:p>
            <a:pPr lvl="1"/>
            <a:r>
              <a:rPr lang="en-AU" dirty="0" smtClean="0"/>
              <a:t>Unemployment</a:t>
            </a:r>
          </a:p>
          <a:p>
            <a:pPr lvl="1"/>
            <a:r>
              <a:rPr lang="en-AU" dirty="0" smtClean="0"/>
              <a:t>Housing</a:t>
            </a:r>
          </a:p>
          <a:p>
            <a:endParaRPr lang="en-AU" dirty="0" smtClean="0"/>
          </a:p>
          <a:p>
            <a:r>
              <a:rPr lang="en-AU" dirty="0" smtClean="0"/>
              <a:t>Not allowed for:</a:t>
            </a:r>
          </a:p>
          <a:p>
            <a:pPr lvl="1"/>
            <a:r>
              <a:rPr lang="en-AU" dirty="0" smtClean="0"/>
              <a:t>Medical expenses</a:t>
            </a:r>
          </a:p>
          <a:p>
            <a:pPr lvl="1"/>
            <a:r>
              <a:rPr lang="en-AU" dirty="0" smtClean="0"/>
              <a:t>Education expenses</a:t>
            </a:r>
          </a:p>
          <a:p>
            <a:endParaRPr lang="en-AU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0466F-9647-4C78-8E0D-AB832CDAE39A}" type="slidenum">
              <a:rPr lang="en-AU" smtClean="0"/>
              <a:pPr/>
              <a:t>5</a:t>
            </a:fld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AU" dirty="0" smtClean="0"/>
              <a:t>	Leakage </a:t>
            </a:r>
            <a:r>
              <a:rPr lang="en-AU" dirty="0"/>
              <a:t>from the superannuation system</a:t>
            </a:r>
          </a:p>
        </p:txBody>
      </p:sp>
    </p:spTree>
    <p:extLst>
      <p:ext uri="{BB962C8B-B14F-4D97-AF65-F5344CB8AC3E}">
        <p14:creationId xmlns:p14="http://schemas.microsoft.com/office/powerpoint/2010/main" val="160034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93192" lvl="1" indent="0">
              <a:buNone/>
            </a:pPr>
            <a:r>
              <a:rPr lang="en-AU" dirty="0" smtClean="0"/>
              <a:t>Revised corporate governance prudential standard - 2013</a:t>
            </a:r>
          </a:p>
          <a:p>
            <a:pPr lvl="1"/>
            <a:r>
              <a:rPr lang="en-AU" dirty="0" smtClean="0"/>
              <a:t>a </a:t>
            </a:r>
            <a:r>
              <a:rPr lang="en-AU" dirty="0"/>
              <a:t>requirement for an audit, a remuneration and an investment committee</a:t>
            </a:r>
          </a:p>
          <a:p>
            <a:pPr lvl="1"/>
            <a:r>
              <a:rPr lang="en-AU" dirty="0" smtClean="0"/>
              <a:t>a </a:t>
            </a:r>
            <a:r>
              <a:rPr lang="en-AU" dirty="0"/>
              <a:t>requirement for an internal audit function</a:t>
            </a:r>
          </a:p>
          <a:p>
            <a:pPr lvl="1"/>
            <a:r>
              <a:rPr lang="en-AU" dirty="0" smtClean="0"/>
              <a:t>maximum </a:t>
            </a:r>
            <a:r>
              <a:rPr lang="en-AU" dirty="0"/>
              <a:t>tenure for directors of nine years</a:t>
            </a:r>
          </a:p>
          <a:p>
            <a:pPr lvl="1"/>
            <a:r>
              <a:rPr lang="en-AU" dirty="0" smtClean="0"/>
              <a:t>maximum </a:t>
            </a:r>
            <a:r>
              <a:rPr lang="en-AU" dirty="0"/>
              <a:t>tenure of chair and chair of committees of nine years</a:t>
            </a:r>
          </a:p>
          <a:p>
            <a:pPr lvl="1"/>
            <a:r>
              <a:rPr lang="en-AU" dirty="0" smtClean="0"/>
              <a:t>a </a:t>
            </a:r>
            <a:r>
              <a:rPr lang="en-AU" dirty="0"/>
              <a:t>majority of independent directors</a:t>
            </a:r>
          </a:p>
          <a:p>
            <a:pPr lvl="1"/>
            <a:r>
              <a:rPr lang="en-AU" dirty="0" smtClean="0"/>
              <a:t>minimum </a:t>
            </a:r>
            <a:r>
              <a:rPr lang="en-AU" dirty="0"/>
              <a:t>fitness and propriety requirements</a:t>
            </a:r>
          </a:p>
          <a:p>
            <a:pPr lvl="1"/>
            <a:r>
              <a:rPr lang="en-AU" dirty="0" smtClean="0"/>
              <a:t>a </a:t>
            </a:r>
            <a:r>
              <a:rPr lang="en-AU" dirty="0"/>
              <a:t>requirement for annual board performance reviews</a:t>
            </a:r>
          </a:p>
          <a:p>
            <a:pPr lvl="1"/>
            <a:r>
              <a:rPr lang="en-AU" dirty="0" smtClean="0"/>
              <a:t>a </a:t>
            </a:r>
            <a:r>
              <a:rPr lang="en-AU" dirty="0"/>
              <a:t>requirement for a conflict of interest policy</a:t>
            </a:r>
          </a:p>
          <a:p>
            <a:pPr lvl="1"/>
            <a:r>
              <a:rPr lang="en-AU" dirty="0" smtClean="0"/>
              <a:t>a </a:t>
            </a:r>
            <a:r>
              <a:rPr lang="en-AU" dirty="0"/>
              <a:t>requirement for a gifts and hospitality policy</a:t>
            </a:r>
          </a:p>
          <a:p>
            <a:pPr lvl="1"/>
            <a:r>
              <a:rPr lang="en-AU" smtClean="0"/>
              <a:t>disclosure </a:t>
            </a:r>
            <a:r>
              <a:rPr lang="en-AU" dirty="0"/>
              <a:t>requirements for gifts and hospitality</a:t>
            </a:r>
          </a:p>
          <a:p>
            <a:pPr lvl="1"/>
            <a:r>
              <a:rPr lang="en-AU" smtClean="0"/>
              <a:t>remuneration </a:t>
            </a:r>
            <a:r>
              <a:rPr lang="en-AU" dirty="0"/>
              <a:t>policy requirements and remuneration disclosure </a:t>
            </a:r>
          </a:p>
          <a:p>
            <a:pPr lvl="1"/>
            <a:endParaRPr lang="en-AU" dirty="0" smtClean="0"/>
          </a:p>
          <a:p>
            <a:pPr marL="393192" lvl="1" indent="0">
              <a:buNone/>
            </a:pPr>
            <a:endParaRPr lang="en-AU" dirty="0" smtClean="0"/>
          </a:p>
          <a:p>
            <a:pPr marL="393192" lvl="1" indent="0">
              <a:buNone/>
            </a:pP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0466F-9647-4C78-8E0D-AB832CDAE39A}" type="slidenum">
              <a:rPr lang="en-AU" smtClean="0"/>
              <a:pPr/>
              <a:t>6</a:t>
            </a:fld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	Other developments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4779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0466F-9647-4C78-8E0D-AB832CDAE39A}" type="slidenum">
              <a:rPr lang="en-AU" smtClean="0"/>
              <a:pPr/>
              <a:t>7</a:t>
            </a:fld>
            <a:endParaRPr lang="en-AU" dirty="0"/>
          </a:p>
        </p:txBody>
      </p:sp>
      <p:sp>
        <p:nvSpPr>
          <p:cNvPr id="5" name="Rectangle 4"/>
          <p:cNvSpPr/>
          <p:nvPr/>
        </p:nvSpPr>
        <p:spPr>
          <a:xfrm>
            <a:off x="1835696" y="1916831"/>
            <a:ext cx="554461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 smtClean="0"/>
              <a:t>		</a:t>
            </a: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r>
              <a:rPr lang="en-AU" dirty="0" smtClean="0"/>
              <a:t>	</a:t>
            </a:r>
            <a:r>
              <a:rPr lang="en-AU" sz="5400" b="1" dirty="0" smtClean="0"/>
              <a:t>Thank you</a:t>
            </a:r>
          </a:p>
          <a:p>
            <a:endParaRPr lang="en-AU" sz="5400" dirty="0"/>
          </a:p>
        </p:txBody>
      </p:sp>
    </p:spTree>
    <p:extLst>
      <p:ext uri="{BB962C8B-B14F-4D97-AF65-F5344CB8AC3E}">
        <p14:creationId xmlns:p14="http://schemas.microsoft.com/office/powerpoint/2010/main" val="402079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27643</TotalTime>
  <Words>341</Words>
  <Application>Microsoft Office PowerPoint</Application>
  <PresentationFormat>On-screen Show (4:3)</PresentationFormat>
  <Paragraphs>79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Concourse</vt:lpstr>
      <vt:lpstr>PowerPoint Presentation</vt:lpstr>
      <vt:lpstr>Superannuation in Papua New Guinea</vt:lpstr>
      <vt:lpstr>Rules on withdrawal of entitlements </vt:lpstr>
      <vt:lpstr> Superannuation benefits</vt:lpstr>
      <vt:lpstr> Leakage from the superannuation system</vt:lpstr>
      <vt:lpstr> Other developments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IOPS Presentation</dc:title>
  <dc:creator>egima</dc:creator>
  <cp:lastModifiedBy>DAY-HANOTIAUX Sally</cp:lastModifiedBy>
  <cp:revision>298</cp:revision>
  <cp:lastPrinted>2013-10-29T08:48:25Z</cp:lastPrinted>
  <dcterms:created xsi:type="dcterms:W3CDTF">2012-07-19T00:31:41Z</dcterms:created>
  <dcterms:modified xsi:type="dcterms:W3CDTF">2013-11-13T09:39:55Z</dcterms:modified>
</cp:coreProperties>
</file>