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  <p:sldMasterId id="2147483668" r:id="rId3"/>
  </p:sldMasterIdLst>
  <p:notesMasterIdLst>
    <p:notesMasterId r:id="rId15"/>
  </p:notesMasterIdLst>
  <p:handoutMasterIdLst>
    <p:handoutMasterId r:id="rId16"/>
  </p:handoutMasterIdLst>
  <p:sldIdLst>
    <p:sldId id="406" r:id="rId4"/>
    <p:sldId id="523" r:id="rId5"/>
    <p:sldId id="525" r:id="rId6"/>
    <p:sldId id="496" r:id="rId7"/>
    <p:sldId id="516" r:id="rId8"/>
    <p:sldId id="526" r:id="rId9"/>
    <p:sldId id="527" r:id="rId10"/>
    <p:sldId id="517" r:id="rId11"/>
    <p:sldId id="528" r:id="rId12"/>
    <p:sldId id="522" r:id="rId13"/>
    <p:sldId id="440" r:id="rId14"/>
  </p:sldIdLst>
  <p:sldSz cx="9906000" cy="6858000" type="A4"/>
  <p:notesSz cx="6797675" cy="9874250"/>
  <p:custDataLst>
    <p:tags r:id="rId17"/>
  </p:custDataLst>
  <p:defaultTextStyle>
    <a:defPPr>
      <a:defRPr lang="de-DE"/>
    </a:defPPr>
    <a:lvl1pPr algn="l" rtl="0" fontAlgn="base">
      <a:spcBef>
        <a:spcPct val="50000"/>
      </a:spcBef>
      <a:spcAft>
        <a:spcPct val="25000"/>
      </a:spcAft>
      <a:buClr>
        <a:schemeClr val="tx2"/>
      </a:buClr>
      <a:buFont typeface="Wingdings" pitchFamily="2" charset="2"/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25000"/>
      </a:spcAft>
      <a:buClr>
        <a:schemeClr val="tx2"/>
      </a:buClr>
      <a:buFont typeface="Wingdings" pitchFamily="2" charset="2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25000"/>
      </a:spcAft>
      <a:buClr>
        <a:schemeClr val="tx2"/>
      </a:buClr>
      <a:buFont typeface="Wingdings" pitchFamily="2" charset="2"/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25000"/>
      </a:spcAft>
      <a:buClr>
        <a:schemeClr val="tx2"/>
      </a:buClr>
      <a:buFont typeface="Wingdings" pitchFamily="2" charset="2"/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25000"/>
      </a:spcAft>
      <a:buClr>
        <a:schemeClr val="tx2"/>
      </a:buClr>
      <a:buFont typeface="Wingdings" pitchFamily="2" charset="2"/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ksa, Brigitte (AllianzAM)" initials="MB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2B"/>
    <a:srgbClr val="658D1B"/>
    <a:srgbClr val="4064A5"/>
    <a:srgbClr val="CCD6E7"/>
    <a:srgbClr val="99ACCF"/>
    <a:srgbClr val="DDDDDD"/>
    <a:srgbClr val="F2A900"/>
    <a:srgbClr val="668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371" autoAdjust="0"/>
    <p:restoredTop sz="88575" autoAdjust="0"/>
  </p:normalViewPr>
  <p:slideViewPr>
    <p:cSldViewPr showGuides="1">
      <p:cViewPr varScale="1">
        <p:scale>
          <a:sx n="103" d="100"/>
          <a:sy n="103" d="100"/>
        </p:scale>
        <p:origin x="-1548" y="-96"/>
      </p:cViewPr>
      <p:guideLst>
        <p:guide orient="horz" pos="1490"/>
        <p:guide orient="horz" pos="3871"/>
        <p:guide orient="horz" pos="4169"/>
        <p:guide orient="horz" pos="4020"/>
        <p:guide orient="horz" pos="672"/>
        <p:guide orient="horz" pos="449"/>
        <p:guide orient="horz" pos="300"/>
        <p:guide orient="horz" pos="151"/>
        <p:guide pos="219"/>
        <p:guide pos="6021"/>
        <p:guide pos="1707"/>
        <p:guide pos="4682"/>
        <p:guide pos="3046"/>
        <p:guide pos="1558"/>
        <p:guide pos="5054"/>
        <p:guide pos="31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19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816" y="1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9072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816" y="9379072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fld id="{FCF8EDCD-EF45-4FF0-B9BC-4548736DFF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74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816" y="1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36563" y="465138"/>
            <a:ext cx="5924550" cy="4102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925" y="4689537"/>
            <a:ext cx="5437827" cy="44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9072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816" y="9379072"/>
            <a:ext cx="2945293" cy="49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/>
            </a:lvl1pPr>
          </a:lstStyle>
          <a:p>
            <a:fld id="{FA1DA18A-2453-4E32-B180-6C2C493A2E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38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AAD6ED-7BDA-4E59-99EF-6D4B17E2567E}" type="slidenum">
              <a:rPr lang="en-US"/>
              <a:pPr/>
              <a:t>1</a:t>
            </a:fld>
            <a:endParaRPr lang="en-US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" b="0" i="0" u="none" strike="noStrike" kern="1200" baseline="0" dirty="0" smtClean="0">
                <a:solidFill>
                  <a:schemeClr val="tx1"/>
                </a:solidFill>
              </a:rPr>
              <a:t>Risk-sharing arrangements have many potential advantages but require a high level of</a:t>
            </a:r>
          </a:p>
          <a:p>
            <a:r>
              <a:rPr lang="en-US" sz="800" b="0" i="0" u="none" strike="noStrike" kern="1200" baseline="0" dirty="0" smtClean="0">
                <a:solidFill>
                  <a:schemeClr val="tx1"/>
                </a:solidFill>
              </a:rPr>
              <a:t>transparency and integrity on the part of annuity providers and a robust</a:t>
            </a:r>
          </a:p>
          <a:p>
            <a:r>
              <a:rPr lang="en-US" sz="800" b="0" i="0" u="none" strike="noStrike" kern="1200" baseline="0" dirty="0" smtClean="0">
                <a:solidFill>
                  <a:schemeClr val="tx1"/>
                </a:solidFill>
              </a:rPr>
              <a:t>and effective system of regulation and supervision.</a:t>
            </a:r>
          </a:p>
          <a:p>
            <a:endParaRPr lang="en-US" sz="800" b="0" i="0" u="none" strike="noStrike" kern="1200" baseline="0" dirty="0" smtClean="0">
              <a:solidFill>
                <a:schemeClr val="tx1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dirty="0" smtClean="0"/>
              <a:t>In </a:t>
            </a:r>
            <a:r>
              <a:rPr lang="de-DE" sz="800" dirty="0" err="1" smtClean="0"/>
              <a:t>contrast</a:t>
            </a:r>
            <a:r>
              <a:rPr lang="de-DE" sz="800" dirty="0" smtClean="0"/>
              <a:t> to traditional </a:t>
            </a:r>
            <a:r>
              <a:rPr lang="de-DE" sz="800" dirty="0" err="1" smtClean="0"/>
              <a:t>VA‘s</a:t>
            </a:r>
            <a:r>
              <a:rPr lang="de-DE" sz="800" dirty="0" smtClean="0"/>
              <a:t>, </a:t>
            </a:r>
            <a:r>
              <a:rPr lang="de-DE" sz="800" dirty="0" err="1" smtClean="0"/>
              <a:t>PLA‘s</a:t>
            </a:r>
            <a:r>
              <a:rPr lang="de-DE" sz="800" dirty="0" smtClean="0"/>
              <a:t> </a:t>
            </a:r>
            <a:r>
              <a:rPr lang="de-DE" sz="800" dirty="0" err="1" smtClean="0"/>
              <a:t>allow</a:t>
            </a:r>
            <a:r>
              <a:rPr lang="de-DE" sz="800" dirty="0" smtClean="0"/>
              <a:t> </a:t>
            </a:r>
            <a:r>
              <a:rPr lang="de-DE" sz="800" dirty="0" err="1" smtClean="0"/>
              <a:t>investment</a:t>
            </a:r>
            <a:r>
              <a:rPr lang="de-DE" sz="800" dirty="0" smtClean="0"/>
              <a:t> </a:t>
            </a:r>
            <a:r>
              <a:rPr lang="de-DE" sz="800" dirty="0" err="1" smtClean="0"/>
              <a:t>into</a:t>
            </a:r>
            <a:r>
              <a:rPr lang="de-DE" sz="800" dirty="0" smtClean="0"/>
              <a:t> illiquid </a:t>
            </a:r>
            <a:r>
              <a:rPr lang="de-DE" sz="800" dirty="0" err="1" smtClean="0"/>
              <a:t>assets</a:t>
            </a:r>
            <a:endParaRPr lang="de-DE" sz="800" dirty="0" smtClean="0"/>
          </a:p>
          <a:p>
            <a:endParaRPr lang="en-US" sz="800" b="0" i="0" u="none" strike="noStrike" kern="1200" baseline="0" dirty="0" smtClean="0">
              <a:solidFill>
                <a:schemeClr val="tx1"/>
              </a:solidFill>
            </a:endParaRPr>
          </a:p>
          <a:p>
            <a:endParaRPr lang="de-DE" sz="800" b="0" i="0" u="none" strike="noStrike" kern="1200" baseline="0" dirty="0" smtClean="0">
              <a:solidFill>
                <a:schemeClr val="tx1"/>
              </a:solidFill>
            </a:endParaRPr>
          </a:p>
          <a:p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MWR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is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dependent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on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whether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it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is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calculated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wrt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total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population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or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annuitant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population</a:t>
            </a:r>
            <a:endParaRPr lang="de-DE" sz="800" b="0" i="0" u="none" strike="noStrike" kern="1200" baseline="0" dirty="0" smtClean="0">
              <a:solidFill>
                <a:schemeClr val="tx1"/>
              </a:solidFill>
            </a:endParaRPr>
          </a:p>
          <a:p>
            <a:endParaRPr lang="de-DE" sz="800" b="0" i="0" u="none" strike="noStrike" kern="1200" baseline="0" dirty="0" smtClean="0">
              <a:solidFill>
                <a:schemeClr val="tx1"/>
              </a:solidFill>
            </a:endParaRPr>
          </a:p>
          <a:p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Source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of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MWR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is</a:t>
            </a:r>
            <a:r>
              <a:rPr lang="de-DE" sz="800" b="0" i="0" u="none" strike="noStrike" kern="1200" baseline="0" dirty="0" smtClean="0">
                <a:solidFill>
                  <a:schemeClr val="tx1"/>
                </a:solidFill>
              </a:rPr>
              <a:t> „von </a:t>
            </a:r>
            <a:r>
              <a:rPr lang="de-DE" sz="800" b="0" i="0" u="none" strike="noStrike" kern="1200" baseline="0" dirty="0" err="1" smtClean="0">
                <a:solidFill>
                  <a:schemeClr val="tx1"/>
                </a:solidFill>
              </a:rPr>
              <a:t>Gaudecker</a:t>
            </a:r>
            <a:r>
              <a:rPr lang="de-DE" sz="800" b="0" i="0" u="none" strike="noStrike" kern="1200" baseline="0" smtClean="0">
                <a:solidFill>
                  <a:schemeClr val="tx1"/>
                </a:solidFill>
              </a:rPr>
              <a:t>/Weber“</a:t>
            </a: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75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AAD6ED-7BDA-4E59-99EF-6D4B17E2567E}" type="slidenum">
              <a:rPr lang="en-US"/>
              <a:pPr/>
              <a:t>11</a:t>
            </a:fld>
            <a:endParaRPr lang="en-US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900" dirty="0" smtClean="0"/>
          </a:p>
          <a:p>
            <a:r>
              <a:rPr lang="de-DE" sz="800" dirty="0" smtClean="0"/>
              <a:t>„Vor-Riester Zahlen (spätestens 2003)“: 96% der „Rentenversicherungen gegen laufende Beträge“ (Annual premium </a:t>
            </a:r>
            <a:r>
              <a:rPr lang="de-DE" sz="800" dirty="0" err="1" smtClean="0"/>
              <a:t>deferred</a:t>
            </a:r>
            <a:r>
              <a:rPr lang="de-DE" sz="800" dirty="0" smtClean="0"/>
              <a:t> </a:t>
            </a:r>
            <a:r>
              <a:rPr lang="de-DE" sz="800" dirty="0" err="1" smtClean="0"/>
              <a:t>annuities</a:t>
            </a:r>
            <a:r>
              <a:rPr lang="de-DE" sz="800" dirty="0" smtClean="0"/>
              <a:t>) und 84% der „aufgeschobenen Rentenversicherung gegen Einmalzahlung“ (Single premium </a:t>
            </a:r>
            <a:r>
              <a:rPr lang="de-DE" sz="800" dirty="0" err="1" smtClean="0"/>
              <a:t>deferred</a:t>
            </a:r>
            <a:r>
              <a:rPr lang="de-DE" sz="800" dirty="0" smtClean="0"/>
              <a:t> </a:t>
            </a:r>
            <a:r>
              <a:rPr lang="de-DE" sz="800" dirty="0" err="1" smtClean="0"/>
              <a:t>annuity</a:t>
            </a:r>
            <a:r>
              <a:rPr lang="de-DE" sz="800" dirty="0" smtClean="0"/>
              <a:t>)  hatten eine Kapitalauszahlmöglichkeit</a:t>
            </a:r>
            <a:r>
              <a:rPr lang="de-DE" sz="800" baseline="0" dirty="0" smtClean="0"/>
              <a:t> nach zum Laufzeitende.</a:t>
            </a:r>
          </a:p>
          <a:p>
            <a:endParaRPr lang="de-DE" sz="800" baseline="0" dirty="0" smtClean="0"/>
          </a:p>
          <a:p>
            <a:r>
              <a:rPr lang="de-DE" sz="800" baseline="0" dirty="0" smtClean="0"/>
              <a:t>„</a:t>
            </a:r>
            <a:r>
              <a:rPr lang="de-DE" sz="800" baseline="0" dirty="0" err="1" smtClean="0"/>
              <a:t>Broad</a:t>
            </a:r>
            <a:r>
              <a:rPr lang="de-DE" sz="800" baseline="0" dirty="0" smtClean="0"/>
              <a:t>“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categories</a:t>
            </a:r>
            <a:r>
              <a:rPr lang="de-DE" sz="800" baseline="0" dirty="0" smtClean="0"/>
              <a:t> – </a:t>
            </a:r>
            <a:r>
              <a:rPr lang="de-DE" sz="800" baseline="0" dirty="0" err="1" smtClean="0"/>
              <a:t>including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both</a:t>
            </a:r>
            <a:r>
              <a:rPr lang="de-DE" sz="800" baseline="0" dirty="0" smtClean="0"/>
              <a:t> private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group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contracts</a:t>
            </a:r>
            <a:r>
              <a:rPr lang="de-DE" sz="800" baseline="0" dirty="0" smtClean="0"/>
              <a:t>:</a:t>
            </a:r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Risk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: </a:t>
            </a:r>
            <a:r>
              <a:rPr lang="de-DE" sz="800" baseline="0" dirty="0" err="1" smtClean="0"/>
              <a:t>mostly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term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life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but also </a:t>
            </a:r>
            <a:r>
              <a:rPr lang="de-DE" sz="800" baseline="0" dirty="0" err="1" smtClean="0"/>
              <a:t>minor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items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like</a:t>
            </a:r>
            <a:r>
              <a:rPr lang="de-DE" sz="800" baseline="0" dirty="0" smtClean="0"/>
              <a:t> „Bausparrisikoversicherungen“ (2%)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Restschuld (residual </a:t>
            </a:r>
            <a:r>
              <a:rPr lang="de-DE" sz="800" baseline="0" dirty="0" err="1" smtClean="0"/>
              <a:t>debt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) (3.1%)</a:t>
            </a:r>
          </a:p>
          <a:p>
            <a:r>
              <a:rPr lang="de-DE" sz="800" baseline="0" dirty="0" err="1" smtClean="0"/>
              <a:t>Endowment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policy</a:t>
            </a:r>
            <a:r>
              <a:rPr lang="de-DE" sz="800" baseline="0" dirty="0" smtClean="0"/>
              <a:t>: </a:t>
            </a:r>
            <a:r>
              <a:rPr lang="de-DE" sz="800" baseline="0" dirty="0" err="1" smtClean="0"/>
              <a:t>Mostlly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classical</a:t>
            </a:r>
            <a:r>
              <a:rPr lang="de-DE" sz="800" baseline="0" dirty="0" smtClean="0"/>
              <a:t> private </a:t>
            </a:r>
            <a:r>
              <a:rPr lang="de-DE" sz="800" baseline="0" dirty="0" err="1" smtClean="0"/>
              <a:t>participating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life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products</a:t>
            </a:r>
            <a:r>
              <a:rPr lang="de-DE" sz="800" baseline="0" dirty="0" smtClean="0"/>
              <a:t> (Kapitallebensversicherung) (30,2%)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private </a:t>
            </a:r>
            <a:r>
              <a:rPr lang="de-DE" sz="800" baseline="0" dirty="0" err="1" smtClean="0"/>
              <a:t>unit-linked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life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products</a:t>
            </a:r>
            <a:r>
              <a:rPr lang="de-DE" sz="800" baseline="0" dirty="0" smtClean="0"/>
              <a:t> (5,0%)</a:t>
            </a:r>
          </a:p>
          <a:p>
            <a:r>
              <a:rPr lang="de-DE" sz="800" baseline="0" dirty="0" smtClean="0"/>
              <a:t>Pension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: </a:t>
            </a:r>
            <a:r>
              <a:rPr lang="de-DE" sz="800" baseline="0" dirty="0" err="1" smtClean="0"/>
              <a:t>Mostly</a:t>
            </a:r>
            <a:r>
              <a:rPr lang="de-DE" sz="800" baseline="0" dirty="0" smtClean="0"/>
              <a:t> private </a:t>
            </a:r>
            <a:r>
              <a:rPr lang="de-DE" sz="800" baseline="0" dirty="0" err="1" smtClean="0"/>
              <a:t>pension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(22.1%)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unit-linked</a:t>
            </a:r>
            <a:r>
              <a:rPr lang="de-DE" sz="800" baseline="0" dirty="0" smtClean="0"/>
              <a:t> private </a:t>
            </a:r>
            <a:r>
              <a:rPr lang="de-DE" sz="800" baseline="0" dirty="0" err="1" smtClean="0"/>
              <a:t>pension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(11%)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group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pension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contracts</a:t>
            </a:r>
            <a:r>
              <a:rPr lang="de-DE" sz="800" baseline="0" dirty="0" smtClean="0"/>
              <a:t> (ca. ~6%) but also </a:t>
            </a:r>
            <a:r>
              <a:rPr lang="de-DE" sz="800" baseline="0" dirty="0" err="1" smtClean="0"/>
              <a:t>includes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long</a:t>
            </a:r>
            <a:r>
              <a:rPr lang="de-DE" sz="800" baseline="0" dirty="0" smtClean="0"/>
              <a:t>-term </a:t>
            </a:r>
            <a:r>
              <a:rPr lang="de-DE" sz="800" baseline="0" dirty="0" err="1" smtClean="0"/>
              <a:t>care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invalidity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contracts</a:t>
            </a: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buClr>
                <a:srgbClr val="1F497D"/>
              </a:buClr>
            </a:pPr>
            <a:fld id="{FA1DA18A-2453-4E32-B180-6C2C493A2E0D}" type="slidenum">
              <a:rPr lang="en-US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b="1" dirty="0" smtClean="0"/>
              <a:t>                              </a:t>
            </a:r>
          </a:p>
          <a:p>
            <a:r>
              <a:rPr lang="de-DE" sz="800" b="1" dirty="0" smtClean="0"/>
              <a:t>Besteuerung der Renten           </a:t>
            </a:r>
            <a:r>
              <a:rPr lang="de-DE" sz="800" b="1" dirty="0" err="1" smtClean="0"/>
              <a:t>steuerl</a:t>
            </a:r>
            <a:r>
              <a:rPr lang="de-DE" sz="800" b="1" dirty="0" smtClean="0"/>
              <a:t>. Entlastung der Beiträge</a:t>
            </a:r>
          </a:p>
          <a:p>
            <a:endParaRPr lang="de-DE" sz="800" dirty="0" smtClean="0"/>
          </a:p>
          <a:p>
            <a:r>
              <a:rPr lang="de-DE" sz="800" dirty="0" smtClean="0"/>
              <a:t>Ab 2005 bis 2020     50% Anstieg auf 80 %                        50 % auf 20%</a:t>
            </a:r>
          </a:p>
          <a:p>
            <a:r>
              <a:rPr lang="de-DE" sz="800" dirty="0" smtClean="0"/>
              <a:t>                                    in 2% schritten                                    in 2 % Schritten</a:t>
            </a:r>
          </a:p>
          <a:p>
            <a:endParaRPr lang="de-DE" sz="800" dirty="0" smtClean="0"/>
          </a:p>
          <a:p>
            <a:r>
              <a:rPr lang="de-DE" sz="800" dirty="0" smtClean="0"/>
              <a:t>2020 bis 2040            80% Anstieg auf 100 %                        20 % auf 0%</a:t>
            </a:r>
          </a:p>
          <a:p>
            <a:r>
              <a:rPr lang="de-DE" sz="800" dirty="0" smtClean="0"/>
              <a:t>                                    in 1% schritten                                    in 1 % Schritten</a:t>
            </a:r>
          </a:p>
          <a:p>
            <a:endParaRPr lang="de-DE" sz="800" dirty="0" smtClean="0"/>
          </a:p>
          <a:p>
            <a:r>
              <a:rPr lang="de-DE" sz="800" dirty="0" smtClean="0"/>
              <a:t>Produktspezifika für Tonspur:</a:t>
            </a:r>
          </a:p>
          <a:p>
            <a:endParaRPr lang="de-DE" sz="800" dirty="0" smtClean="0"/>
          </a:p>
          <a:p>
            <a:r>
              <a:rPr lang="de-DE" sz="800" dirty="0" err="1" smtClean="0"/>
              <a:t>Contract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types</a:t>
            </a:r>
            <a:r>
              <a:rPr lang="de-DE" sz="800" baseline="0" dirty="0" smtClean="0"/>
              <a:t>: Insurance </a:t>
            </a:r>
            <a:r>
              <a:rPr lang="de-DE" sz="800" baseline="0" dirty="0" err="1" smtClean="0"/>
              <a:t>Contracts</a:t>
            </a:r>
            <a:r>
              <a:rPr lang="de-DE" sz="800" baseline="0" dirty="0" smtClean="0"/>
              <a:t> (~70%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total), Fund </a:t>
            </a:r>
            <a:r>
              <a:rPr lang="de-DE" sz="800" baseline="0" dirty="0" err="1" smtClean="0"/>
              <a:t>Saving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plans</a:t>
            </a:r>
            <a:r>
              <a:rPr lang="de-DE" sz="800" baseline="0" dirty="0" smtClean="0"/>
              <a:t>, Bank </a:t>
            </a:r>
            <a:r>
              <a:rPr lang="de-DE" sz="800" baseline="0" dirty="0" err="1" smtClean="0"/>
              <a:t>saving</a:t>
            </a:r>
            <a:r>
              <a:rPr lang="de-DE" sz="800" baseline="0" dirty="0" smtClean="0"/>
              <a:t> Plans, </a:t>
            </a:r>
            <a:r>
              <a:rPr lang="de-DE" sz="800" baseline="0" dirty="0" err="1" smtClean="0"/>
              <a:t>Building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loan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agreements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since</a:t>
            </a:r>
            <a:r>
              <a:rPr lang="de-DE" sz="800" baseline="0" dirty="0" smtClean="0"/>
              <a:t> 2008)</a:t>
            </a:r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Certification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requirements</a:t>
            </a:r>
            <a:endParaRPr lang="de-DE" sz="800" baseline="0" dirty="0" smtClean="0"/>
          </a:p>
          <a:p>
            <a:r>
              <a:rPr lang="de-DE" sz="800" baseline="0" dirty="0" smtClean="0"/>
              <a:t>Constant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increasing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payments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starting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62)</a:t>
            </a:r>
          </a:p>
          <a:p>
            <a:r>
              <a:rPr lang="de-DE" sz="800" baseline="0" dirty="0" err="1" smtClean="0"/>
              <a:t>Mandatory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annuitization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age</a:t>
            </a:r>
            <a:r>
              <a:rPr lang="de-DE" sz="800" baseline="0" dirty="0" smtClean="0"/>
              <a:t> 85 (non-</a:t>
            </a:r>
            <a:r>
              <a:rPr lang="de-DE" sz="800" baseline="0" dirty="0" err="1" smtClean="0"/>
              <a:t>insurance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products</a:t>
            </a:r>
            <a:r>
              <a:rPr lang="de-DE" sz="800" baseline="0" dirty="0" smtClean="0"/>
              <a:t>), max. 30% in form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lumo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sum</a:t>
            </a:r>
            <a:endParaRPr lang="de-DE" sz="800" baseline="0" dirty="0" smtClean="0"/>
          </a:p>
          <a:p>
            <a:r>
              <a:rPr lang="de-DE" sz="800" baseline="0" dirty="0" err="1" smtClean="0"/>
              <a:t>Mandatory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offer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surviving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dependant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provision</a:t>
            </a:r>
            <a:endParaRPr lang="de-DE" sz="800" baseline="0" dirty="0" smtClean="0"/>
          </a:p>
          <a:p>
            <a:r>
              <a:rPr lang="de-DE" sz="800" baseline="0" dirty="0" smtClean="0"/>
              <a:t>Capital-back </a:t>
            </a:r>
            <a:r>
              <a:rPr lang="de-DE" sz="800" baseline="0" dirty="0" err="1" smtClean="0"/>
              <a:t>guarantee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contribuitions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retirement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entry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Subsidies</a:t>
            </a:r>
            <a:r>
              <a:rPr lang="de-DE" sz="800" baseline="0" dirty="0" smtClean="0"/>
              <a:t>:</a:t>
            </a:r>
          </a:p>
          <a:p>
            <a:r>
              <a:rPr lang="de-DE" sz="800" baseline="0" dirty="0" smtClean="0"/>
              <a:t>Basic </a:t>
            </a:r>
            <a:r>
              <a:rPr lang="de-DE" sz="800" baseline="0" dirty="0" err="1" smtClean="0"/>
              <a:t>allowance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single</a:t>
            </a:r>
            <a:r>
              <a:rPr lang="de-DE" sz="800" baseline="0" dirty="0" smtClean="0"/>
              <a:t> 154/ </a:t>
            </a:r>
            <a:r>
              <a:rPr lang="de-DE" sz="800" baseline="0" dirty="0" err="1" smtClean="0"/>
              <a:t>couples</a:t>
            </a:r>
            <a:r>
              <a:rPr lang="de-DE" sz="800" baseline="0" dirty="0" smtClean="0"/>
              <a:t> 308)</a:t>
            </a:r>
          </a:p>
          <a:p>
            <a:r>
              <a:rPr lang="de-DE" sz="800" baseline="0" dirty="0" err="1" smtClean="0"/>
              <a:t>Chil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allowance</a:t>
            </a:r>
            <a:r>
              <a:rPr lang="de-DE" sz="800" baseline="0" dirty="0" smtClean="0"/>
              <a:t> (185 </a:t>
            </a:r>
            <a:r>
              <a:rPr lang="de-DE" sz="800" baseline="0" dirty="0" err="1" smtClean="0"/>
              <a:t>born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before</a:t>
            </a:r>
            <a:r>
              <a:rPr lang="de-DE" sz="800" baseline="0" dirty="0" smtClean="0"/>
              <a:t> 2008, 300 </a:t>
            </a:r>
            <a:r>
              <a:rPr lang="de-DE" sz="800" baseline="0" dirty="0" err="1" smtClean="0"/>
              <a:t>later</a:t>
            </a:r>
            <a:r>
              <a:rPr lang="de-DE" sz="800" baseline="0" dirty="0" smtClean="0"/>
              <a:t>()</a:t>
            </a:r>
          </a:p>
          <a:p>
            <a:r>
              <a:rPr lang="de-DE" sz="800" baseline="0" dirty="0" err="1" smtClean="0"/>
              <a:t>Tax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deduction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capped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2100 </a:t>
            </a:r>
            <a:r>
              <a:rPr lang="de-DE" sz="800" baseline="0" dirty="0" err="1" smtClean="0"/>
              <a:t>Eur</a:t>
            </a:r>
            <a:r>
              <a:rPr lang="de-DE" sz="800" baseline="0" dirty="0" smtClean="0"/>
              <a:t>)</a:t>
            </a:r>
          </a:p>
          <a:p>
            <a:r>
              <a:rPr lang="de-DE" sz="800" baseline="0" dirty="0" smtClean="0"/>
              <a:t>Initial </a:t>
            </a:r>
            <a:r>
              <a:rPr lang="de-DE" sz="800" baseline="0" dirty="0" err="1" smtClean="0"/>
              <a:t>subscriber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bonus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capped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age</a:t>
            </a:r>
            <a:r>
              <a:rPr lang="de-DE" sz="800" baseline="0" dirty="0" smtClean="0"/>
              <a:t> 26)</a:t>
            </a:r>
            <a:endParaRPr lang="en-US" sz="800" dirty="0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4556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742950" indent="-285750" algn="l" defTabSz="4556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143000" indent="-228600" algn="l" defTabSz="4556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600200" indent="-228600" algn="l" defTabSz="4556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2057400" indent="-228600" algn="l" defTabSz="4556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algn="r" eaLnBrk="1" hangingPunct="1"/>
            <a:fld id="{11B23E71-2957-4BA7-A8FB-1AFD20ECE140}" type="slidenum">
              <a:rPr lang="en-US" smtClean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3</a:t>
            </a:fld>
            <a:endParaRPr lang="en-US" smtClean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095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254" y="4937125"/>
            <a:ext cx="2482421" cy="688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 smtClean="0"/>
              <a:t>„Vor-Riester Zahlen“</a:t>
            </a:r>
            <a:r>
              <a:rPr lang="de-DE" sz="800" baseline="0" dirty="0" smtClean="0"/>
              <a:t> </a:t>
            </a:r>
            <a:r>
              <a:rPr lang="de-DE" sz="800" dirty="0" smtClean="0"/>
              <a:t>: 96% der „Rentenversicherungen gegen laufende Beträge“ (Annual premium </a:t>
            </a:r>
            <a:r>
              <a:rPr lang="de-DE" sz="800" dirty="0" err="1" smtClean="0"/>
              <a:t>deferred</a:t>
            </a:r>
            <a:r>
              <a:rPr lang="de-DE" sz="800" dirty="0" smtClean="0"/>
              <a:t> </a:t>
            </a:r>
            <a:r>
              <a:rPr lang="de-DE" sz="800" dirty="0" err="1" smtClean="0"/>
              <a:t>annuities</a:t>
            </a:r>
            <a:r>
              <a:rPr lang="de-DE" sz="800" dirty="0" smtClean="0"/>
              <a:t>) und 84% der „aufgeschobenen Rentenversicherung gegen Einmalzahlung“ (Single premium </a:t>
            </a:r>
            <a:r>
              <a:rPr lang="de-DE" sz="800" dirty="0" err="1" smtClean="0"/>
              <a:t>deferred</a:t>
            </a:r>
            <a:r>
              <a:rPr lang="de-DE" sz="800" dirty="0" smtClean="0"/>
              <a:t> </a:t>
            </a:r>
            <a:r>
              <a:rPr lang="de-DE" sz="800" dirty="0" err="1" smtClean="0"/>
              <a:t>annuity</a:t>
            </a:r>
            <a:r>
              <a:rPr lang="de-DE" sz="800" dirty="0" smtClean="0"/>
              <a:t>)  hatten eine Kapitalauszahlmöglichkeit</a:t>
            </a:r>
            <a:r>
              <a:rPr lang="de-DE" sz="800" baseline="0" dirty="0" smtClean="0"/>
              <a:t> nach der Akkumulationsphase.</a:t>
            </a:r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Participating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payout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life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are</a:t>
            </a:r>
            <a:r>
              <a:rPr lang="de-DE" sz="800" baseline="0" dirty="0" smtClean="0"/>
              <a:t> also </a:t>
            </a:r>
            <a:r>
              <a:rPr lang="de-DE" sz="800" baseline="0" dirty="0" err="1" smtClean="0"/>
              <a:t>available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Nordic countries (e.g. </a:t>
            </a:r>
            <a:r>
              <a:rPr lang="de-DE" sz="800" baseline="0" dirty="0" err="1" smtClean="0"/>
              <a:t>Sweden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Denmark</a:t>
            </a:r>
            <a:r>
              <a:rPr lang="de-DE" sz="800" baseline="0" dirty="0" smtClean="0"/>
              <a:t>), </a:t>
            </a:r>
            <a:r>
              <a:rPr lang="de-DE" sz="800" baseline="0" dirty="0" err="1" smtClean="0"/>
              <a:t>available</a:t>
            </a:r>
            <a:r>
              <a:rPr lang="de-DE" sz="800" baseline="0" dirty="0" smtClean="0"/>
              <a:t> but </a:t>
            </a:r>
            <a:r>
              <a:rPr lang="de-DE" sz="800" baseline="0" dirty="0" err="1" smtClean="0"/>
              <a:t>basically</a:t>
            </a:r>
            <a:r>
              <a:rPr lang="de-DE" sz="800" baseline="0" dirty="0" smtClean="0"/>
              <a:t> non-existent in </a:t>
            </a:r>
            <a:r>
              <a:rPr lang="de-DE" sz="800" baseline="0" dirty="0" err="1" smtClean="0"/>
              <a:t>Australia</a:t>
            </a:r>
            <a:r>
              <a:rPr lang="de-DE" sz="800" baseline="0" dirty="0" smtClean="0"/>
              <a:t> </a:t>
            </a:r>
          </a:p>
          <a:p>
            <a:endParaRPr lang="de-DE" sz="800" baseline="0" dirty="0" smtClean="0"/>
          </a:p>
          <a:p>
            <a:r>
              <a:rPr lang="de-DE" sz="800" dirty="0" err="1" smtClean="0"/>
              <a:t>Besides</a:t>
            </a:r>
            <a:r>
              <a:rPr lang="de-DE" sz="800" dirty="0" smtClean="0"/>
              <a:t> </a:t>
            </a:r>
            <a:r>
              <a:rPr lang="de-DE" sz="800" dirty="0" err="1" smtClean="0"/>
              <a:t>the</a:t>
            </a:r>
            <a:r>
              <a:rPr lang="de-DE" sz="800" dirty="0" smtClean="0"/>
              <a:t> PLA </a:t>
            </a:r>
            <a:r>
              <a:rPr lang="de-DE" sz="800" dirty="0" err="1" smtClean="0"/>
              <a:t>there</a:t>
            </a:r>
            <a:r>
              <a:rPr lang="de-DE" sz="800" dirty="0" smtClean="0"/>
              <a:t> </a:t>
            </a:r>
            <a:r>
              <a:rPr lang="de-DE" sz="800" dirty="0" err="1" smtClean="0"/>
              <a:t>is</a:t>
            </a:r>
            <a:r>
              <a:rPr lang="de-DE" sz="800" dirty="0" smtClean="0"/>
              <a:t> a </a:t>
            </a:r>
            <a:r>
              <a:rPr lang="de-DE" sz="800" baseline="0" dirty="0" err="1" smtClean="0"/>
              <a:t>growing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market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investment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linked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annuities</a:t>
            </a:r>
            <a:endParaRPr lang="de-DE" sz="800" baseline="0" dirty="0" smtClean="0"/>
          </a:p>
          <a:p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fixed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some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tontine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business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available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smtClean="0"/>
              <a:t>Das coole an der deutschen PLA ist, </a:t>
            </a:r>
            <a:r>
              <a:rPr lang="de-DE" sz="800" baseline="0" dirty="0" err="1" smtClean="0"/>
              <a:t>daß</a:t>
            </a:r>
            <a:r>
              <a:rPr lang="de-DE" sz="800" baseline="0" dirty="0" smtClean="0"/>
              <a:t> sie eine Beteiligung an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-profit ermöglicht – in den meisten anderen Ländern nur am Kapitalertrag/ Investment </a:t>
            </a:r>
            <a:r>
              <a:rPr lang="de-DE" sz="800" baseline="0" dirty="0" err="1" smtClean="0"/>
              <a:t>return</a:t>
            </a:r>
            <a:r>
              <a:rPr lang="de-DE" sz="800" baseline="0" dirty="0" smtClean="0"/>
              <a:t> </a:t>
            </a:r>
          </a:p>
          <a:p>
            <a:endParaRPr lang="de-DE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baseline="0" dirty="0" err="1" smtClean="0"/>
              <a:t>Structure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less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imposed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regulator</a:t>
            </a:r>
            <a:r>
              <a:rPr lang="de-DE" sz="800" baseline="0" dirty="0" smtClean="0"/>
              <a:t> – </a:t>
            </a:r>
            <a:r>
              <a:rPr lang="de-DE" sz="800" baseline="0" dirty="0" err="1" smtClean="0"/>
              <a:t>requires</a:t>
            </a:r>
            <a:r>
              <a:rPr lang="de-DE" sz="800" baseline="0" dirty="0" smtClean="0"/>
              <a:t> high </a:t>
            </a:r>
            <a:r>
              <a:rPr lang="de-DE" sz="800" baseline="0" dirty="0" err="1" smtClean="0"/>
              <a:t>sophistication</a:t>
            </a:r>
            <a:r>
              <a:rPr lang="de-DE" sz="800" baseline="0" dirty="0" smtClean="0"/>
              <a:t> on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side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supervisory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authority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BaFin</a:t>
            </a:r>
            <a:r>
              <a:rPr lang="de-DE" sz="800" baseline="0" dirty="0" smtClean="0"/>
              <a:t>)</a:t>
            </a:r>
          </a:p>
          <a:p>
            <a:r>
              <a:rPr lang="de-DE" sz="800" baseline="0" dirty="0" smtClean="0"/>
              <a:t>Payout </a:t>
            </a:r>
            <a:r>
              <a:rPr lang="de-DE" sz="800" baseline="0" dirty="0" err="1" smtClean="0"/>
              <a:t>options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offer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customized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payout-streams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retirees</a:t>
            </a:r>
            <a:r>
              <a:rPr lang="de-DE" sz="800" baseline="0" dirty="0" smtClean="0"/>
              <a:t> – different </a:t>
            </a:r>
            <a:r>
              <a:rPr lang="de-DE" sz="800" baseline="0" dirty="0" err="1" smtClean="0"/>
              <a:t>components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surplus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sharing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investment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return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be </a:t>
            </a:r>
            <a:r>
              <a:rPr lang="de-DE" sz="800" baseline="0" dirty="0" err="1" smtClean="0"/>
              <a:t>used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individual </a:t>
            </a:r>
            <a:r>
              <a:rPr lang="de-DE" sz="800" baseline="0" dirty="0" err="1" smtClean="0"/>
              <a:t>purposes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lump </a:t>
            </a:r>
            <a:r>
              <a:rPr lang="de-DE" sz="800" baseline="0" dirty="0" err="1" smtClean="0"/>
              <a:t>sum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re-invested</a:t>
            </a:r>
            <a:r>
              <a:rPr lang="de-DE" sz="800" baseline="0" dirty="0" smtClean="0"/>
              <a:t>)</a:t>
            </a:r>
          </a:p>
          <a:p>
            <a:r>
              <a:rPr lang="de-DE" sz="800" baseline="0" dirty="0" err="1" smtClean="0"/>
              <a:t>Relevance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emerging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economies</a:t>
            </a:r>
            <a:r>
              <a:rPr lang="de-DE" sz="800" baseline="0" dirty="0" smtClean="0"/>
              <a:t>: Profit </a:t>
            </a:r>
            <a:r>
              <a:rPr lang="de-DE" sz="800" baseline="0" dirty="0" err="1" smtClean="0"/>
              <a:t>sharing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part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inflation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protection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case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traded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inflation-linked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securites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are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place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construct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with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backloading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problems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) </a:t>
            </a:r>
          </a:p>
          <a:p>
            <a:r>
              <a:rPr lang="de-DE" sz="800" baseline="0" dirty="0" smtClean="0"/>
              <a:t> </a:t>
            </a:r>
            <a:r>
              <a:rPr lang="de-DE" sz="800" baseline="0" dirty="0" err="1" smtClean="0"/>
              <a:t>Insurers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have</a:t>
            </a:r>
            <a:r>
              <a:rPr lang="de-DE" sz="800" baseline="0" dirty="0" smtClean="0"/>
              <a:t> limited </a:t>
            </a:r>
            <a:r>
              <a:rPr lang="de-DE" sz="800" baseline="0" dirty="0" err="1" smtClean="0"/>
              <a:t>leeway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determining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profit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share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determination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watched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regulator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smtClean="0"/>
              <a:t>General:</a:t>
            </a:r>
          </a:p>
          <a:p>
            <a:r>
              <a:rPr lang="de-DE" sz="800" baseline="0" dirty="0" smtClean="0"/>
              <a:t>A </a:t>
            </a:r>
            <a:r>
              <a:rPr lang="de-DE" sz="800" baseline="0" dirty="0" err="1" smtClean="0"/>
              <a:t>crucial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problem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related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time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which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annuitization</a:t>
            </a:r>
            <a:r>
              <a:rPr lang="de-DE" sz="800" baseline="0" dirty="0" smtClean="0"/>
              <a:t> rate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stated</a:t>
            </a:r>
            <a:r>
              <a:rPr lang="de-DE" sz="800" baseline="0" dirty="0" smtClean="0"/>
              <a:t>. This </a:t>
            </a:r>
            <a:r>
              <a:rPr lang="de-DE" sz="800" baseline="0" dirty="0" err="1" smtClean="0"/>
              <a:t>date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vary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from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date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policy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issue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regular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case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at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beginning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accumulation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phase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policy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maturity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new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product</a:t>
            </a:r>
            <a:r>
              <a:rPr lang="de-DE" sz="800" baseline="0" dirty="0" smtClean="0"/>
              <a:t>). The </a:t>
            </a:r>
            <a:r>
              <a:rPr lang="de-DE" sz="800" baseline="0" dirty="0" err="1" smtClean="0"/>
              <a:t>sooner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rate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fixed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higher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aggregate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, due to </a:t>
            </a:r>
            <a:r>
              <a:rPr lang="de-DE" sz="800" baseline="0" dirty="0" err="1" smtClean="0"/>
              <a:t>uncertainty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future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trend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taken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insurer</a:t>
            </a:r>
            <a:r>
              <a:rPr lang="de-DE" sz="800" baseline="0" dirty="0" smtClean="0"/>
              <a:t>.</a:t>
            </a:r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Whereas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participation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investment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a </a:t>
            </a:r>
            <a:r>
              <a:rPr lang="de-DE" sz="800" baseline="0" dirty="0" err="1" smtClean="0"/>
              <a:t>rather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common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participating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around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globe</a:t>
            </a:r>
            <a:r>
              <a:rPr lang="de-DE" sz="800" baseline="0" dirty="0" smtClean="0"/>
              <a:t>.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sharing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not.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 err="1" smtClean="0"/>
              <a:t>Besides</a:t>
            </a:r>
            <a:r>
              <a:rPr lang="de-DE" sz="800" dirty="0" smtClean="0"/>
              <a:t> </a:t>
            </a:r>
            <a:r>
              <a:rPr lang="de-DE" sz="800" dirty="0" err="1" smtClean="0"/>
              <a:t>the</a:t>
            </a:r>
            <a:r>
              <a:rPr lang="de-DE" sz="800" dirty="0" smtClean="0"/>
              <a:t> PLA </a:t>
            </a:r>
            <a:r>
              <a:rPr lang="de-DE" sz="800" dirty="0" err="1" smtClean="0"/>
              <a:t>there</a:t>
            </a:r>
            <a:r>
              <a:rPr lang="de-DE" sz="800" dirty="0" smtClean="0"/>
              <a:t> </a:t>
            </a:r>
            <a:r>
              <a:rPr lang="de-DE" sz="800" dirty="0" err="1" smtClean="0"/>
              <a:t>is</a:t>
            </a:r>
            <a:r>
              <a:rPr lang="de-DE" sz="800" dirty="0" smtClean="0"/>
              <a:t> a </a:t>
            </a:r>
            <a:r>
              <a:rPr lang="de-DE" sz="800" dirty="0" err="1" smtClean="0"/>
              <a:t>small</a:t>
            </a:r>
            <a:r>
              <a:rPr lang="de-DE" sz="800" dirty="0" smtClean="0"/>
              <a:t> but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growing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market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investment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linked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annuities</a:t>
            </a:r>
            <a:endParaRPr lang="de-DE" sz="800" baseline="0" dirty="0" smtClean="0"/>
          </a:p>
          <a:p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fixed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available</a:t>
            </a:r>
            <a:endParaRPr lang="de-DE" sz="800" baseline="0" dirty="0" smtClean="0"/>
          </a:p>
          <a:p>
            <a:r>
              <a:rPr lang="de-DE" sz="800" baseline="0" dirty="0" err="1" smtClean="0"/>
              <a:t>Structure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less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imposed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through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regulator</a:t>
            </a:r>
            <a:endParaRPr lang="de-DE" sz="800" baseline="0" dirty="0" smtClean="0"/>
          </a:p>
          <a:p>
            <a:r>
              <a:rPr lang="de-DE" sz="800" baseline="0" dirty="0" smtClean="0"/>
              <a:t>Payout </a:t>
            </a:r>
            <a:r>
              <a:rPr lang="de-DE" sz="800" baseline="0" dirty="0" err="1" smtClean="0"/>
              <a:t>options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offer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customized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payout-streams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retirees</a:t>
            </a:r>
            <a:endParaRPr lang="de-DE" sz="800" baseline="0" dirty="0" smtClean="0"/>
          </a:p>
          <a:p>
            <a:r>
              <a:rPr lang="de-DE" sz="800" baseline="0" dirty="0" err="1" smtClean="0"/>
              <a:t>Relevance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emerging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economies</a:t>
            </a:r>
            <a:r>
              <a:rPr lang="de-DE" sz="800" baseline="0" dirty="0" smtClean="0"/>
              <a:t>: Profit </a:t>
            </a:r>
            <a:r>
              <a:rPr lang="de-DE" sz="800" baseline="0" dirty="0" err="1" smtClean="0"/>
              <a:t>sharing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part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inflation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protection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case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traded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inflation-linked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securites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are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place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construct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with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backloading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problems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real </a:t>
            </a:r>
            <a:r>
              <a:rPr lang="de-DE" sz="800" baseline="0" dirty="0" err="1" smtClean="0"/>
              <a:t>annuities</a:t>
            </a:r>
            <a:r>
              <a:rPr lang="de-DE" sz="800" baseline="0" dirty="0" smtClean="0"/>
              <a:t>) </a:t>
            </a:r>
          </a:p>
          <a:p>
            <a:r>
              <a:rPr lang="de-DE" sz="800" baseline="0" dirty="0" smtClean="0"/>
              <a:t> </a:t>
            </a:r>
            <a:r>
              <a:rPr lang="de-DE" sz="800" baseline="0" dirty="0" err="1" smtClean="0"/>
              <a:t>Insurers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have</a:t>
            </a:r>
            <a:r>
              <a:rPr lang="de-DE" sz="800" baseline="0" dirty="0" smtClean="0"/>
              <a:t> limited </a:t>
            </a:r>
            <a:r>
              <a:rPr lang="de-DE" sz="800" baseline="0" dirty="0" err="1" smtClean="0"/>
              <a:t>leeway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determining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profit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share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determination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watched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regulator</a:t>
            </a:r>
            <a:endParaRPr lang="de-DE" sz="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  <a:p>
            <a:r>
              <a:rPr lang="de-DE" sz="800" baseline="0" dirty="0" err="1" smtClean="0"/>
              <a:t>qx</a:t>
            </a:r>
            <a:r>
              <a:rPr lang="de-DE" sz="800" baseline="0" dirty="0" smtClean="0"/>
              <a:t> Sterbewahrscheinlichkeit für das einzelne Lebensjahr (</a:t>
            </a:r>
            <a:r>
              <a:rPr lang="de-DE" sz="800" baseline="0" dirty="0" err="1" smtClean="0"/>
              <a:t>px</a:t>
            </a:r>
            <a:r>
              <a:rPr lang="de-DE" sz="800" baseline="0" dirty="0" smtClean="0"/>
              <a:t> Überlebenswahrscheinlichkeit)</a:t>
            </a:r>
          </a:p>
          <a:p>
            <a:r>
              <a:rPr lang="de-DE" sz="800" baseline="0" dirty="0" smtClean="0"/>
              <a:t>Allianz – not DAV but AZ </a:t>
            </a:r>
            <a:r>
              <a:rPr lang="de-DE" sz="800" baseline="0" dirty="0" err="1" smtClean="0"/>
              <a:t>specific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tables</a:t>
            </a:r>
            <a:r>
              <a:rPr lang="de-DE" sz="800" baseline="0" dirty="0" smtClean="0"/>
              <a:t>; </a:t>
            </a:r>
            <a:r>
              <a:rPr lang="de-DE" sz="800" baseline="0" dirty="0" err="1" smtClean="0"/>
              <a:t>before</a:t>
            </a:r>
            <a:r>
              <a:rPr lang="de-DE" sz="800" baseline="0" dirty="0" smtClean="0"/>
              <a:t> 2004, </a:t>
            </a:r>
            <a:r>
              <a:rPr lang="de-DE" sz="800" baseline="0" dirty="0" err="1" smtClean="0"/>
              <a:t>no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tables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existed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annuitants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PLA (60+ </a:t>
            </a:r>
            <a:r>
              <a:rPr lang="de-DE" sz="800" baseline="0" dirty="0" err="1" smtClean="0"/>
              <a:t>population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small</a:t>
            </a:r>
            <a:r>
              <a:rPr lang="de-DE" sz="800" baseline="0" dirty="0" smtClean="0"/>
              <a:t>), so </a:t>
            </a:r>
            <a:r>
              <a:rPr lang="de-DE" sz="800" baseline="0" dirty="0" err="1" smtClean="0"/>
              <a:t>construction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table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based</a:t>
            </a:r>
            <a:r>
              <a:rPr lang="de-DE" sz="800" baseline="0" dirty="0" smtClean="0"/>
              <a:t> on CH/UK (larger </a:t>
            </a:r>
            <a:r>
              <a:rPr lang="de-DE" sz="800" baseline="0" dirty="0" err="1" smtClean="0"/>
              <a:t>populations</a:t>
            </a:r>
            <a:r>
              <a:rPr lang="de-DE" sz="800" baseline="0" dirty="0" smtClean="0"/>
              <a:t>/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trends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annuitants</a:t>
            </a:r>
            <a:r>
              <a:rPr lang="de-DE" sz="800" baseline="0" dirty="0" smtClean="0"/>
              <a:t>), JP (p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100+) – </a:t>
            </a:r>
            <a:r>
              <a:rPr lang="de-DE" sz="800" baseline="0" dirty="0" err="1" smtClean="0"/>
              <a:t>see</a:t>
            </a:r>
            <a:r>
              <a:rPr lang="de-DE" sz="800" baseline="0" dirty="0" smtClean="0"/>
              <a:t> 200 </a:t>
            </a:r>
            <a:r>
              <a:rPr lang="de-DE" sz="800" baseline="0" dirty="0" err="1" smtClean="0"/>
              <a:t>pages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report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:</a:t>
            </a:r>
          </a:p>
          <a:p>
            <a:endParaRPr lang="de-DE" sz="800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baseline="0" dirty="0" smtClean="0"/>
              <a:t>1) Individual (</a:t>
            </a:r>
            <a:r>
              <a:rPr lang="de-DE" sz="800" baseline="0" dirty="0" err="1" smtClean="0"/>
              <a:t>unsystematic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diversified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away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pooling</a:t>
            </a:r>
            <a:r>
              <a:rPr lang="de-DE" sz="800" baseline="0" dirty="0" smtClean="0"/>
              <a:t>/</a:t>
            </a:r>
            <a:r>
              <a:rPr lang="de-DE" sz="800" baseline="0" dirty="0" err="1" smtClean="0"/>
              <a:t>reinsurance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fluctuations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around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mean</a:t>
            </a:r>
            <a:r>
              <a:rPr lang="de-DE" sz="800" baseline="0" dirty="0" smtClean="0"/>
              <a:t>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baseline="0" dirty="0" smtClean="0"/>
              <a:t>2) Aggregate (</a:t>
            </a:r>
            <a:r>
              <a:rPr lang="de-DE" sz="800" baseline="0" dirty="0" err="1" smtClean="0"/>
              <a:t>systematic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undiversifyable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provider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Shift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mean</a:t>
            </a:r>
            <a:r>
              <a:rPr lang="de-DE" sz="800" baseline="0" dirty="0" smtClean="0"/>
              <a:t>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800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baseline="0" dirty="0" smtClean="0"/>
              <a:t>„German“ Solution: </a:t>
            </a:r>
          </a:p>
          <a:p>
            <a:r>
              <a:rPr lang="de-DE" sz="800" baseline="0" dirty="0" smtClean="0"/>
              <a:t>(Parts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aggregate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systematic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transferred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indivdual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annuitant</a:t>
            </a:r>
            <a:endParaRPr lang="de-DE" sz="800" baseline="0" dirty="0" smtClean="0"/>
          </a:p>
          <a:p>
            <a:endParaRPr lang="de-D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 err="1" smtClean="0"/>
              <a:t>Participating</a:t>
            </a:r>
            <a:r>
              <a:rPr lang="de-DE" sz="800" dirty="0" smtClean="0"/>
              <a:t> </a:t>
            </a:r>
            <a:r>
              <a:rPr lang="de-DE" sz="800" dirty="0" err="1" smtClean="0"/>
              <a:t>life</a:t>
            </a:r>
            <a:r>
              <a:rPr lang="de-DE" sz="800" dirty="0" smtClean="0"/>
              <a:t> </a:t>
            </a:r>
            <a:r>
              <a:rPr lang="de-DE" sz="800" dirty="0" err="1" smtClean="0"/>
              <a:t>annuities</a:t>
            </a:r>
            <a:r>
              <a:rPr lang="de-DE" sz="800" dirty="0" smtClean="0"/>
              <a:t> </a:t>
            </a:r>
            <a:r>
              <a:rPr lang="de-DE" sz="800" dirty="0" err="1" smtClean="0"/>
              <a:t>might</a:t>
            </a:r>
            <a:r>
              <a:rPr lang="de-DE" sz="800" dirty="0" smtClean="0"/>
              <a:t> </a:t>
            </a:r>
            <a:r>
              <a:rPr lang="de-DE" sz="800" dirty="0" err="1" smtClean="0"/>
              <a:t>be</a:t>
            </a:r>
            <a:r>
              <a:rPr lang="de-DE" sz="800" dirty="0" smtClean="0"/>
              <a:t> an </a:t>
            </a:r>
            <a:r>
              <a:rPr lang="de-DE" sz="800" dirty="0" err="1" smtClean="0"/>
              <a:t>efficient</a:t>
            </a:r>
            <a:r>
              <a:rPr lang="de-DE" sz="800" dirty="0" smtClean="0"/>
              <a:t> </a:t>
            </a:r>
            <a:r>
              <a:rPr lang="de-DE" sz="800" dirty="0" err="1" smtClean="0"/>
              <a:t>way</a:t>
            </a:r>
            <a:r>
              <a:rPr lang="de-DE" sz="800" dirty="0" smtClean="0"/>
              <a:t> </a:t>
            </a:r>
            <a:r>
              <a:rPr lang="de-DE" sz="800" dirty="0" err="1" smtClean="0"/>
              <a:t>to</a:t>
            </a:r>
            <a:r>
              <a:rPr lang="de-DE" sz="800" dirty="0" smtClean="0"/>
              <a:t> deal </a:t>
            </a:r>
            <a:r>
              <a:rPr lang="de-DE" sz="800" dirty="0" err="1" smtClean="0"/>
              <a:t>with</a:t>
            </a:r>
            <a:r>
              <a:rPr lang="de-DE" sz="800" dirty="0" smtClean="0"/>
              <a:t> </a:t>
            </a:r>
            <a:r>
              <a:rPr lang="de-DE" sz="800" dirty="0" err="1" smtClean="0"/>
              <a:t>risk</a:t>
            </a:r>
            <a:r>
              <a:rPr lang="de-DE" sz="800" dirty="0" smtClean="0"/>
              <a:t> </a:t>
            </a:r>
            <a:r>
              <a:rPr lang="de-DE" sz="800" dirty="0" err="1" smtClean="0"/>
              <a:t>factors</a:t>
            </a:r>
            <a:r>
              <a:rPr lang="de-DE" sz="800" dirty="0" smtClean="0"/>
              <a:t> </a:t>
            </a:r>
            <a:r>
              <a:rPr lang="de-DE" sz="800" dirty="0" err="1" smtClean="0"/>
              <a:t>that</a:t>
            </a:r>
            <a:r>
              <a:rPr lang="de-DE" sz="800" dirty="0" smtClean="0"/>
              <a:t> </a:t>
            </a:r>
            <a:r>
              <a:rPr lang="de-DE" sz="800" dirty="0" err="1" smtClean="0"/>
              <a:t>are</a:t>
            </a:r>
            <a:r>
              <a:rPr lang="de-DE" sz="800" dirty="0" smtClean="0"/>
              <a:t> </a:t>
            </a:r>
            <a:r>
              <a:rPr lang="de-DE" sz="800" dirty="0" err="1" smtClean="0"/>
              <a:t>highly</a:t>
            </a:r>
            <a:r>
              <a:rPr lang="de-DE" sz="800" dirty="0" smtClean="0"/>
              <a:t> </a:t>
            </a:r>
            <a:r>
              <a:rPr lang="de-DE" sz="800" dirty="0" err="1" smtClean="0"/>
              <a:t>unpredictable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systematic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investment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risk</a:t>
            </a:r>
            <a:r>
              <a:rPr lang="de-DE" sz="800" baseline="0" dirty="0" smtClean="0"/>
              <a:t>)</a:t>
            </a:r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Annuitant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only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participate</a:t>
            </a:r>
            <a:r>
              <a:rPr lang="de-DE" sz="800" baseline="0" dirty="0" smtClean="0"/>
              <a:t> in positive </a:t>
            </a:r>
            <a:r>
              <a:rPr lang="de-DE" sz="800" baseline="0" dirty="0" err="1" smtClean="0"/>
              <a:t>profit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sources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smtClean="0"/>
              <a:t>GIR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defined</a:t>
            </a:r>
            <a:r>
              <a:rPr lang="de-DE" sz="800" baseline="0" dirty="0" smtClean="0"/>
              <a:t> in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premium </a:t>
            </a:r>
            <a:r>
              <a:rPr lang="de-DE" sz="800" baseline="0" dirty="0" err="1" smtClean="0"/>
              <a:t>refund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order</a:t>
            </a:r>
            <a:r>
              <a:rPr lang="de-DE" sz="800" baseline="0" dirty="0" smtClean="0"/>
              <a:t> (§2 </a:t>
            </a:r>
            <a:r>
              <a:rPr lang="de-DE" sz="800" baseline="0" dirty="0" err="1" smtClean="0"/>
              <a:t>DeckRV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ministry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Finance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as</a:t>
            </a:r>
            <a:r>
              <a:rPr lang="de-DE" sz="800" baseline="0" dirty="0" smtClean="0"/>
              <a:t> a </a:t>
            </a:r>
            <a:r>
              <a:rPr lang="de-DE" sz="800" baseline="0" dirty="0" err="1" smtClean="0"/>
              <a:t>rule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thumb</a:t>
            </a:r>
            <a:r>
              <a:rPr lang="de-DE" sz="800" baseline="0" dirty="0" smtClean="0"/>
              <a:t>: </a:t>
            </a:r>
            <a:r>
              <a:rPr lang="de-DE" sz="800" baseline="0" dirty="0" err="1" smtClean="0"/>
              <a:t>It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follow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60% </a:t>
            </a:r>
            <a:r>
              <a:rPr lang="de-DE" sz="800" baseline="0" dirty="0" err="1" smtClean="0"/>
              <a:t>level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average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return</a:t>
            </a:r>
            <a:r>
              <a:rPr lang="de-DE" sz="800" baseline="0" dirty="0" smtClean="0"/>
              <a:t> on </a:t>
            </a:r>
            <a:r>
              <a:rPr lang="de-DE" sz="800" baseline="0" dirty="0" err="1" smtClean="0"/>
              <a:t>german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government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bonds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during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last 10 </a:t>
            </a:r>
            <a:r>
              <a:rPr lang="de-DE" sz="800" baseline="0" dirty="0" err="1" smtClean="0"/>
              <a:t>years</a:t>
            </a:r>
            <a:endParaRPr lang="de-DE" sz="800" baseline="0" dirty="0" smtClean="0"/>
          </a:p>
          <a:p>
            <a:endParaRPr lang="de-DE" sz="800" baseline="0" dirty="0" smtClean="0"/>
          </a:p>
          <a:p>
            <a:r>
              <a:rPr lang="de-DE" sz="800" baseline="0" dirty="0" err="1" smtClean="0"/>
              <a:t>With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exception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Allianz, LICs </a:t>
            </a:r>
            <a:r>
              <a:rPr lang="de-DE" sz="800" baseline="0" dirty="0" err="1" smtClean="0"/>
              <a:t>use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DAV (German </a:t>
            </a:r>
            <a:r>
              <a:rPr lang="de-DE" sz="800" baseline="0" dirty="0" err="1" smtClean="0"/>
              <a:t>Assosiation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Actuaries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mortality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table</a:t>
            </a:r>
            <a:r>
              <a:rPr lang="de-DE" sz="800" baseline="0" dirty="0" smtClean="0"/>
              <a:t> (Dynamic Life </a:t>
            </a:r>
            <a:r>
              <a:rPr lang="de-DE" sz="800" baseline="0" dirty="0" err="1" smtClean="0"/>
              <a:t>table</a:t>
            </a:r>
            <a:r>
              <a:rPr lang="de-DE" sz="800" baseline="0" dirty="0" smtClean="0"/>
              <a:t>: Age, Gender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year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birth</a:t>
            </a:r>
            <a:r>
              <a:rPr lang="de-DE" sz="800" baseline="0" dirty="0" smtClean="0"/>
              <a:t>) </a:t>
            </a:r>
          </a:p>
          <a:p>
            <a:endParaRPr lang="de-DE" sz="800" baseline="0" dirty="0" smtClean="0"/>
          </a:p>
          <a:p>
            <a:r>
              <a:rPr lang="de-DE" sz="800" baseline="0" dirty="0" smtClean="0"/>
              <a:t>Profits </a:t>
            </a:r>
            <a:r>
              <a:rPr lang="de-DE" sz="800" baseline="0" dirty="0" err="1" smtClean="0"/>
              <a:t>are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grouped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contract</a:t>
            </a:r>
            <a:r>
              <a:rPr lang="de-DE" sz="800" baseline="0" dirty="0" smtClean="0"/>
              <a:t> type, </a:t>
            </a:r>
            <a:r>
              <a:rPr lang="de-DE" sz="800" baseline="0" dirty="0" err="1" smtClean="0"/>
              <a:t>FOA‘s</a:t>
            </a:r>
            <a:r>
              <a:rPr lang="de-DE" sz="800" baseline="0" dirty="0" smtClean="0"/>
              <a:t> in so-</a:t>
            </a:r>
            <a:r>
              <a:rPr lang="de-DE" sz="800" baseline="0" dirty="0" err="1" smtClean="0"/>
              <a:t>called</a:t>
            </a:r>
            <a:r>
              <a:rPr lang="de-DE" sz="800" baseline="0" dirty="0" smtClean="0"/>
              <a:t> profit-</a:t>
            </a:r>
            <a:r>
              <a:rPr lang="de-DE" sz="800" baseline="0" dirty="0" err="1" smtClean="0"/>
              <a:t>series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cross-subsidies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of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product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lines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strictly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forbidden</a:t>
            </a:r>
            <a:endParaRPr lang="de-DE" sz="800" baseline="0" dirty="0" smtClean="0"/>
          </a:p>
          <a:p>
            <a:endParaRPr lang="de-DE" sz="800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baseline="0" dirty="0" err="1" smtClean="0"/>
              <a:t>Smoothing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techniques</a:t>
            </a:r>
            <a:r>
              <a:rPr lang="de-DE" sz="800" baseline="0" dirty="0" smtClean="0"/>
              <a:t>: Investment </a:t>
            </a:r>
            <a:r>
              <a:rPr lang="de-DE" sz="800" baseline="0" dirty="0" err="1" smtClean="0"/>
              <a:t>return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calculated</a:t>
            </a:r>
            <a:r>
              <a:rPr lang="de-DE" sz="800" baseline="0" dirty="0" smtClean="0"/>
              <a:t> on </a:t>
            </a:r>
            <a:r>
              <a:rPr lang="de-DE" sz="800" baseline="0" dirty="0" err="1" smtClean="0"/>
              <a:t>book</a:t>
            </a:r>
            <a:r>
              <a:rPr lang="de-DE" sz="800" baseline="0" dirty="0" smtClean="0"/>
              <a:t>, not on </a:t>
            </a:r>
            <a:r>
              <a:rPr lang="de-DE" sz="800" baseline="0" dirty="0" err="1" smtClean="0"/>
              <a:t>market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values</a:t>
            </a:r>
            <a:r>
              <a:rPr lang="de-DE" sz="800" baseline="0" dirty="0" smtClean="0"/>
              <a:t>. </a:t>
            </a:r>
            <a:r>
              <a:rPr lang="de-DE" sz="800" baseline="0" dirty="0" err="1" smtClean="0"/>
              <a:t>Three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accounts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ollocated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surpluses</a:t>
            </a:r>
            <a:r>
              <a:rPr lang="de-DE" sz="800" baseline="0" dirty="0" smtClean="0"/>
              <a:t>:  </a:t>
            </a:r>
            <a:r>
              <a:rPr lang="de-DE" sz="800" baseline="0" dirty="0" err="1" smtClean="0"/>
              <a:t>Uncomitted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provisions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premium </a:t>
            </a:r>
            <a:r>
              <a:rPr lang="de-DE" sz="800" baseline="0" dirty="0" err="1" smtClean="0"/>
              <a:t>refunds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commited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provision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for</a:t>
            </a:r>
            <a:r>
              <a:rPr lang="de-DE" sz="800" baseline="0" dirty="0" smtClean="0"/>
              <a:t> premium </a:t>
            </a:r>
            <a:r>
              <a:rPr lang="de-DE" sz="800" baseline="0" dirty="0" err="1" smtClean="0"/>
              <a:t>refunds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paid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wihtin</a:t>
            </a:r>
            <a:r>
              <a:rPr lang="de-DE" sz="800" baseline="0" dirty="0" smtClean="0"/>
              <a:t> 2 </a:t>
            </a:r>
            <a:r>
              <a:rPr lang="de-DE" sz="800" baseline="0" dirty="0" err="1" smtClean="0"/>
              <a:t>years</a:t>
            </a:r>
            <a:r>
              <a:rPr lang="de-DE" sz="800" baseline="0" dirty="0" smtClean="0"/>
              <a:t>), </a:t>
            </a:r>
            <a:r>
              <a:rPr lang="de-DE" sz="800" baseline="0" dirty="0" err="1" smtClean="0"/>
              <a:t>direct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deposits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immediated</a:t>
            </a:r>
            <a:r>
              <a:rPr lang="de-DE" sz="800" baseline="0" dirty="0" smtClean="0"/>
              <a:t>). </a:t>
            </a:r>
            <a:r>
              <a:rPr lang="de-DE" sz="800" baseline="0" dirty="0" err="1" smtClean="0"/>
              <a:t>Committed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PPR‘s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direct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deposits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represent</a:t>
            </a:r>
            <a:r>
              <a:rPr lang="de-DE" sz="800" baseline="0" dirty="0" smtClean="0"/>
              <a:t> a legal </a:t>
            </a:r>
            <a:r>
              <a:rPr lang="de-DE" sz="800" baseline="0" dirty="0" err="1" smtClean="0"/>
              <a:t>claim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and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therefore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require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Solvency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capital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uncommited</a:t>
            </a:r>
            <a:r>
              <a:rPr lang="de-DE" sz="800" baseline="0" dirty="0" smtClean="0"/>
              <a:t> do not. </a:t>
            </a:r>
            <a:r>
              <a:rPr lang="de-DE" sz="800" baseline="0" dirty="0" err="1" smtClean="0"/>
              <a:t>Uncommited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reserves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are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indirectly</a:t>
            </a:r>
            <a:r>
              <a:rPr lang="de-DE" sz="800" baseline="0" dirty="0" smtClean="0"/>
              <a:t> limited </a:t>
            </a:r>
            <a:r>
              <a:rPr lang="de-DE" sz="800" baseline="0" dirty="0" err="1" smtClean="0"/>
              <a:t>by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regulator</a:t>
            </a:r>
            <a:r>
              <a:rPr lang="de-DE" sz="800" baseline="0" dirty="0" smtClean="0"/>
              <a:t>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800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baseline="0" dirty="0" smtClean="0"/>
              <a:t>2nd </a:t>
            </a:r>
            <a:r>
              <a:rPr lang="de-DE" sz="800" baseline="0" dirty="0" err="1" smtClean="0"/>
              <a:t>order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problem</a:t>
            </a:r>
            <a:r>
              <a:rPr lang="de-DE" sz="800" baseline="0" dirty="0" smtClean="0"/>
              <a:t>: Find an </a:t>
            </a:r>
            <a:r>
              <a:rPr lang="de-DE" sz="800" baseline="0" dirty="0" err="1" smtClean="0"/>
              <a:t>appropriate</a:t>
            </a:r>
            <a:r>
              <a:rPr lang="de-DE" sz="800" baseline="0" dirty="0" smtClean="0"/>
              <a:t> „</a:t>
            </a:r>
            <a:r>
              <a:rPr lang="de-DE" sz="800" baseline="0" dirty="0" err="1" smtClean="0"/>
              <a:t>reference</a:t>
            </a:r>
            <a:r>
              <a:rPr lang="de-DE" sz="800" baseline="0" dirty="0" smtClean="0"/>
              <a:t>“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 – </a:t>
            </a:r>
            <a:r>
              <a:rPr lang="de-DE" sz="800" baseline="0" dirty="0" err="1" smtClean="0"/>
              <a:t>wrt</a:t>
            </a:r>
            <a:r>
              <a:rPr lang="de-DE" sz="800" baseline="0" dirty="0" smtClean="0"/>
              <a:t>. Option in </a:t>
            </a:r>
            <a:r>
              <a:rPr lang="de-DE" sz="800" baseline="0" dirty="0" err="1" smtClean="0"/>
              <a:t>accumulation</a:t>
            </a:r>
            <a:r>
              <a:rPr lang="de-DE" sz="800" baseline="0" dirty="0" smtClean="0"/>
              <a:t> vs. </a:t>
            </a:r>
            <a:r>
              <a:rPr lang="de-DE" sz="800" baseline="0" dirty="0" err="1" smtClean="0"/>
              <a:t>Decumulation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phase</a:t>
            </a:r>
            <a:r>
              <a:rPr lang="de-DE" sz="800" baseline="0" dirty="0" smtClean="0"/>
              <a:t>, </a:t>
            </a:r>
            <a:r>
              <a:rPr lang="de-DE" sz="800" baseline="0" dirty="0" err="1" smtClean="0"/>
              <a:t>linking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effectively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benefits</a:t>
            </a:r>
            <a:r>
              <a:rPr lang="de-DE" sz="800" baseline="0" dirty="0" smtClean="0"/>
              <a:t> (</a:t>
            </a:r>
            <a:r>
              <a:rPr lang="de-DE" sz="800" baseline="0" dirty="0" err="1" smtClean="0"/>
              <a:t>surplusses</a:t>
            </a:r>
            <a:r>
              <a:rPr lang="de-DE" sz="800" baseline="0" dirty="0" smtClean="0"/>
              <a:t>) </a:t>
            </a:r>
            <a:r>
              <a:rPr lang="de-DE" sz="800" baseline="0" dirty="0" err="1" smtClean="0"/>
              <a:t>to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the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reference</a:t>
            </a:r>
            <a:r>
              <a:rPr lang="de-DE" sz="800" baseline="0" dirty="0" smtClean="0"/>
              <a:t> </a:t>
            </a:r>
            <a:r>
              <a:rPr lang="de-DE" sz="800" baseline="0" dirty="0" err="1" smtClean="0"/>
              <a:t>longevity</a:t>
            </a:r>
            <a:r>
              <a:rPr lang="de-DE" sz="800" baseline="0" dirty="0" smtClean="0"/>
              <a:t>.</a:t>
            </a:r>
            <a:endParaRPr lang="en-US" sz="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DA18A-2453-4E32-B180-6C2C493A2E0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78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7.xml"/><Relationship Id="rId9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1019"/>
          <p:cNvGrpSpPr>
            <a:grpSpLocks/>
          </p:cNvGrpSpPr>
          <p:nvPr userDrawn="1"/>
        </p:nvGrpSpPr>
        <p:grpSpPr bwMode="auto">
          <a:xfrm>
            <a:off x="0" y="0"/>
            <a:ext cx="9906000" cy="6858000"/>
            <a:chOff x="0" y="0"/>
            <a:chExt cx="6240" cy="4320"/>
          </a:xfrm>
        </p:grpSpPr>
        <p:sp>
          <p:nvSpPr>
            <p:cNvPr id="34" name="Rectangle 1020"/>
            <p:cNvSpPr>
              <a:spLocks noChangeArrowheads="1"/>
            </p:cNvSpPr>
            <p:nvPr userDrawn="1"/>
          </p:nvSpPr>
          <p:spPr bwMode="white">
            <a:xfrm>
              <a:off x="0" y="3871"/>
              <a:ext cx="6240" cy="449"/>
            </a:xfrm>
            <a:prstGeom prst="rect">
              <a:avLst/>
            </a:prstGeom>
            <a:solidFill>
              <a:srgbClr val="ECECEC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1021"/>
            <p:cNvSpPr>
              <a:spLocks noChangeArrowheads="1"/>
            </p:cNvSpPr>
            <p:nvPr userDrawn="1"/>
          </p:nvSpPr>
          <p:spPr bwMode="white">
            <a:xfrm>
              <a:off x="0" y="0"/>
              <a:ext cx="6240" cy="75"/>
            </a:xfrm>
            <a:prstGeom prst="rect">
              <a:avLst/>
            </a:prstGeom>
            <a:solidFill>
              <a:srgbClr val="ECECEC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Rectangle 1022"/>
            <p:cNvSpPr>
              <a:spLocks noChangeArrowheads="1"/>
            </p:cNvSpPr>
            <p:nvPr userDrawn="1"/>
          </p:nvSpPr>
          <p:spPr bwMode="white">
            <a:xfrm>
              <a:off x="0" y="0"/>
              <a:ext cx="73" cy="3871"/>
            </a:xfrm>
            <a:prstGeom prst="rect">
              <a:avLst/>
            </a:prstGeom>
            <a:solidFill>
              <a:srgbClr val="ECECEC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1023"/>
            <p:cNvSpPr>
              <a:spLocks noChangeArrowheads="1"/>
            </p:cNvSpPr>
            <p:nvPr userDrawn="1"/>
          </p:nvSpPr>
          <p:spPr bwMode="white">
            <a:xfrm>
              <a:off x="6167" y="0"/>
              <a:ext cx="73" cy="3871"/>
            </a:xfrm>
            <a:prstGeom prst="rect">
              <a:avLst/>
            </a:prstGeom>
            <a:solidFill>
              <a:srgbClr val="ECECEC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114" name="Picture 1018" descr="allianz_arena_dina4 resized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906000" cy="6142038"/>
          </a:xfrm>
          <a:prstGeom prst="rect">
            <a:avLst/>
          </a:prstGeom>
          <a:noFill/>
        </p:spPr>
      </p:pic>
      <p:graphicFrame>
        <p:nvGraphicFramePr>
          <p:cNvPr id="4397" name="Rectangle 30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-635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0" r:id="rId7" imgW="0" imgH="0" progId="">
                  <p:embed/>
                </p:oleObj>
              </mc:Choice>
              <mc:Fallback>
                <p:oleObj r:id="rId7" imgW="0" imgH="0" progId="">
                  <p:embed/>
                  <p:pic>
                    <p:nvPicPr>
                      <p:cNvPr id="0" name="AutoShape 50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35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98" name="Freeform 302"/>
          <p:cNvSpPr>
            <a:spLocks/>
          </p:cNvSpPr>
          <p:nvPr userDrawn="1"/>
        </p:nvSpPr>
        <p:spPr bwMode="black">
          <a:xfrm>
            <a:off x="584200" y="712788"/>
            <a:ext cx="3778250" cy="3779837"/>
          </a:xfrm>
          <a:custGeom>
            <a:avLst/>
            <a:gdLst>
              <a:gd name="T0" fmla="*/ 0 w 2330"/>
              <a:gd name="T1" fmla="*/ 0 h 2332"/>
              <a:gd name="T2" fmla="*/ 2330 w 2330"/>
              <a:gd name="T3" fmla="*/ 0 h 2332"/>
              <a:gd name="T4" fmla="*/ 2330 w 2330"/>
              <a:gd name="T5" fmla="*/ 2058 h 2332"/>
              <a:gd name="T6" fmla="*/ 2056 w 2330"/>
              <a:gd name="T7" fmla="*/ 2332 h 2332"/>
              <a:gd name="T8" fmla="*/ 0 w 2330"/>
              <a:gd name="T9" fmla="*/ 2332 h 2332"/>
              <a:gd name="T10" fmla="*/ 0 w 2330"/>
              <a:gd name="T11" fmla="*/ 0 h 23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30" h="2332">
                <a:moveTo>
                  <a:pt x="0" y="0"/>
                </a:moveTo>
                <a:lnTo>
                  <a:pt x="2330" y="0"/>
                </a:lnTo>
                <a:lnTo>
                  <a:pt x="2330" y="2058"/>
                </a:lnTo>
                <a:lnTo>
                  <a:pt x="2056" y="2332"/>
                </a:lnTo>
                <a:lnTo>
                  <a:pt x="0" y="233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99" name="Rectangle 303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 bwMode="gray">
          <a:xfrm>
            <a:off x="803275" y="854075"/>
            <a:ext cx="3332163" cy="1828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Title of the presentation</a:t>
            </a:r>
            <a:br>
              <a:rPr lang="en-US"/>
            </a:br>
            <a:r>
              <a:rPr lang="en-US"/>
              <a:t>Optional second </a:t>
            </a:r>
            <a:br>
              <a:rPr lang="en-US"/>
            </a:br>
            <a:r>
              <a:rPr lang="en-US"/>
              <a:t>line</a:t>
            </a:r>
          </a:p>
        </p:txBody>
      </p:sp>
      <p:sp>
        <p:nvSpPr>
          <p:cNvPr id="4400" name="Rectangle 304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 bwMode="gray">
          <a:xfrm>
            <a:off x="803275" y="2844800"/>
            <a:ext cx="3332163" cy="701675"/>
          </a:xfrm>
        </p:spPr>
        <p:txBody>
          <a:bodyPr/>
          <a:lstStyle>
            <a:lvl1pPr marL="0" indent="0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of the presentation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308" y="5681726"/>
            <a:ext cx="2019302" cy="89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863" y="2317749"/>
            <a:ext cx="6848475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A5B6CF-4B98-480F-8675-37588210C02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Februar 2012</a:t>
            </a:r>
            <a:endParaRPr lang="en-US"/>
          </a:p>
        </p:txBody>
      </p:sp>
      <p:sp>
        <p:nvSpPr>
          <p:cNvPr id="7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44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47663" y="2365375"/>
            <a:ext cx="2125662" cy="1654175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GB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347663" y="4255665"/>
            <a:ext cx="2125662" cy="1654175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A5B6CF-4B98-480F-8675-37588210C02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Februar 2012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47663" y="2177714"/>
            <a:ext cx="9210675" cy="3967499"/>
          </a:xfrm>
        </p:spPr>
        <p:txBody>
          <a:bodyPr/>
          <a:lstStyle>
            <a:lvl1pPr marL="0" indent="0">
              <a:buNone/>
              <a:tabLst/>
              <a:defRPr lang="en-US" sz="5600" kern="1200" dirty="0" smtClean="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1pPr>
            <a:lvl2pPr marL="0" indent="0">
              <a:buNone/>
              <a:tabLst/>
              <a:defRPr lang="en-US" sz="1400" kern="1200" dirty="0" smtClean="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1A8BF4-CC9D-485E-81D2-137AF4467E7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AD0DB5-E256-49EB-9BAC-76F90A0D72E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C361D-6D9E-4F98-8831-48736655B3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74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393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6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160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05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336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A5B6CF-4B98-480F-8675-37588210C02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82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96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92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99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86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0" descr="downloa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5"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0" descr="dit_Schatte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" t="12070" r="8873" b="12068"/>
          <a:stretch>
            <a:fillRect/>
          </a:stretch>
        </p:blipFill>
        <p:spPr bwMode="auto">
          <a:xfrm>
            <a:off x="7705725" y="5640388"/>
            <a:ext cx="2005013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25438" y="3505200"/>
            <a:ext cx="9021762" cy="24542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Clr>
                <a:srgbClr val="113388"/>
              </a:buClr>
              <a:buFont typeface="Arial" charset="0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graphicFrame>
        <p:nvGraphicFramePr>
          <p:cNvPr id="7" name="Rectangle 134" hidden="1"/>
          <p:cNvGraphicFramePr>
            <a:graphicFrameLocks/>
          </p:cNvGraphicFramePr>
          <p:nvPr>
            <p:custDataLst>
              <p:tags r:id="rId4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r:id="rId8" imgW="0" imgH="0" progId="">
                  <p:embed/>
                </p:oleObj>
              </mc:Choice>
              <mc:Fallback>
                <p:oleObj r:id="rId8" imgW="0" imgH="0" progId="">
                  <p:embed/>
                  <p:pic>
                    <p:nvPicPr>
                      <p:cNvPr id="0" name="AutoShape 6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69" descr="agi_1c_boxe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3" y="5749925"/>
            <a:ext cx="17811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12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565150" y="4859338"/>
            <a:ext cx="8218488" cy="573087"/>
          </a:xfrm>
        </p:spPr>
        <p:txBody>
          <a:bodyPr/>
          <a:lstStyle>
            <a:lvl1pPr marL="0" indent="0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Subtitle of the presentation</a:t>
            </a:r>
          </a:p>
        </p:txBody>
      </p:sp>
      <p:sp>
        <p:nvSpPr>
          <p:cNvPr id="4213" name="Rectangle 117"/>
          <p:cNvSpPr>
            <a:spLocks noGrp="1" noChangeArrowheads="1"/>
          </p:cNvSpPr>
          <p:nvPr>
            <p:ph type="ctrTitle"/>
          </p:nvPr>
        </p:nvSpPr>
        <p:spPr bwMode="gray">
          <a:xfrm>
            <a:off x="565150" y="3778250"/>
            <a:ext cx="8218488" cy="9144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Title of the presentation</a:t>
            </a:r>
            <a:br>
              <a:rPr lang="en-US" noProof="0" smtClean="0"/>
            </a:br>
            <a:r>
              <a:rPr lang="en-US" noProof="0" smtClean="0"/>
              <a:t>Optional second line</a:t>
            </a:r>
          </a:p>
        </p:txBody>
      </p:sp>
    </p:spTree>
    <p:extLst>
      <p:ext uri="{BB962C8B-B14F-4D97-AF65-F5344CB8AC3E}">
        <p14:creationId xmlns:p14="http://schemas.microsoft.com/office/powerpoint/2010/main" val="1016538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029F4-DD17-4910-9236-D227F94BE934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906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E747E-AA29-49C3-B80F-784B0D0BE688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53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7025" y="1911350"/>
            <a:ext cx="4551363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0788" y="1911350"/>
            <a:ext cx="455295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2DCEF-4D44-4076-8850-1C8D0D1C08EF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96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A5B6CF-4B98-480F-8675-37588210C02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  <p:sp>
        <p:nvSpPr>
          <p:cNvPr id="7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44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FDB7E-5DBC-4E5F-A3F0-4BFFAF6A916C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66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C1865-2F7A-4FAB-A744-B47E8664DB44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931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18EFD-8355-4658-A3FF-8403809B40C2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1173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D0C9E-A178-4179-9B25-51030773E7B5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695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C51B6-802F-4047-962D-B90DB7FDEC3A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95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A9F36-42AF-4632-A3A1-F0C69B667158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993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592138"/>
            <a:ext cx="2312988" cy="56626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7025" y="592138"/>
            <a:ext cx="6791325" cy="56626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DEFBD-FE2E-4953-BEB6-DB0C2E90CA96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98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025" y="592138"/>
            <a:ext cx="6884988" cy="6413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27025" y="1911350"/>
            <a:ext cx="9256713" cy="43434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113388"/>
                </a:solidFill>
              </a:rPr>
              <a:t>© Copyright Allianz Global Investors AG 2011 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2C8DE-7510-4041-A854-81F0B2FF13E8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202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2"/>
          <p:cNvSpPr txBox="1">
            <a:spLocks noChangeArrowheads="1"/>
          </p:cNvSpPr>
          <p:nvPr/>
        </p:nvSpPr>
        <p:spPr bwMode="auto">
          <a:xfrm>
            <a:off x="347085" y="6380350"/>
            <a:ext cx="921183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 defTabSz="9128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742950" indent="-285750" algn="l" defTabSz="9128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143000" indent="-228600" algn="l" defTabSz="9128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600200" indent="-228600" algn="l" defTabSz="9128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2057400" indent="-228600" algn="l" defTabSz="912813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eaLnBrk="1" hangingPunct="1"/>
            <a:r>
              <a:rPr lang="en-US" sz="800">
                <a:solidFill>
                  <a:srgbClr val="003087"/>
                </a:solidFill>
                <a:latin typeface="Arial" pitchFamily="34" charset="0"/>
              </a:rPr>
              <a:t>© Copyright Allianz Asset Management AG 2013 – International Pensions</a:t>
            </a:r>
          </a:p>
        </p:txBody>
      </p:sp>
      <p:pic>
        <p:nvPicPr>
          <p:cNvPr id="6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955" y="358589"/>
            <a:ext cx="1491528" cy="591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56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defTabSz="429273">
              <a:defRPr>
                <a:latin typeface="Frutiger LT Std 65 Bold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7AD537E6-CA44-4C89-A3FF-2B2E3C229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429273">
              <a:defRPr>
                <a:latin typeface="Frutiger LT Std 65 Bold"/>
                <a:ea typeface="MS PGothic" pitchFamily="34" charset="-128"/>
              </a:defRPr>
            </a:lvl1pPr>
          </a:lstStyle>
          <a:p>
            <a:pPr>
              <a:defRPr/>
            </a:pP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5058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"/>
          <p:cNvSpPr>
            <a:spLocks/>
          </p:cNvSpPr>
          <p:nvPr/>
        </p:nvSpPr>
        <p:spPr bwMode="gray">
          <a:xfrm>
            <a:off x="347663" y="2360613"/>
            <a:ext cx="4017962" cy="3775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337"/>
              </a:cxn>
              <a:cxn ang="0">
                <a:pos x="2060" y="2337"/>
              </a:cxn>
              <a:cxn ang="0">
                <a:pos x="2336" y="2060"/>
              </a:cxn>
              <a:cxn ang="0">
                <a:pos x="2336" y="0"/>
              </a:cxn>
              <a:cxn ang="0">
                <a:pos x="0" y="0"/>
              </a:cxn>
            </a:cxnLst>
            <a:rect l="0" t="0" r="r" b="b"/>
            <a:pathLst>
              <a:path w="2336" h="2337">
                <a:moveTo>
                  <a:pt x="0" y="0"/>
                </a:moveTo>
                <a:lnTo>
                  <a:pt x="0" y="2337"/>
                </a:lnTo>
                <a:lnTo>
                  <a:pt x="2060" y="2337"/>
                </a:lnTo>
                <a:lnTo>
                  <a:pt x="2336" y="2060"/>
                </a:lnTo>
                <a:lnTo>
                  <a:pt x="23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5070475" y="2230465"/>
            <a:ext cx="4487863" cy="3914719"/>
          </a:xfrm>
        </p:spPr>
        <p:txBody>
          <a:bodyPr/>
          <a:lstStyle>
            <a:lvl1pPr algn="l">
              <a:defRPr lang="en-US" sz="4400" b="1" kern="1200" dirty="0" smtClean="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 bwMode="white">
          <a:xfrm>
            <a:off x="586063" y="2241041"/>
            <a:ext cx="3894558" cy="2368910"/>
          </a:xfrm>
        </p:spPr>
        <p:txBody>
          <a:bodyPr anchor="t" anchorCtr="0"/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en-US" sz="18200" b="1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01</a:t>
            </a:r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9939DC5-2207-46E7-AE75-B4BE1B777E2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 userDrawn="1"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4"/>
          <p:cNvSpPr>
            <a:spLocks/>
          </p:cNvSpPr>
          <p:nvPr/>
        </p:nvSpPr>
        <p:spPr bwMode="gray">
          <a:xfrm>
            <a:off x="358775" y="2357517"/>
            <a:ext cx="3298825" cy="307967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901"/>
              </a:cxn>
              <a:cxn ang="0">
                <a:pos x="1631" y="1901"/>
              </a:cxn>
              <a:cxn ang="0">
                <a:pos x="1903" y="1630"/>
              </a:cxn>
              <a:cxn ang="0">
                <a:pos x="1903" y="0"/>
              </a:cxn>
              <a:cxn ang="0">
                <a:pos x="0" y="0"/>
              </a:cxn>
            </a:cxnLst>
            <a:rect l="0" t="0" r="r" b="b"/>
            <a:pathLst>
              <a:path w="1903" h="1901">
                <a:moveTo>
                  <a:pt x="0" y="0"/>
                </a:moveTo>
                <a:lnTo>
                  <a:pt x="0" y="1901"/>
                </a:lnTo>
                <a:lnTo>
                  <a:pt x="1631" y="1901"/>
                </a:lnTo>
                <a:lnTo>
                  <a:pt x="1903" y="1630"/>
                </a:lnTo>
                <a:lnTo>
                  <a:pt x="190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 bwMode="white">
          <a:xfrm>
            <a:off x="586063" y="2241041"/>
            <a:ext cx="3185987" cy="2368910"/>
          </a:xfrm>
        </p:spPr>
        <p:txBody>
          <a:bodyPr anchor="t" anchorCtr="0"/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lang="en-US" sz="18200" b="1" kern="1200" dirty="0" smtClean="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01</a:t>
            </a:r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9939DC5-2207-46E7-AE75-B4BE1B777E2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 userDrawn="1"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Februar 2012</a:t>
            </a:r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889375" y="2312623"/>
            <a:ext cx="5668963" cy="3832590"/>
          </a:xfrm>
        </p:spPr>
        <p:txBody>
          <a:bodyPr/>
          <a:lstStyle>
            <a:lvl1pPr marL="369888" indent="-369888">
              <a:spcBef>
                <a:spcPts val="1200"/>
              </a:spcBef>
              <a:buFont typeface="+mj-lt"/>
              <a:buAutoNum type="arabicPeriod"/>
              <a:tabLst/>
              <a:defRPr sz="2000"/>
            </a:lvl1pPr>
            <a:lvl2pPr marL="536575" indent="-166688">
              <a:spcBef>
                <a:spcPts val="1200"/>
              </a:spcBef>
              <a:tabLst/>
              <a:defRPr sz="2000"/>
            </a:lvl2pPr>
            <a:lvl3pPr marL="720725" indent="-176213">
              <a:spcBef>
                <a:spcPts val="1200"/>
              </a:spcBef>
              <a:tabLst/>
              <a:defRPr sz="2000"/>
            </a:lvl3pPr>
            <a:lvl4pPr marL="896938" indent="-176213">
              <a:spcBef>
                <a:spcPts val="1200"/>
              </a:spcBef>
              <a:tabLst/>
              <a:defRPr sz="2000"/>
            </a:lvl4pPr>
            <a:lvl5pPr marL="1073150" indent="-168275">
              <a:spcBef>
                <a:spcPts val="1200"/>
              </a:spcBef>
              <a:tabLst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135E13-A625-44ED-9BCE-D35D5B91ED0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47664" y="2317749"/>
            <a:ext cx="4487862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5070476" y="2317749"/>
            <a:ext cx="4487862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135E13-A625-44ED-9BCE-D35D5B91ED0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47664" y="2317749"/>
            <a:ext cx="4487862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5070476" y="2317749"/>
            <a:ext cx="4487862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44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B156008-3848-4AC2-BCDB-869BEFD744C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  <p:sp>
        <p:nvSpPr>
          <p:cNvPr id="10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44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7664" y="5436615"/>
            <a:ext cx="9210674" cy="708597"/>
          </a:xfrm>
        </p:spPr>
        <p:txBody>
          <a:bodyPr/>
          <a:lstStyle>
            <a:lvl1pPr marL="0" indent="0">
              <a:buNone/>
              <a:tabLst/>
              <a:defRPr/>
            </a:lvl1pPr>
            <a:lvl2pPr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endParaRPr lang="en-US" dirty="0" smtClean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49250" y="658813"/>
            <a:ext cx="685165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347663" y="2365375"/>
            <a:ext cx="4487862" cy="2835275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GB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070475" y="2365375"/>
            <a:ext cx="4487862" cy="2835275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B156008-3848-4AC2-BCDB-869BEFD744C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June 2012</a:t>
            </a:r>
            <a:endParaRPr lang="en-US" dirty="0"/>
          </a:p>
        </p:txBody>
      </p:sp>
      <p:sp>
        <p:nvSpPr>
          <p:cNvPr id="10" name="Text Placeholder 10" descr="SEDHEADING BOX"/>
          <p:cNvSpPr>
            <a:spLocks noGrp="1"/>
          </p:cNvSpPr>
          <p:nvPr>
            <p:ph type="body" sz="quarter" idx="14"/>
          </p:nvPr>
        </p:nvSpPr>
        <p:spPr>
          <a:xfrm>
            <a:off x="347663" y="1613044"/>
            <a:ext cx="9210675" cy="508243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tabLst/>
              <a:defRPr sz="1600" b="1"/>
            </a:lvl1pPr>
            <a:lvl2pPr marL="0" indent="0">
              <a:spcBef>
                <a:spcPts val="480"/>
              </a:spcBef>
              <a:spcAft>
                <a:spcPts val="0"/>
              </a:spcAft>
              <a:buNone/>
              <a:tabLst/>
              <a:defRPr/>
            </a:lvl2pPr>
            <a:lvl3pPr marL="0" indent="0">
              <a:buNone/>
              <a:tabLst/>
              <a:defRPr/>
            </a:lvl3pPr>
            <a:lvl4pPr marL="0" indent="0">
              <a:buNone/>
              <a:tabLst/>
              <a:defRPr/>
            </a:lvl4pPr>
            <a:lvl5pPr marL="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line if required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49250" y="658813"/>
            <a:ext cx="685165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347662" y="2365375"/>
            <a:ext cx="9210675" cy="3779838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Rectangle 10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2317749"/>
            <a:ext cx="9210675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Level 1: Bullet 1st order</a:t>
            </a:r>
          </a:p>
          <a:p>
            <a:pPr lvl="1"/>
            <a:r>
              <a:rPr lang="en-US" dirty="0" smtClean="0"/>
              <a:t>Level 2: Bullet 2nd order</a:t>
            </a:r>
          </a:p>
          <a:p>
            <a:pPr lvl="2"/>
            <a:r>
              <a:rPr lang="en-US" dirty="0" smtClean="0"/>
              <a:t>Level 3: Bullet 3rd order</a:t>
            </a:r>
          </a:p>
          <a:p>
            <a:pPr lvl="3"/>
            <a:r>
              <a:rPr lang="en-US" dirty="0" smtClean="0"/>
              <a:t>Level 4: Bullet 4th order</a:t>
            </a:r>
          </a:p>
          <a:p>
            <a:pPr lvl="4"/>
            <a:r>
              <a:rPr lang="en-US" dirty="0" smtClean="0"/>
              <a:t>Level 5: Bullet 5th order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9250" y="658813"/>
            <a:ext cx="6851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Headline</a:t>
            </a:r>
          </a:p>
        </p:txBody>
      </p:sp>
      <p:sp>
        <p:nvSpPr>
          <p:cNvPr id="1154" name="Rectangle 1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67788" y="6381750"/>
            <a:ext cx="59055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800">
                <a:solidFill>
                  <a:schemeClr val="tx2"/>
                </a:solidFill>
              </a:defRPr>
            </a:lvl1pPr>
          </a:lstStyle>
          <a:p>
            <a:fld id="{C63C361D-6D9E-4F98-8831-48736655B33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55" name="Rectangle 1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9925" y="6381750"/>
            <a:ext cx="413385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800">
                <a:solidFill>
                  <a:schemeClr val="tx2"/>
                </a:solidFill>
                <a:cs typeface="Arial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56" name="Text Box 132"/>
          <p:cNvSpPr txBox="1">
            <a:spLocks noChangeArrowheads="1"/>
          </p:cNvSpPr>
          <p:nvPr/>
        </p:nvSpPr>
        <p:spPr bwMode="auto">
          <a:xfrm>
            <a:off x="347663" y="6380163"/>
            <a:ext cx="2716212" cy="23812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800" dirty="0" smtClean="0">
                <a:solidFill>
                  <a:schemeClr val="tx2"/>
                </a:solidFill>
                <a:cs typeface="Arial" charset="0"/>
              </a:rPr>
              <a:t>© Copyright Allianz Asset Management AG 2013  -</a:t>
            </a:r>
            <a:endParaRPr lang="en-US" sz="8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157" name="Rectangle 13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827290" y="6381750"/>
            <a:ext cx="1871662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800">
                <a:solidFill>
                  <a:schemeClr val="tx2"/>
                </a:solidFill>
                <a:cs typeface="Arial" charset="0"/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46" y="358530"/>
            <a:ext cx="1331898" cy="590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3384453">
            <a:off x="8176467" y="1187728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err="1" smtClean="0">
                <a:solidFill>
                  <a:srgbClr val="FF0000"/>
                </a:solidFill>
              </a:rPr>
              <a:t>Draft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51" r:id="rId4"/>
    <p:sldLayoutId id="2147483656" r:id="rId5"/>
    <p:sldLayoutId id="2147483652" r:id="rId6"/>
    <p:sldLayoutId id="2147483664" r:id="rId7"/>
    <p:sldLayoutId id="2147483657" r:id="rId8"/>
    <p:sldLayoutId id="2147483660" r:id="rId9"/>
    <p:sldLayoutId id="2147483658" r:id="rId10"/>
    <p:sldLayoutId id="2147483659" r:id="rId11"/>
    <p:sldLayoutId id="2147483654" r:id="rId12"/>
    <p:sldLayoutId id="2147483655" r:id="rId13"/>
    <p:sldLayoutId id="2147483694" r:id="rId14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fontAlgn="base">
        <a:spcBef>
          <a:spcPct val="25000"/>
        </a:spcBef>
        <a:spcAft>
          <a:spcPct val="25000"/>
        </a:spcAft>
        <a:buClr>
          <a:schemeClr val="tx2"/>
        </a:buClr>
        <a:buFont typeface="Wingdings" pitchFamily="2" charset="2"/>
        <a:buChar char="§"/>
        <a:tabLst>
          <a:tab pos="182563" algn="l"/>
        </a:tabLst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304800" indent="-120650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2pPr>
      <a:lvl3pPr marL="4492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3pPr>
      <a:lvl4pPr marL="547688" indent="-92075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4pPr>
      <a:lvl5pPr marL="6778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5pPr>
      <a:lvl6pPr marL="11350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6pPr>
      <a:lvl7pPr marL="15922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7pPr>
      <a:lvl8pPr marL="20494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8pPr>
      <a:lvl9pPr marL="25066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32A42-0050-4734-BB46-0964CE519D0A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F71D-1D1D-470B-8ABF-3D7AE6CA27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41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7025" y="1911350"/>
            <a:ext cx="925671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Level 1: Bullet 1st order</a:t>
            </a:r>
          </a:p>
          <a:p>
            <a:pPr lvl="1"/>
            <a:r>
              <a:rPr lang="en-US" smtClean="0"/>
              <a:t>Level 2: Bullet 2nd order</a:t>
            </a:r>
          </a:p>
          <a:p>
            <a:pPr lvl="2"/>
            <a:r>
              <a:rPr lang="en-US" smtClean="0"/>
              <a:t>Level 3: Bullet 3rd order</a:t>
            </a:r>
          </a:p>
          <a:p>
            <a:pPr lvl="3"/>
            <a:r>
              <a:rPr lang="en-US" smtClean="0"/>
              <a:t>Level 4: Bullet 4th order</a:t>
            </a:r>
          </a:p>
          <a:p>
            <a:pPr lvl="4"/>
            <a:r>
              <a:rPr lang="en-US" smtClean="0"/>
              <a:t>Level 5: Bullet 5th order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7025" y="592138"/>
            <a:ext cx="6884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Headline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025" y="6369050"/>
            <a:ext cx="7672388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8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>
                <a:solidFill>
                  <a:srgbClr val="113388"/>
                </a:solidFill>
              </a:rPr>
              <a:t>© Copyright Allianz Global Investors AG 2011 </a:t>
            </a:r>
            <a:endParaRPr lang="en-US" dirty="0">
              <a:solidFill>
                <a:srgbClr val="113388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02600" y="6369050"/>
            <a:ext cx="1458913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D528B19-46CD-4518-B186-2EFEB950754F}" type="slidenum">
              <a:rPr lang="en-US">
                <a:solidFill>
                  <a:srgbClr val="113388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13388"/>
              </a:solidFill>
            </a:endParaRPr>
          </a:p>
        </p:txBody>
      </p:sp>
      <p:sp>
        <p:nvSpPr>
          <p:cNvPr id="2" name="Rectangle 109"/>
          <p:cNvSpPr>
            <a:spLocks noChangeArrowheads="1"/>
          </p:cNvSpPr>
          <p:nvPr/>
        </p:nvSpPr>
        <p:spPr bwMode="auto">
          <a:xfrm>
            <a:off x="0" y="1552575"/>
            <a:ext cx="346075" cy="9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Clr>
                <a:srgbClr val="113388"/>
              </a:buClr>
              <a:buFont typeface="Arial" charset="0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1" name="Rectangle 172"/>
          <p:cNvSpPr>
            <a:spLocks noChangeArrowheads="1"/>
          </p:cNvSpPr>
          <p:nvPr/>
        </p:nvSpPr>
        <p:spPr bwMode="auto">
          <a:xfrm>
            <a:off x="327025" y="300038"/>
            <a:ext cx="6891338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000" smtClean="0">
                <a:solidFill>
                  <a:srgbClr val="113388"/>
                </a:solidFill>
                <a:cs typeface="Arial" charset="0"/>
              </a:rPr>
              <a:t>International Pensions</a:t>
            </a:r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1032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5" y="165100"/>
            <a:ext cx="16716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72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5000"/>
        </a:spcBef>
        <a:spcAft>
          <a:spcPct val="25000"/>
        </a:spcAft>
        <a:buClr>
          <a:schemeClr val="tx2"/>
        </a:buClr>
        <a:buFont typeface="Wingdings" pitchFamily="2" charset="2"/>
        <a:buChar char="§"/>
        <a:tabLst>
          <a:tab pos="182563" algn="l"/>
        </a:tabLst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304800" indent="-120650" algn="l" rtl="0" eaLnBrk="0" fontAlgn="base" hangingPunct="0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2pPr>
      <a:lvl3pPr marL="449263" indent="-128588" algn="l" rtl="0" eaLnBrk="0" fontAlgn="base" hangingPunct="0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3pPr>
      <a:lvl4pPr marL="547688" indent="-92075" algn="l" rtl="0" eaLnBrk="0" fontAlgn="base" hangingPunct="0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4pPr>
      <a:lvl5pPr marL="677863" indent="-128588" algn="l" rtl="0" eaLnBrk="0" fontAlgn="base" hangingPunct="0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5pPr>
      <a:lvl6pPr marL="11350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6pPr>
      <a:lvl7pPr marL="15922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7pPr>
      <a:lvl8pPr marL="20494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8pPr>
      <a:lvl9pPr marL="2506663" indent="-128588" algn="l" rtl="0" fontAlgn="base">
        <a:spcBef>
          <a:spcPct val="25000"/>
        </a:spcBef>
        <a:spcAft>
          <a:spcPct val="25000"/>
        </a:spcAft>
        <a:buClr>
          <a:schemeClr val="tx2"/>
        </a:buClr>
        <a:buChar char="-"/>
        <a:tabLst>
          <a:tab pos="182563" algn="l"/>
        </a:tabLs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510" name="Rectangle 310" descr="&lt;TITLE&gt;{72,262,375,67,25,63,25}"/>
          <p:cNvSpPr>
            <a:spLocks noGrp="1" noChangeArrowheads="1"/>
          </p:cNvSpPr>
          <p:nvPr>
            <p:ph type="ctrTitle"/>
          </p:nvPr>
        </p:nvSpPr>
        <p:spPr>
          <a:xfrm>
            <a:off x="803275" y="854075"/>
            <a:ext cx="3332163" cy="914400"/>
          </a:xfrm>
          <a:noFill/>
        </p:spPr>
        <p:txBody>
          <a:bodyPr/>
          <a:lstStyle/>
          <a:p>
            <a:r>
              <a:rPr lang="en-US" smtClean="0"/>
              <a:t>Role of annuities in payout phase under increasing life expectancy</a:t>
            </a:r>
            <a:endParaRPr lang="en-US" dirty="0"/>
          </a:p>
        </p:txBody>
      </p:sp>
      <p:sp>
        <p:nvSpPr>
          <p:cNvPr id="691509" name="Rectangle 309" descr="&lt;SUBTITLE&gt;{55,25,262,375,224,63,25}"/>
          <p:cNvSpPr>
            <a:spLocks noGrp="1" noChangeArrowheads="1"/>
          </p:cNvSpPr>
          <p:nvPr>
            <p:ph type="subTitle" idx="1"/>
          </p:nvPr>
        </p:nvSpPr>
        <p:spPr>
          <a:xfrm>
            <a:off x="701580" y="2844800"/>
            <a:ext cx="3779040" cy="701675"/>
          </a:xfrm>
        </p:spPr>
        <p:txBody>
          <a:bodyPr/>
          <a:lstStyle/>
          <a:p>
            <a:r>
              <a:rPr lang="en-US" smtClean="0"/>
              <a:t>Brigitte Miksa</a:t>
            </a:r>
          </a:p>
          <a:p>
            <a:r>
              <a:rPr lang="en-US" smtClean="0"/>
              <a:t>Project M</a:t>
            </a:r>
          </a:p>
          <a:p>
            <a:r>
              <a:rPr lang="de-DE" smtClean="0"/>
              <a:t>Head of Allianz International Pensions</a:t>
            </a:r>
            <a:endParaRPr lang="en-US" dirty="0"/>
          </a:p>
        </p:txBody>
      </p:sp>
      <p:sp>
        <p:nvSpPr>
          <p:cNvPr id="691323" name="Text Box 123" descr="&lt;NAME&gt;{27,37504,496,5,489,27,37504}"/>
          <p:cNvSpPr txBox="1">
            <a:spLocks noChangeArrowheads="1"/>
          </p:cNvSpPr>
          <p:nvPr/>
        </p:nvSpPr>
        <p:spPr bwMode="auto">
          <a:xfrm>
            <a:off x="347663" y="6210300"/>
            <a:ext cx="6305550" cy="3476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sz="1200" b="1">
              <a:solidFill>
                <a:srgbClr val="5F5F5F"/>
              </a:solidFill>
            </a:endParaRPr>
          </a:p>
        </p:txBody>
      </p:sp>
      <p:sp>
        <p:nvSpPr>
          <p:cNvPr id="691511" name="Text Box 311"/>
          <p:cNvSpPr txBox="1">
            <a:spLocks noChangeArrowheads="1"/>
          </p:cNvSpPr>
          <p:nvPr/>
        </p:nvSpPr>
        <p:spPr bwMode="gray">
          <a:xfrm>
            <a:off x="701580" y="3783013"/>
            <a:ext cx="3070225" cy="27463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500" dirty="0" smtClean="0">
                <a:solidFill>
                  <a:schemeClr val="bg1"/>
                </a:solidFill>
              </a:rPr>
              <a:t>Seoul, November 2013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‚</a:t>
            </a:r>
            <a:r>
              <a:rPr lang="de-DE" dirty="0" err="1" smtClean="0"/>
              <a:t>kicker</a:t>
            </a:r>
            <a:r>
              <a:rPr lang="de-DE" dirty="0" smtClean="0"/>
              <a:t>‘ - Profit </a:t>
            </a:r>
            <a:r>
              <a:rPr lang="de-DE" dirty="0" err="1" smtClean="0"/>
              <a:t>participation</a:t>
            </a:r>
            <a:r>
              <a:rPr lang="de-DE" dirty="0" smtClean="0"/>
              <a:t> </a:t>
            </a:r>
            <a:r>
              <a:rPr lang="de-DE" b="1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sharing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663" y="1066800"/>
            <a:ext cx="9256713" cy="4343400"/>
          </a:xfrm>
        </p:spPr>
        <p:txBody>
          <a:bodyPr/>
          <a:lstStyle/>
          <a:p>
            <a:r>
              <a:rPr lang="de-DE" dirty="0" smtClean="0"/>
              <a:t>As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actuarial</a:t>
            </a:r>
            <a:r>
              <a:rPr lang="de-DE" dirty="0"/>
              <a:t> </a:t>
            </a:r>
            <a:r>
              <a:rPr lang="de-DE" dirty="0" err="1"/>
              <a:t>assumptions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minimum</a:t>
            </a:r>
            <a:r>
              <a:rPr lang="de-DE" dirty="0"/>
              <a:t> </a:t>
            </a:r>
            <a:r>
              <a:rPr lang="de-DE" dirty="0" err="1"/>
              <a:t>benefit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calculated</a:t>
            </a:r>
            <a:r>
              <a:rPr lang="de-DE" dirty="0"/>
              <a:t> </a:t>
            </a:r>
            <a:r>
              <a:rPr lang="de-DE" dirty="0" err="1"/>
              <a:t>prudently</a:t>
            </a:r>
            <a:r>
              <a:rPr lang="de-DE" dirty="0"/>
              <a:t>, </a:t>
            </a:r>
            <a:r>
              <a:rPr lang="de-DE" dirty="0" err="1"/>
              <a:t>annuitant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expect</a:t>
            </a:r>
            <a:r>
              <a:rPr lang="de-DE" dirty="0"/>
              <a:t> a </a:t>
            </a:r>
            <a:r>
              <a:rPr lang="de-DE" dirty="0" err="1"/>
              <a:t>systematic</a:t>
            </a:r>
            <a:r>
              <a:rPr lang="de-DE" dirty="0"/>
              <a:t> </a:t>
            </a:r>
            <a:r>
              <a:rPr lang="de-DE" dirty="0" err="1" smtClean="0"/>
              <a:t>surplus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insurance</a:t>
            </a:r>
            <a:r>
              <a:rPr lang="de-DE" dirty="0" smtClean="0"/>
              <a:t> </a:t>
            </a:r>
            <a:r>
              <a:rPr lang="de-DE" dirty="0" err="1" smtClean="0"/>
              <a:t>company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credibly</a:t>
            </a:r>
            <a:r>
              <a:rPr lang="de-DE" dirty="0" smtClean="0"/>
              <a:t> </a:t>
            </a:r>
            <a:r>
              <a:rPr lang="de-DE" dirty="0" err="1" smtClean="0"/>
              <a:t>guarantee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minimum</a:t>
            </a:r>
            <a:r>
              <a:rPr lang="de-DE" dirty="0" smtClean="0"/>
              <a:t> </a:t>
            </a:r>
            <a:r>
              <a:rPr lang="de-DE" dirty="0" err="1" smtClean="0"/>
              <a:t>benefit</a:t>
            </a:r>
            <a:endParaRPr lang="de-DE" dirty="0" smtClean="0"/>
          </a:p>
          <a:p>
            <a:r>
              <a:rPr lang="de-DE" dirty="0" err="1" smtClean="0"/>
              <a:t>PLA‘s</a:t>
            </a:r>
            <a:r>
              <a:rPr lang="de-DE" dirty="0" smtClean="0"/>
              <a:t> </a:t>
            </a:r>
            <a:r>
              <a:rPr lang="de-DE" dirty="0" err="1" smtClean="0"/>
              <a:t>offer</a:t>
            </a:r>
            <a:r>
              <a:rPr lang="de-DE" dirty="0" smtClean="0"/>
              <a:t> </a:t>
            </a:r>
            <a:r>
              <a:rPr lang="de-DE" dirty="0" err="1" smtClean="0"/>
              <a:t>customized</a:t>
            </a:r>
            <a:r>
              <a:rPr lang="de-DE" dirty="0" smtClean="0"/>
              <a:t> </a:t>
            </a:r>
            <a:r>
              <a:rPr lang="de-DE" dirty="0" err="1" smtClean="0"/>
              <a:t>payout</a:t>
            </a:r>
            <a:r>
              <a:rPr lang="de-DE" dirty="0" smtClean="0"/>
              <a:t> </a:t>
            </a:r>
            <a:r>
              <a:rPr lang="de-DE" dirty="0" err="1" smtClean="0"/>
              <a:t>options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annuitant</a:t>
            </a:r>
            <a:endParaRPr lang="de-DE" dirty="0" smtClean="0"/>
          </a:p>
          <a:p>
            <a:r>
              <a:rPr lang="de-DE" dirty="0" smtClean="0"/>
              <a:t>Market </a:t>
            </a:r>
            <a:r>
              <a:rPr lang="de-DE" dirty="0" err="1" smtClean="0"/>
              <a:t>competition</a:t>
            </a:r>
            <a:r>
              <a:rPr lang="de-DE" dirty="0" smtClean="0"/>
              <a:t> </a:t>
            </a:r>
            <a:r>
              <a:rPr lang="de-DE" dirty="0" err="1" smtClean="0"/>
              <a:t>secures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distributed</a:t>
            </a:r>
            <a:r>
              <a:rPr lang="de-DE" dirty="0" smtClean="0"/>
              <a:t> </a:t>
            </a:r>
            <a:r>
              <a:rPr lang="de-DE" dirty="0" err="1" smtClean="0"/>
              <a:t>surplusses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even</a:t>
            </a:r>
            <a:r>
              <a:rPr lang="de-DE" dirty="0" smtClean="0"/>
              <a:t> </a:t>
            </a:r>
            <a:r>
              <a:rPr lang="de-DE" dirty="0" err="1" smtClean="0"/>
              <a:t>higher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regulated</a:t>
            </a:r>
            <a:r>
              <a:rPr lang="de-DE" dirty="0" smtClean="0"/>
              <a:t> </a:t>
            </a:r>
            <a:r>
              <a:rPr lang="de-DE" dirty="0" err="1" smtClean="0"/>
              <a:t>minimum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PLA </a:t>
            </a:r>
            <a:r>
              <a:rPr lang="de-DE" dirty="0" err="1" smtClean="0"/>
              <a:t>delivers</a:t>
            </a:r>
            <a:r>
              <a:rPr lang="de-DE" dirty="0" smtClean="0"/>
              <a:t> a </a:t>
            </a:r>
            <a:r>
              <a:rPr lang="de-DE" dirty="0" err="1" smtClean="0"/>
              <a:t>money</a:t>
            </a:r>
            <a:r>
              <a:rPr lang="de-DE" dirty="0" smtClean="0"/>
              <a:t> </a:t>
            </a:r>
            <a:r>
              <a:rPr lang="de-DE" dirty="0" err="1" smtClean="0"/>
              <a:t>worth</a:t>
            </a:r>
            <a:r>
              <a:rPr lang="de-DE" dirty="0" smtClean="0"/>
              <a:t> </a:t>
            </a:r>
            <a:r>
              <a:rPr lang="de-DE" dirty="0" err="1" smtClean="0"/>
              <a:t>ratio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about</a:t>
            </a:r>
            <a:r>
              <a:rPr lang="de-DE" dirty="0" smtClean="0"/>
              <a:t> 0.95 </a:t>
            </a:r>
          </a:p>
          <a:p>
            <a:r>
              <a:rPr lang="de-DE" dirty="0" smtClean="0"/>
              <a:t>Profit </a:t>
            </a:r>
            <a:r>
              <a:rPr lang="de-DE" dirty="0" err="1" smtClean="0"/>
              <a:t>sharing</a:t>
            </a:r>
            <a:r>
              <a:rPr lang="de-DE" dirty="0" smtClean="0"/>
              <a:t> </a:t>
            </a:r>
            <a:r>
              <a:rPr lang="de-DE" dirty="0" err="1" smtClean="0"/>
              <a:t>implies</a:t>
            </a:r>
            <a:r>
              <a:rPr lang="de-DE" dirty="0" smtClean="0"/>
              <a:t> not </a:t>
            </a:r>
            <a:r>
              <a:rPr lang="de-DE" dirty="0" err="1" smtClean="0"/>
              <a:t>only</a:t>
            </a:r>
            <a:r>
              <a:rPr lang="de-DE" dirty="0" smtClean="0"/>
              <a:t> an </a:t>
            </a:r>
            <a:r>
              <a:rPr lang="de-DE" dirty="0" err="1" smtClean="0"/>
              <a:t>upside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annuitant</a:t>
            </a:r>
            <a:r>
              <a:rPr lang="de-DE" dirty="0" smtClean="0"/>
              <a:t> but also a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sharing</a:t>
            </a:r>
            <a:r>
              <a:rPr lang="de-DE" dirty="0" smtClean="0"/>
              <a:t> </a:t>
            </a:r>
            <a:r>
              <a:rPr lang="de-DE" dirty="0" err="1" smtClean="0"/>
              <a:t>feature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Unpredictable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factors</a:t>
            </a:r>
            <a:r>
              <a:rPr lang="de-DE" dirty="0" smtClean="0"/>
              <a:t> such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investment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mortality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shared</a:t>
            </a:r>
            <a:r>
              <a:rPr lang="de-DE" dirty="0" smtClean="0"/>
              <a:t> to a </a:t>
            </a:r>
            <a:r>
              <a:rPr lang="de-DE" dirty="0" err="1" smtClean="0"/>
              <a:t>certain</a:t>
            </a:r>
            <a:r>
              <a:rPr lang="de-DE" dirty="0" smtClean="0"/>
              <a:t> </a:t>
            </a:r>
            <a:r>
              <a:rPr lang="de-DE" dirty="0" err="1" smtClean="0"/>
              <a:t>degree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annuitant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insurer</a:t>
            </a:r>
            <a:endParaRPr lang="de-DE" dirty="0" smtClean="0"/>
          </a:p>
          <a:p>
            <a:r>
              <a:rPr lang="de-DE" dirty="0" err="1" smtClean="0"/>
              <a:t>Could</a:t>
            </a:r>
            <a:r>
              <a:rPr lang="de-DE" dirty="0" smtClean="0"/>
              <a:t> be a </a:t>
            </a:r>
            <a:r>
              <a:rPr lang="de-DE" dirty="0" err="1" smtClean="0"/>
              <a:t>suitable</a:t>
            </a:r>
            <a:r>
              <a:rPr lang="de-DE" dirty="0" smtClean="0"/>
              <a:t> </a:t>
            </a:r>
            <a:r>
              <a:rPr lang="de-DE" dirty="0" err="1" smtClean="0"/>
              <a:t>solution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countries </a:t>
            </a:r>
            <a:r>
              <a:rPr lang="de-DE" dirty="0" err="1" smtClean="0"/>
              <a:t>with</a:t>
            </a:r>
            <a:r>
              <a:rPr lang="de-DE" dirty="0" smtClean="0"/>
              <a:t> not </a:t>
            </a:r>
            <a:r>
              <a:rPr lang="de-DE" dirty="0" err="1" smtClean="0"/>
              <a:t>fully</a:t>
            </a:r>
            <a:r>
              <a:rPr lang="de-DE" dirty="0" smtClean="0"/>
              <a:t> </a:t>
            </a:r>
            <a:r>
              <a:rPr lang="de-DE" dirty="0" err="1" smtClean="0"/>
              <a:t>developed</a:t>
            </a:r>
            <a:r>
              <a:rPr lang="de-DE" dirty="0" smtClean="0"/>
              <a:t> </a:t>
            </a:r>
            <a:r>
              <a:rPr lang="de-DE" dirty="0" err="1" smtClean="0"/>
              <a:t>capital</a:t>
            </a:r>
            <a:r>
              <a:rPr lang="de-DE" dirty="0" smtClean="0"/>
              <a:t> </a:t>
            </a:r>
            <a:r>
              <a:rPr lang="de-DE" dirty="0" err="1" smtClean="0"/>
              <a:t>markets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lacking</a:t>
            </a:r>
            <a:r>
              <a:rPr lang="de-DE" dirty="0" smtClean="0"/>
              <a:t> </a:t>
            </a:r>
            <a:r>
              <a:rPr lang="de-DE" dirty="0" err="1" smtClean="0"/>
              <a:t>mortality</a:t>
            </a:r>
            <a:r>
              <a:rPr lang="de-DE" dirty="0" smtClean="0"/>
              <a:t> </a:t>
            </a:r>
            <a:r>
              <a:rPr lang="de-DE" dirty="0" err="1" smtClean="0"/>
              <a:t>tables</a:t>
            </a:r>
            <a:endParaRPr lang="de-DE" dirty="0" smtClean="0"/>
          </a:p>
          <a:p>
            <a:r>
              <a:rPr lang="de-DE" dirty="0" err="1" smtClean="0"/>
              <a:t>Decreases</a:t>
            </a:r>
            <a:r>
              <a:rPr lang="de-DE" dirty="0" smtClean="0"/>
              <a:t> </a:t>
            </a:r>
            <a:r>
              <a:rPr lang="de-DE" dirty="0" err="1" smtClean="0"/>
              <a:t>transition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accumulation</a:t>
            </a:r>
            <a:r>
              <a:rPr lang="de-DE" dirty="0" smtClean="0"/>
              <a:t> to </a:t>
            </a:r>
            <a:r>
              <a:rPr lang="de-DE" dirty="0" err="1" smtClean="0"/>
              <a:t>decumulation</a:t>
            </a:r>
            <a:r>
              <a:rPr lang="de-DE" dirty="0" smtClean="0"/>
              <a:t> </a:t>
            </a:r>
            <a:r>
              <a:rPr lang="de-DE" dirty="0" err="1" smtClean="0"/>
              <a:t>phase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especially</a:t>
            </a:r>
            <a:r>
              <a:rPr lang="de-DE" dirty="0" smtClean="0"/>
              <a:t> relevant in </a:t>
            </a:r>
            <a:r>
              <a:rPr lang="de-DE" dirty="0" err="1" smtClean="0"/>
              <a:t>maturing</a:t>
            </a:r>
            <a:r>
              <a:rPr lang="de-DE" dirty="0" smtClean="0"/>
              <a:t> DC </a:t>
            </a:r>
            <a:r>
              <a:rPr lang="de-DE" dirty="0" err="1" smtClean="0"/>
              <a:t>systems</a:t>
            </a: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Con</a:t>
            </a:r>
          </a:p>
          <a:p>
            <a:r>
              <a:rPr lang="de-DE" dirty="0" smtClean="0"/>
              <a:t>First </a:t>
            </a:r>
            <a:r>
              <a:rPr lang="de-DE" dirty="0" err="1" smtClean="0"/>
              <a:t>order</a:t>
            </a:r>
            <a:r>
              <a:rPr lang="de-DE" dirty="0" smtClean="0"/>
              <a:t> </a:t>
            </a:r>
            <a:r>
              <a:rPr lang="de-DE" dirty="0" err="1" smtClean="0"/>
              <a:t>actuarial</a:t>
            </a:r>
            <a:r>
              <a:rPr lang="de-DE" dirty="0" smtClean="0"/>
              <a:t> </a:t>
            </a:r>
            <a:r>
              <a:rPr lang="de-DE" dirty="0" err="1" smtClean="0"/>
              <a:t>assumptions</a:t>
            </a:r>
            <a:r>
              <a:rPr lang="de-DE" dirty="0" smtClean="0"/>
              <a:t> (</a:t>
            </a:r>
            <a:r>
              <a:rPr lang="de-DE" dirty="0" err="1" smtClean="0"/>
              <a:t>FOA‘s</a:t>
            </a:r>
            <a:r>
              <a:rPr lang="de-DE" dirty="0" smtClean="0"/>
              <a:t>)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fixed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time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policy</a:t>
            </a:r>
            <a:r>
              <a:rPr lang="de-DE" dirty="0" smtClean="0"/>
              <a:t> </a:t>
            </a:r>
            <a:r>
              <a:rPr lang="de-DE" dirty="0" err="1" smtClean="0"/>
              <a:t>issues</a:t>
            </a:r>
            <a:r>
              <a:rPr lang="de-DE" dirty="0" smtClean="0"/>
              <a:t>. In </a:t>
            </a:r>
            <a:r>
              <a:rPr lang="de-DE" dirty="0" err="1" smtClean="0"/>
              <a:t>case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PLA </a:t>
            </a:r>
            <a:r>
              <a:rPr lang="de-DE" dirty="0" err="1" smtClean="0"/>
              <a:t>is</a:t>
            </a:r>
            <a:r>
              <a:rPr lang="de-DE" dirty="0" smtClean="0"/>
              <a:t> also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an </a:t>
            </a:r>
            <a:r>
              <a:rPr lang="de-DE" dirty="0" err="1" smtClean="0"/>
              <a:t>accumulation</a:t>
            </a:r>
            <a:r>
              <a:rPr lang="de-DE" dirty="0" smtClean="0"/>
              <a:t> </a:t>
            </a:r>
            <a:r>
              <a:rPr lang="de-DE" dirty="0" err="1" smtClean="0"/>
              <a:t>vehicle</a:t>
            </a:r>
            <a:r>
              <a:rPr lang="de-DE" dirty="0" smtClean="0"/>
              <a:t>,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translates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a </a:t>
            </a:r>
            <a:r>
              <a:rPr lang="de-DE" dirty="0" err="1" smtClean="0"/>
              <a:t>huge</a:t>
            </a:r>
            <a:r>
              <a:rPr lang="de-DE" dirty="0" smtClean="0"/>
              <a:t>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systematic</a:t>
            </a:r>
            <a:r>
              <a:rPr lang="de-DE" dirty="0" smtClean="0"/>
              <a:t> </a:t>
            </a:r>
            <a:r>
              <a:rPr lang="de-DE" dirty="0" err="1" smtClean="0"/>
              <a:t>longevity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provider</a:t>
            </a:r>
            <a:endParaRPr lang="de-DE" dirty="0"/>
          </a:p>
          <a:p>
            <a:pPr marL="0" indent="0">
              <a:buNone/>
            </a:pPr>
            <a:r>
              <a:rPr lang="de-DE" dirty="0" smtClean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/>
              <a:t>Systematic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be </a:t>
            </a:r>
            <a:r>
              <a:rPr lang="de-DE" dirty="0" err="1" smtClean="0"/>
              <a:t>reduced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life</a:t>
            </a:r>
            <a:r>
              <a:rPr lang="de-DE" dirty="0" smtClean="0"/>
              <a:t> </a:t>
            </a:r>
            <a:r>
              <a:rPr lang="de-DE" dirty="0" err="1" smtClean="0"/>
              <a:t>insurance</a:t>
            </a:r>
            <a:r>
              <a:rPr lang="de-DE" dirty="0" smtClean="0"/>
              <a:t> </a:t>
            </a:r>
            <a:r>
              <a:rPr lang="de-DE" dirty="0" err="1" smtClean="0"/>
              <a:t>products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split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</a:t>
            </a:r>
            <a:r>
              <a:rPr lang="de-DE" dirty="0" err="1" smtClean="0"/>
              <a:t>accumulation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decumulation</a:t>
            </a:r>
            <a:r>
              <a:rPr lang="de-DE" dirty="0" smtClean="0"/>
              <a:t> </a:t>
            </a:r>
            <a:r>
              <a:rPr lang="de-DE" dirty="0" err="1" smtClean="0"/>
              <a:t>phase</a:t>
            </a:r>
            <a:r>
              <a:rPr lang="de-DE" dirty="0" smtClean="0"/>
              <a:t> (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differing</a:t>
            </a:r>
            <a:r>
              <a:rPr lang="de-DE" dirty="0" smtClean="0"/>
              <a:t> </a:t>
            </a:r>
            <a:r>
              <a:rPr lang="de-DE" dirty="0" err="1" smtClean="0"/>
              <a:t>FOA‘s</a:t>
            </a:r>
            <a:r>
              <a:rPr lang="de-DE" dirty="0" smtClean="0"/>
              <a:t>), so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FOA‘s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adjust</a:t>
            </a:r>
            <a:r>
              <a:rPr lang="de-DE" dirty="0" smtClean="0"/>
              <a:t> to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prevailing</a:t>
            </a:r>
            <a:r>
              <a:rPr lang="de-DE" dirty="0" smtClean="0"/>
              <a:t> </a:t>
            </a:r>
            <a:r>
              <a:rPr lang="de-DE" dirty="0" err="1" smtClean="0"/>
              <a:t>market</a:t>
            </a:r>
            <a:r>
              <a:rPr lang="de-DE" dirty="0" smtClean="0"/>
              <a:t>/</a:t>
            </a:r>
            <a:r>
              <a:rPr lang="de-DE" dirty="0" err="1" smtClean="0"/>
              <a:t>biometric</a:t>
            </a:r>
            <a:r>
              <a:rPr lang="de-DE" dirty="0" smtClean="0"/>
              <a:t> </a:t>
            </a:r>
            <a:r>
              <a:rPr lang="de-DE" dirty="0" err="1" smtClean="0"/>
              <a:t>environment</a:t>
            </a:r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17029F4-DD17-4910-9236-D227F94BE934}" type="slidenum">
              <a:rPr lang="en-US" smtClean="0">
                <a:solidFill>
                  <a:srgbClr val="113388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113388"/>
              </a:solidFill>
            </a:endParaRPr>
          </a:p>
        </p:txBody>
      </p:sp>
      <p:grpSp>
        <p:nvGrpSpPr>
          <p:cNvPr id="9" name="Gruppieren 32"/>
          <p:cNvGrpSpPr/>
          <p:nvPr/>
        </p:nvGrpSpPr>
        <p:grpSpPr>
          <a:xfrm>
            <a:off x="347663" y="5908995"/>
            <a:ext cx="9201426" cy="523220"/>
            <a:chOff x="347663" y="5637540"/>
            <a:chExt cx="9210675" cy="523220"/>
          </a:xfrm>
        </p:grpSpPr>
        <p:grpSp>
          <p:nvGrpSpPr>
            <p:cNvPr id="10" name="Gruppieren 34"/>
            <p:cNvGrpSpPr/>
            <p:nvPr/>
          </p:nvGrpSpPr>
          <p:grpSpPr>
            <a:xfrm>
              <a:off x="347663" y="5637541"/>
              <a:ext cx="704851" cy="523219"/>
              <a:chOff x="347663" y="5672138"/>
              <a:chExt cx="704851" cy="454025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347663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581026" y="5672138"/>
                <a:ext cx="238125" cy="454025"/>
              </a:xfrm>
              <a:custGeom>
                <a:avLst/>
                <a:gdLst>
                  <a:gd name="T0" fmla="*/ 0 w 138"/>
                  <a:gd name="T1" fmla="*/ 0 h 286"/>
                  <a:gd name="T2" fmla="*/ 68 w 138"/>
                  <a:gd name="T3" fmla="*/ 144 h 286"/>
                  <a:gd name="T4" fmla="*/ 0 w 138"/>
                  <a:gd name="T5" fmla="*/ 286 h 286"/>
                  <a:gd name="T6" fmla="*/ 70 w 138"/>
                  <a:gd name="T7" fmla="*/ 286 h 286"/>
                  <a:gd name="T8" fmla="*/ 138 w 138"/>
                  <a:gd name="T9" fmla="*/ 144 h 286"/>
                  <a:gd name="T10" fmla="*/ 70 w 138"/>
                  <a:gd name="T11" fmla="*/ 0 h 286"/>
                  <a:gd name="T12" fmla="*/ 0 w 138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70" y="286"/>
                    </a:lnTo>
                    <a:lnTo>
                      <a:pt x="138" y="144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819151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055688" y="5637540"/>
              <a:ext cx="8502650" cy="523220"/>
            </a:xfrm>
            <a:custGeom>
              <a:avLst/>
              <a:gdLst>
                <a:gd name="T0" fmla="*/ 0 w 4942"/>
                <a:gd name="T1" fmla="*/ 0 h 286"/>
                <a:gd name="T2" fmla="*/ 69 w 4942"/>
                <a:gd name="T3" fmla="*/ 144 h 286"/>
                <a:gd name="T4" fmla="*/ 0 w 4942"/>
                <a:gd name="T5" fmla="*/ 286 h 286"/>
                <a:gd name="T6" fmla="*/ 4942 w 4942"/>
                <a:gd name="T7" fmla="*/ 286 h 286"/>
                <a:gd name="T8" fmla="*/ 4942 w 4942"/>
                <a:gd name="T9" fmla="*/ 0 h 286"/>
                <a:gd name="T10" fmla="*/ 0 w 4942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2" h="286">
                  <a:moveTo>
                    <a:pt x="0" y="0"/>
                  </a:moveTo>
                  <a:lnTo>
                    <a:pt x="69" y="144"/>
                  </a:lnTo>
                  <a:lnTo>
                    <a:pt x="0" y="286"/>
                  </a:lnTo>
                  <a:lnTo>
                    <a:pt x="4942" y="286"/>
                  </a:lnTo>
                  <a:lnTo>
                    <a:pt x="49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16000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3087"/>
                </a:buClr>
              </a:pPr>
              <a:r>
                <a:rPr lang="de-DE" b="1" dirty="0" smtClean="0">
                  <a:solidFill>
                    <a:schemeClr val="bg1"/>
                  </a:solidFill>
                </a:rPr>
                <a:t>This type </a:t>
              </a:r>
              <a:r>
                <a:rPr lang="de-DE" b="1" dirty="0" err="1" smtClean="0">
                  <a:solidFill>
                    <a:schemeClr val="bg1"/>
                  </a:solidFill>
                </a:rPr>
                <a:t>of</a:t>
              </a:r>
              <a:r>
                <a:rPr lang="de-DE" b="1" dirty="0" smtClean="0">
                  <a:solidFill>
                    <a:schemeClr val="bg1"/>
                  </a:solidFill>
                </a:rPr>
                <a:t>  PLA </a:t>
              </a:r>
              <a:r>
                <a:rPr lang="de-DE" b="1" dirty="0" err="1" smtClean="0">
                  <a:solidFill>
                    <a:schemeClr val="bg1"/>
                  </a:solidFill>
                </a:rPr>
                <a:t>can</a:t>
              </a:r>
              <a:r>
                <a:rPr lang="de-DE" b="1" dirty="0" smtClean="0">
                  <a:solidFill>
                    <a:schemeClr val="bg1"/>
                  </a:solidFill>
                </a:rPr>
                <a:t> be </a:t>
              </a:r>
              <a:r>
                <a:rPr lang="de-DE" b="1" dirty="0" err="1" smtClean="0">
                  <a:solidFill>
                    <a:schemeClr val="bg1"/>
                  </a:solidFill>
                </a:rPr>
                <a:t>seen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as</a:t>
              </a:r>
              <a:r>
                <a:rPr lang="de-DE" b="1" dirty="0" smtClean="0">
                  <a:solidFill>
                    <a:schemeClr val="bg1"/>
                  </a:solidFill>
                </a:rPr>
                <a:t> an </a:t>
              </a:r>
              <a:r>
                <a:rPr lang="de-DE" b="1" dirty="0" err="1" smtClean="0">
                  <a:solidFill>
                    <a:schemeClr val="bg1"/>
                  </a:solidFill>
                </a:rPr>
                <a:t>efficient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way</a:t>
              </a:r>
              <a:r>
                <a:rPr lang="de-DE" b="1" dirty="0" smtClean="0">
                  <a:solidFill>
                    <a:schemeClr val="bg1"/>
                  </a:solidFill>
                </a:rPr>
                <a:t> to deal </a:t>
              </a:r>
              <a:r>
                <a:rPr lang="de-DE" b="1" dirty="0" err="1" smtClean="0">
                  <a:solidFill>
                    <a:schemeClr val="bg1"/>
                  </a:solidFill>
                </a:rPr>
                <a:t>with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systematic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longevity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investment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risk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deliver</a:t>
              </a:r>
              <a:r>
                <a:rPr lang="de-DE" b="1" dirty="0" smtClean="0">
                  <a:solidFill>
                    <a:schemeClr val="bg1"/>
                  </a:solidFill>
                </a:rPr>
                <a:t> a </a:t>
              </a:r>
              <a:r>
                <a:rPr lang="de-DE" b="1" dirty="0" err="1" smtClean="0">
                  <a:solidFill>
                    <a:schemeClr val="bg1"/>
                  </a:solidFill>
                </a:rPr>
                <a:t>lifetime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certain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retirement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benefit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endParaRPr lang="en-US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27025" y="6369050"/>
            <a:ext cx="7672388" cy="330200"/>
          </a:xfrm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</p:spTree>
    <p:extLst>
      <p:ext uri="{BB962C8B-B14F-4D97-AF65-F5344CB8AC3E}">
        <p14:creationId xmlns:p14="http://schemas.microsoft.com/office/powerpoint/2010/main" val="240923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323" name="Text Box 123" descr="&lt;NAME&gt;{27,37504,496,5,489,27,37504}"/>
          <p:cNvSpPr txBox="1">
            <a:spLocks noChangeArrowheads="1"/>
          </p:cNvSpPr>
          <p:nvPr/>
        </p:nvSpPr>
        <p:spPr bwMode="auto">
          <a:xfrm>
            <a:off x="347663" y="6210300"/>
            <a:ext cx="6305550" cy="3476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sz="1200" b="1">
              <a:solidFill>
                <a:srgbClr val="5F5F5F"/>
              </a:solidFill>
            </a:endParaRPr>
          </a:p>
        </p:txBody>
      </p:sp>
      <p:sp>
        <p:nvSpPr>
          <p:cNvPr id="691510" name="Rectangle 310"/>
          <p:cNvSpPr>
            <a:spLocks noGrp="1" noChangeArrowheads="1"/>
          </p:cNvSpPr>
          <p:nvPr>
            <p:ph type="ctrTitle"/>
          </p:nvPr>
        </p:nvSpPr>
        <p:spPr>
          <a:xfrm>
            <a:off x="803275" y="854075"/>
            <a:ext cx="3332163" cy="914400"/>
          </a:xfrm>
          <a:noFill/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9270" y="2367171"/>
            <a:ext cx="284922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b="1" dirty="0" smtClean="0">
                <a:solidFill>
                  <a:schemeClr val="bg1"/>
                </a:solidFill>
                <a:latin typeface="Arial-BoldMT" charset="0"/>
              </a:rPr>
              <a:t>Brigitte Miksa</a:t>
            </a:r>
            <a:endParaRPr lang="de-DE" sz="1400" b="1" dirty="0">
              <a:solidFill>
                <a:schemeClr val="bg1"/>
              </a:solidFill>
              <a:latin typeface="Arial-Bold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Head </a:t>
            </a:r>
            <a:r>
              <a:rPr lang="de-DE" sz="1400" dirty="0" err="1" smtClean="0">
                <a:solidFill>
                  <a:schemeClr val="bg1"/>
                </a:solidFill>
                <a:latin typeface="ArialMT" charset="0"/>
              </a:rPr>
              <a:t>of</a:t>
            </a: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 International Pensions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Allianz Asset Management AG</a:t>
            </a:r>
            <a:endParaRPr lang="de-DE" sz="1400" dirty="0">
              <a:solidFill>
                <a:schemeClr val="bg1"/>
              </a:solidFill>
              <a:latin typeface="Arial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Seidlstr. 24-24a</a:t>
            </a:r>
            <a:endParaRPr lang="de-DE" sz="1400" dirty="0">
              <a:solidFill>
                <a:schemeClr val="bg1"/>
              </a:solidFill>
              <a:latin typeface="Arial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80335 </a:t>
            </a:r>
            <a:r>
              <a:rPr lang="de-DE" sz="1400" dirty="0" err="1" smtClean="0">
                <a:solidFill>
                  <a:schemeClr val="bg1"/>
                </a:solidFill>
                <a:latin typeface="ArialMT" charset="0"/>
              </a:rPr>
              <a:t>Munich</a:t>
            </a:r>
            <a:r>
              <a:rPr lang="de-DE" sz="1400" dirty="0" smtClean="0">
                <a:solidFill>
                  <a:schemeClr val="bg1"/>
                </a:solidFill>
                <a:latin typeface="ArialMT" charset="0"/>
              </a:rPr>
              <a:t>, Germany</a:t>
            </a:r>
            <a:endParaRPr lang="de-DE" sz="1400" dirty="0">
              <a:solidFill>
                <a:schemeClr val="bg1"/>
              </a:solidFill>
              <a:latin typeface="ArialMT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14657" y="3527374"/>
            <a:ext cx="2849220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>
                <a:solidFill>
                  <a:schemeClr val="bg1"/>
                </a:solidFill>
                <a:latin typeface="Arial-BoldMT" charset="0"/>
              </a:rPr>
              <a:t>Phone +49 89 </a:t>
            </a:r>
            <a:r>
              <a:rPr lang="de-DE" sz="1400" dirty="0" smtClean="0">
                <a:solidFill>
                  <a:schemeClr val="bg1"/>
                </a:solidFill>
                <a:latin typeface="Arial-BoldMT" charset="0"/>
              </a:rPr>
              <a:t>1220-7478</a:t>
            </a:r>
            <a:endParaRPr lang="de-DE" sz="1400" dirty="0">
              <a:solidFill>
                <a:schemeClr val="bg1"/>
              </a:solidFill>
              <a:latin typeface="Arial-Bold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>
                <a:solidFill>
                  <a:schemeClr val="bg1"/>
                </a:solidFill>
                <a:latin typeface="Arial-BoldMT" charset="0"/>
              </a:rPr>
              <a:t>Fax +49 89 </a:t>
            </a:r>
            <a:r>
              <a:rPr lang="de-DE" sz="1400" dirty="0" smtClean="0">
                <a:solidFill>
                  <a:schemeClr val="bg1"/>
                </a:solidFill>
                <a:latin typeface="Arial-BoldMT" charset="0"/>
              </a:rPr>
              <a:t>1220-</a:t>
            </a:r>
            <a:r>
              <a:rPr lang="de-DE" sz="1400" dirty="0" smtClean="0">
                <a:solidFill>
                  <a:schemeClr val="bg1"/>
                </a:solidFill>
              </a:rPr>
              <a:t>7569</a:t>
            </a:r>
            <a:endParaRPr lang="de-DE" sz="1400" dirty="0">
              <a:solidFill>
                <a:schemeClr val="bg1"/>
              </a:solidFill>
              <a:latin typeface="Arial-Bold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-BoldMT" charset="0"/>
              </a:rPr>
              <a:t>Brigitte.Miksa@AllianzAM.com</a:t>
            </a:r>
            <a:endParaRPr lang="de-DE" sz="1400" dirty="0">
              <a:solidFill>
                <a:schemeClr val="bg1"/>
              </a:solidFill>
              <a:latin typeface="Arial-BoldMT" charset="0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de-DE" sz="1400" dirty="0" smtClean="0">
                <a:solidFill>
                  <a:schemeClr val="bg1"/>
                </a:solidFill>
                <a:latin typeface="Arial-BoldMT" charset="0"/>
              </a:rPr>
              <a:t>www.projectm-online.com</a:t>
            </a:r>
            <a:endParaRPr lang="de-DE" sz="1400" dirty="0">
              <a:solidFill>
                <a:schemeClr val="bg1"/>
              </a:solidFill>
              <a:latin typeface="Arial-BoldM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1588094"/>
            <a:ext cx="6627163" cy="3976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382587" y="5908995"/>
            <a:ext cx="685315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Clr>
                <a:srgbClr val="113388"/>
              </a:buClr>
            </a:pPr>
            <a:r>
              <a:rPr lang="de-DE" sz="900" dirty="0" smtClean="0">
                <a:solidFill>
                  <a:srgbClr val="000000"/>
                </a:solidFill>
              </a:rPr>
              <a:t>Source: German </a:t>
            </a:r>
            <a:r>
              <a:rPr lang="de-DE" sz="900" dirty="0" err="1" smtClean="0">
                <a:solidFill>
                  <a:srgbClr val="000000"/>
                </a:solidFill>
              </a:rPr>
              <a:t>association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of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insurers</a:t>
            </a:r>
            <a:r>
              <a:rPr lang="de-DE" sz="900" dirty="0" smtClean="0">
                <a:solidFill>
                  <a:srgbClr val="000000"/>
                </a:solidFill>
              </a:rPr>
              <a:t> (GDV);  *Life </a:t>
            </a:r>
            <a:r>
              <a:rPr lang="de-DE" sz="900" dirty="0" err="1" smtClean="0">
                <a:solidFill>
                  <a:srgbClr val="000000"/>
                </a:solidFill>
              </a:rPr>
              <a:t>products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provided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by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life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insurers</a:t>
            </a:r>
            <a:r>
              <a:rPr lang="de-DE" sz="900" dirty="0" smtClean="0">
                <a:solidFill>
                  <a:srgbClr val="000000"/>
                </a:solidFill>
              </a:rPr>
              <a:t> (Lebensversicherungen im engeren Sinne), </a:t>
            </a:r>
          </a:p>
          <a:p>
            <a:pPr eaLnBrk="1" hangingPunct="1">
              <a:spcBef>
                <a:spcPct val="25000"/>
              </a:spcBef>
              <a:buClr>
                <a:srgbClr val="113388"/>
              </a:buClr>
            </a:pPr>
            <a:r>
              <a:rPr lang="de-DE" sz="900" dirty="0" err="1">
                <a:solidFill>
                  <a:srgbClr val="000000"/>
                </a:solidFill>
              </a:rPr>
              <a:t>i</a:t>
            </a:r>
            <a:r>
              <a:rPr lang="de-DE" sz="900" dirty="0" err="1" smtClean="0">
                <a:solidFill>
                  <a:srgbClr val="000000"/>
                </a:solidFill>
              </a:rPr>
              <a:t>ncluding</a:t>
            </a:r>
            <a:r>
              <a:rPr lang="de-DE" sz="900" dirty="0" smtClean="0">
                <a:solidFill>
                  <a:srgbClr val="000000"/>
                </a:solidFill>
              </a:rPr>
              <a:t> private </a:t>
            </a:r>
            <a:r>
              <a:rPr lang="de-DE" sz="900" dirty="0" err="1" smtClean="0">
                <a:solidFill>
                  <a:srgbClr val="000000"/>
                </a:solidFill>
              </a:rPr>
              <a:t>and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group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insurance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products</a:t>
            </a:r>
            <a:endParaRPr lang="en-US" sz="900" dirty="0" smtClean="0">
              <a:solidFill>
                <a:srgbClr val="000000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76625"/>
            <a:ext cx="7860386" cy="641350"/>
          </a:xfrm>
        </p:spPr>
        <p:txBody>
          <a:bodyPr/>
          <a:lstStyle/>
          <a:p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Life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products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have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gained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importance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pension</a:t>
            </a:r>
            <a:r>
              <a:rPr lang="de-DE" dirty="0"/>
              <a:t> </a:t>
            </a:r>
            <a:r>
              <a:rPr lang="de-DE" dirty="0" err="1" smtClean="0"/>
              <a:t>provision</a:t>
            </a:r>
            <a:r>
              <a:rPr lang="de-DE" dirty="0" smtClean="0"/>
              <a:t> in Germany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2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700398" y="1657575"/>
            <a:ext cx="2740212" cy="4301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Clr>
                <a:srgbClr val="113388"/>
              </a:buClr>
              <a:buFont typeface="Wingdings" pitchFamily="2" charset="2"/>
              <a:buChar char="§"/>
              <a:defRPr/>
            </a:pPr>
            <a:r>
              <a:rPr lang="en-US" sz="1300" dirty="0" smtClean="0"/>
              <a:t>In 2012, total life insurance* market amounted to EUR 84.1 </a:t>
            </a:r>
            <a:r>
              <a:rPr lang="en-US" sz="1300" dirty="0" err="1" smtClean="0"/>
              <a:t>bln</a:t>
            </a:r>
            <a:r>
              <a:rPr lang="en-US" sz="1300" dirty="0" smtClean="0"/>
              <a:t> in GWP (3.15% of GDP) </a:t>
            </a:r>
          </a:p>
          <a:p>
            <a:pPr eaLnBrk="1" hangingPunct="1">
              <a:spcBef>
                <a:spcPct val="25000"/>
              </a:spcBef>
              <a:buClr>
                <a:srgbClr val="113388"/>
              </a:buClr>
              <a:buFont typeface="Wingdings" pitchFamily="2" charset="2"/>
              <a:buChar char="§"/>
              <a:defRPr/>
            </a:pPr>
            <a:r>
              <a:rPr lang="en-US" sz="1300" dirty="0" smtClean="0"/>
              <a:t>Former role of life insurance products</a:t>
            </a:r>
            <a:r>
              <a:rPr lang="de-DE" sz="1300" dirty="0" smtClean="0">
                <a:solidFill>
                  <a:srgbClr val="000000"/>
                </a:solidFill>
              </a:rPr>
              <a:t>:</a:t>
            </a:r>
          </a:p>
          <a:p>
            <a:pPr marL="550862" lvl="1" eaLnBrk="1" hangingPunct="1">
              <a:spcBef>
                <a:spcPct val="25000"/>
              </a:spcBef>
              <a:buClr>
                <a:srgbClr val="113388"/>
              </a:buClr>
              <a:buFont typeface="Arial" panose="020B0604020202020204" pitchFamily="34" charset="0"/>
              <a:buChar char="•"/>
              <a:defRPr/>
            </a:pPr>
            <a:r>
              <a:rPr lang="de-DE" sz="1300" dirty="0" smtClean="0">
                <a:solidFill>
                  <a:srgbClr val="000000"/>
                </a:solidFill>
              </a:rPr>
              <a:t>Tax-</a:t>
            </a:r>
            <a:r>
              <a:rPr lang="de-DE" sz="1300" dirty="0" err="1" smtClean="0">
                <a:solidFill>
                  <a:srgbClr val="000000"/>
                </a:solidFill>
              </a:rPr>
              <a:t>efficient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savings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products</a:t>
            </a:r>
            <a:endParaRPr lang="de-DE" sz="1300" dirty="0" smtClean="0">
              <a:solidFill>
                <a:srgbClr val="000000"/>
              </a:solidFill>
            </a:endParaRPr>
          </a:p>
          <a:p>
            <a:pPr marL="550862" lvl="1" eaLnBrk="1" hangingPunct="1">
              <a:spcBef>
                <a:spcPct val="25000"/>
              </a:spcBef>
              <a:buClr>
                <a:srgbClr val="113388"/>
              </a:buClr>
              <a:buFont typeface="Arial" panose="020B0604020202020204" pitchFamily="34" charset="0"/>
              <a:buChar char="•"/>
              <a:defRPr/>
            </a:pPr>
            <a:r>
              <a:rPr lang="de-DE" sz="1300" dirty="0" err="1" smtClean="0">
                <a:solidFill>
                  <a:srgbClr val="000000"/>
                </a:solidFill>
              </a:rPr>
              <a:t>Supplementary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retirement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savings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for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self-employed</a:t>
            </a:r>
            <a:r>
              <a:rPr lang="de-DE" sz="1300" dirty="0" smtClean="0">
                <a:solidFill>
                  <a:srgbClr val="000000"/>
                </a:solidFill>
              </a:rPr>
              <a:t> &amp; </a:t>
            </a:r>
            <a:r>
              <a:rPr lang="de-DE" sz="1300" dirty="0" err="1" smtClean="0">
                <a:solidFill>
                  <a:srgbClr val="000000"/>
                </a:solidFill>
              </a:rPr>
              <a:t>executives</a:t>
            </a:r>
            <a:endParaRPr lang="de-DE" sz="13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25000"/>
              </a:spcBef>
              <a:buClr>
                <a:srgbClr val="113388"/>
              </a:buClr>
              <a:buFont typeface="Wingdings" pitchFamily="2" charset="2"/>
              <a:buChar char="§"/>
              <a:defRPr/>
            </a:pPr>
            <a:r>
              <a:rPr lang="de-DE" sz="1300" dirty="0" smtClean="0">
                <a:solidFill>
                  <a:srgbClr val="000000"/>
                </a:solidFill>
              </a:rPr>
              <a:t>Today </a:t>
            </a:r>
            <a:r>
              <a:rPr lang="de-DE" sz="1300" dirty="0" err="1" smtClean="0">
                <a:solidFill>
                  <a:srgbClr val="000000"/>
                </a:solidFill>
              </a:rPr>
              <a:t>life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insurance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contracts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serve</a:t>
            </a:r>
            <a:r>
              <a:rPr lang="de-DE" sz="1300" dirty="0" smtClean="0">
                <a:solidFill>
                  <a:srgbClr val="000000"/>
                </a:solidFill>
              </a:rPr>
              <a:t> also </a:t>
            </a:r>
            <a:r>
              <a:rPr lang="de-DE" sz="1300" dirty="0" err="1" smtClean="0">
                <a:solidFill>
                  <a:srgbClr val="000000"/>
                </a:solidFill>
              </a:rPr>
              <a:t>as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retirement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product</a:t>
            </a:r>
            <a:r>
              <a:rPr lang="de-DE" sz="1300" dirty="0" smtClean="0">
                <a:solidFill>
                  <a:srgbClr val="000000"/>
                </a:solidFill>
              </a:rPr>
              <a:t> (</a:t>
            </a:r>
            <a:r>
              <a:rPr lang="de-DE" sz="1300" dirty="0" err="1" smtClean="0">
                <a:solidFill>
                  <a:srgbClr val="000000"/>
                </a:solidFill>
              </a:rPr>
              <a:t>mostly</a:t>
            </a:r>
            <a:r>
              <a:rPr lang="de-DE" sz="1300" dirty="0" smtClean="0">
                <a:solidFill>
                  <a:srgbClr val="000000"/>
                </a:solidFill>
              </a:rPr>
              <a:t> in </a:t>
            </a:r>
            <a:r>
              <a:rPr lang="de-DE" sz="1300" dirty="0" err="1" smtClean="0">
                <a:solidFill>
                  <a:srgbClr val="000000"/>
                </a:solidFill>
              </a:rPr>
              <a:t>the</a:t>
            </a:r>
            <a:r>
              <a:rPr lang="de-DE" sz="1300" dirty="0" smtClean="0">
                <a:solidFill>
                  <a:srgbClr val="000000"/>
                </a:solidFill>
              </a:rPr>
              <a:t> form </a:t>
            </a:r>
            <a:r>
              <a:rPr lang="de-DE" sz="1300" dirty="0" err="1" smtClean="0">
                <a:solidFill>
                  <a:srgbClr val="000000"/>
                </a:solidFill>
              </a:rPr>
              <a:t>of</a:t>
            </a:r>
            <a:r>
              <a:rPr lang="de-DE" sz="1300" dirty="0" smtClean="0">
                <a:solidFill>
                  <a:srgbClr val="000000"/>
                </a:solidFill>
              </a:rPr>
              <a:t> a DA):</a:t>
            </a:r>
          </a:p>
          <a:p>
            <a:pPr marL="550862" lvl="1" eaLnBrk="1" hangingPunct="1">
              <a:spcBef>
                <a:spcPct val="25000"/>
              </a:spcBef>
              <a:buClr>
                <a:srgbClr val="113388"/>
              </a:buClr>
              <a:buFont typeface="Arial" panose="020B0604020202020204" pitchFamily="34" charset="0"/>
              <a:buChar char="•"/>
              <a:defRPr/>
            </a:pPr>
            <a:r>
              <a:rPr lang="de-DE" sz="1300" dirty="0" err="1" smtClean="0">
                <a:solidFill>
                  <a:srgbClr val="000000"/>
                </a:solidFill>
              </a:rPr>
              <a:t>Savings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vehicle</a:t>
            </a:r>
            <a:r>
              <a:rPr lang="de-DE" sz="1300" dirty="0" smtClean="0">
                <a:solidFill>
                  <a:srgbClr val="000000"/>
                </a:solidFill>
              </a:rPr>
              <a:t> in </a:t>
            </a:r>
            <a:r>
              <a:rPr lang="de-DE" sz="1300" dirty="0" err="1" smtClean="0">
                <a:solidFill>
                  <a:srgbClr val="000000"/>
                </a:solidFill>
              </a:rPr>
              <a:t>the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accumulation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phase</a:t>
            </a:r>
            <a:endParaRPr lang="de-DE" sz="1300" dirty="0" smtClean="0">
              <a:solidFill>
                <a:srgbClr val="000000"/>
              </a:solidFill>
            </a:endParaRPr>
          </a:p>
          <a:p>
            <a:pPr marL="550862" lvl="1" eaLnBrk="1" hangingPunct="1">
              <a:spcBef>
                <a:spcPct val="25000"/>
              </a:spcBef>
              <a:buClr>
                <a:srgbClr val="113388"/>
              </a:buClr>
              <a:buFont typeface="Arial" panose="020B0604020202020204" pitchFamily="34" charset="0"/>
              <a:buChar char="•"/>
              <a:defRPr/>
            </a:pPr>
            <a:r>
              <a:rPr lang="de-DE" sz="1300" dirty="0" err="1" smtClean="0">
                <a:solidFill>
                  <a:srgbClr val="000000"/>
                </a:solidFill>
              </a:rPr>
              <a:t>Annuity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to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provide</a:t>
            </a:r>
            <a:r>
              <a:rPr lang="de-DE" sz="1300" dirty="0" smtClean="0">
                <a:solidFill>
                  <a:srgbClr val="000000"/>
                </a:solidFill>
              </a:rPr>
              <a:t> a </a:t>
            </a:r>
            <a:r>
              <a:rPr lang="de-DE" sz="1300" dirty="0" err="1" smtClean="0">
                <a:solidFill>
                  <a:srgbClr val="000000"/>
                </a:solidFill>
              </a:rPr>
              <a:t>guaranteed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retirement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income</a:t>
            </a:r>
            <a:endParaRPr lang="de-DE" sz="1300" dirty="0" smtClean="0">
              <a:solidFill>
                <a:srgbClr val="000000"/>
              </a:solidFill>
            </a:endParaRPr>
          </a:p>
          <a:p>
            <a:pPr marL="550862" lvl="1" eaLnBrk="1" hangingPunct="1">
              <a:spcBef>
                <a:spcPct val="25000"/>
              </a:spcBef>
              <a:buClr>
                <a:srgbClr val="113388"/>
              </a:buClr>
              <a:buFont typeface="Arial" panose="020B0604020202020204" pitchFamily="34" charset="0"/>
              <a:buChar char="•"/>
              <a:defRPr/>
            </a:pPr>
            <a:r>
              <a:rPr lang="de-DE" sz="1300" dirty="0" err="1" smtClean="0">
                <a:solidFill>
                  <a:srgbClr val="000000"/>
                </a:solidFill>
              </a:rPr>
              <a:t>Longevity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hedge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at</a:t>
            </a:r>
            <a:r>
              <a:rPr lang="de-DE" sz="1300" dirty="0" smtClean="0">
                <a:solidFill>
                  <a:srgbClr val="000000"/>
                </a:solidFill>
              </a:rPr>
              <a:t> </a:t>
            </a:r>
            <a:r>
              <a:rPr lang="de-DE" sz="1300" dirty="0" err="1" smtClean="0">
                <a:solidFill>
                  <a:srgbClr val="000000"/>
                </a:solidFill>
              </a:rPr>
              <a:t>age</a:t>
            </a:r>
            <a:r>
              <a:rPr lang="de-DE" sz="1300" dirty="0" smtClean="0">
                <a:solidFill>
                  <a:srgbClr val="000000"/>
                </a:solidFill>
              </a:rPr>
              <a:t> 85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gray">
          <a:xfrm>
            <a:off x="292100" y="1174750"/>
            <a:ext cx="9266238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en-US" b="1" dirty="0" smtClean="0">
                <a:solidFill>
                  <a:srgbClr val="FFFFFF"/>
                </a:solidFill>
              </a:rPr>
              <a:t>Stock of life insurance contracts by broad insurance type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09196" y="1764000"/>
            <a:ext cx="307777" cy="3070470"/>
            <a:chOff x="2709196" y="1764000"/>
            <a:chExt cx="307777" cy="3070470"/>
          </a:xfrm>
        </p:grpSpPr>
        <p:cxnSp>
          <p:nvCxnSpPr>
            <p:cNvPr id="3" name="Straight Connector 2"/>
            <p:cNvCxnSpPr/>
            <p:nvPr/>
          </p:nvCxnSpPr>
          <p:spPr bwMode="auto">
            <a:xfrm>
              <a:off x="2988000" y="1764000"/>
              <a:ext cx="0" cy="3070470"/>
            </a:xfrm>
            <a:prstGeom prst="line">
              <a:avLst/>
            </a:prstGeom>
            <a:noFill/>
            <a:ln w="254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" name="TextBox 3"/>
            <p:cNvSpPr txBox="1"/>
            <p:nvPr/>
          </p:nvSpPr>
          <p:spPr>
            <a:xfrm rot="16200000">
              <a:off x="1809751" y="3264820"/>
              <a:ext cx="21066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chemeClr val="tx2"/>
                  </a:solidFill>
                </a:rPr>
                <a:t>„Riester“-Reform 2001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581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64" name="Picture 20" descr="Chart_p12_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1" y="2124916"/>
            <a:ext cx="6755655" cy="403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7" name="Footer Placeholder 2"/>
          <p:cNvSpPr>
            <a:spLocks noGrp="1"/>
          </p:cNvSpPr>
          <p:nvPr>
            <p:ph type="ftr" sz="quarter" idx="16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425337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698447" indent="-268634" algn="l" defTabSz="425337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074534" indent="-214907" algn="l" defTabSz="425337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504348" indent="-214907" algn="l" defTabSz="425337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1934162" indent="-214907" algn="l" defTabSz="425337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363975" indent="-214907" defTabSz="4253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793789" indent="-214907" defTabSz="4253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223603" indent="-214907" defTabSz="4253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653417" indent="-214907" defTabSz="4253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003087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82948" name="Titel 1"/>
          <p:cNvSpPr txBox="1">
            <a:spLocks/>
          </p:cNvSpPr>
          <p:nvPr/>
        </p:nvSpPr>
        <p:spPr bwMode="auto">
          <a:xfrm>
            <a:off x="353339" y="491659"/>
            <a:ext cx="791573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742950" indent="-28575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1430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6002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20574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5146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9718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4290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8862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Pension Reform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of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2001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changed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the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role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of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private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pension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savings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                     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and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life</a:t>
            </a:r>
            <a:r>
              <a:rPr lang="de-DE" sz="2000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itchFamily="34" charset="0"/>
              </a:rPr>
              <a:t>products</a:t>
            </a:r>
            <a:endParaRPr lang="de-DE" sz="2000" dirty="0">
              <a:solidFill>
                <a:schemeClr val="tx2"/>
              </a:solidFill>
              <a:latin typeface="Arial" pitchFamily="34" charset="0"/>
            </a:endParaRPr>
          </a:p>
          <a:p>
            <a:endParaRPr lang="de-DE" sz="2000" dirty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de-DE" dirty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de-DE" dirty="0">
                <a:solidFill>
                  <a:schemeClr val="tx1"/>
                </a:solidFill>
                <a:latin typeface="Arial" pitchFamily="34" charset="0"/>
              </a:rPr>
            </a:br>
            <a:r>
              <a:rPr lang="de-DE" dirty="0">
                <a:solidFill>
                  <a:schemeClr val="tx2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82949" name="TextBox 4"/>
          <p:cNvSpPr txBox="1">
            <a:spLocks noChangeArrowheads="1"/>
          </p:cNvSpPr>
          <p:nvPr/>
        </p:nvSpPr>
        <p:spPr bwMode="auto">
          <a:xfrm>
            <a:off x="353339" y="6254284"/>
            <a:ext cx="572272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742950" indent="-28575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1430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6002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2057400" indent="-228600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5146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9718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4290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886200" indent="-228600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eaLnBrk="1" hangingPunct="1"/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Source: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Ministry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of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 Labor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and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Social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Affairs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, Alterssicherungsbericht 2008 </a:t>
            </a:r>
            <a:r>
              <a:rPr lang="de-DE" sz="800" dirty="0" err="1">
                <a:solidFill>
                  <a:schemeClr val="tx1"/>
                </a:solidFill>
                <a:latin typeface="Arial" pitchFamily="34" charset="0"/>
              </a:rPr>
              <a:t>and</a:t>
            </a:r>
            <a:r>
              <a:rPr lang="de-DE" sz="800" dirty="0">
                <a:solidFill>
                  <a:schemeClr val="tx1"/>
                </a:solidFill>
                <a:latin typeface="Arial" pitchFamily="34" charset="0"/>
              </a:rPr>
              <a:t> 2012                   *‘Gesamtversorgungsniveau’ </a:t>
            </a:r>
            <a:endParaRPr lang="en-US" sz="8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952" name="Slide Number Placeholder 3"/>
          <p:cNvSpPr txBox="1">
            <a:spLocks noGrp="1"/>
          </p:cNvSpPr>
          <p:nvPr/>
        </p:nvSpPr>
        <p:spPr bwMode="auto">
          <a:xfrm>
            <a:off x="8967932" y="6381750"/>
            <a:ext cx="590983" cy="2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 defTabSz="454025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marL="742950" indent="-285750" algn="l" defTabSz="454025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marL="1143000" indent="-228600" algn="l" defTabSz="454025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marL="1600200" indent="-228600" algn="l" defTabSz="454025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marL="2057400" indent="-228600" algn="l" defTabSz="454025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5146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9718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4290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886200" indent="-228600" defTabSz="454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algn="r" eaLnBrk="1" hangingPunct="1"/>
            <a:fld id="{6D12E5A0-7C2D-499D-9D20-8121493E28DA}" type="slidenum">
              <a:rPr lang="en-US" sz="800">
                <a:solidFill>
                  <a:srgbClr val="003087"/>
                </a:solidFill>
              </a:rPr>
              <a:pPr algn="r" eaLnBrk="1" hangingPunct="1"/>
              <a:t>3</a:t>
            </a:fld>
            <a:endParaRPr lang="en-US" sz="800">
              <a:solidFill>
                <a:srgbClr val="003087"/>
              </a:solidFill>
            </a:endParaRPr>
          </a:p>
        </p:txBody>
      </p:sp>
      <p:sp>
        <p:nvSpPr>
          <p:cNvPr id="82953" name="Rectangle 6"/>
          <p:cNvSpPr>
            <a:spLocks noChangeArrowheads="1"/>
          </p:cNvSpPr>
          <p:nvPr/>
        </p:nvSpPr>
        <p:spPr bwMode="gray">
          <a:xfrm>
            <a:off x="353339" y="1587034"/>
            <a:ext cx="9205576" cy="358588"/>
          </a:xfrm>
          <a:prstGeom prst="rect">
            <a:avLst/>
          </a:prstGeom>
          <a:solidFill>
            <a:schemeClr val="tx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94206" tIns="48989" rIns="94206" bIns="48989" anchor="ctr"/>
          <a:lstStyle/>
          <a:p>
            <a:pPr defTabSz="817840"/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Gross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total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retirement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income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level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*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as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%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of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gross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income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(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average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Arial" pitchFamily="34" charset="0"/>
              </a:rPr>
              <a:t>earner</a:t>
            </a:r>
            <a:r>
              <a:rPr lang="de-DE" sz="1500" dirty="0">
                <a:solidFill>
                  <a:schemeClr val="bg1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979228" y="2015659"/>
            <a:ext cx="2579688" cy="4169989"/>
          </a:xfrm>
          <a:prstGeom prst="rect">
            <a:avLst/>
          </a:prstGeom>
          <a:solidFill>
            <a:srgbClr val="B5DE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14" tIns="47858" rIns="95714" bIns="47858" anchor="ctr"/>
          <a:lstStyle/>
          <a:p>
            <a:pPr defTabSz="425337">
              <a:lnSpc>
                <a:spcPct val="110000"/>
              </a:lnSpc>
              <a:spcAft>
                <a:spcPct val="10000"/>
              </a:spcAft>
            </a:pPr>
            <a:endParaRPr lang="de-DE" b="1">
              <a:latin typeface="Arial" pitchFamily="34" charset="0"/>
            </a:endParaRPr>
          </a:p>
          <a:p>
            <a:pPr defTabSz="425337">
              <a:lnSpc>
                <a:spcPct val="110000"/>
              </a:lnSpc>
              <a:buClr>
                <a:schemeClr val="accent2"/>
              </a:buClr>
              <a:buSzPct val="120000"/>
            </a:pPr>
            <a:endParaRPr lang="de-DE" sz="1200">
              <a:latin typeface="Arial" pitchFamily="34" charset="0"/>
            </a:endParaRPr>
          </a:p>
          <a:p>
            <a:pPr defTabSz="425337">
              <a:lnSpc>
                <a:spcPct val="110000"/>
              </a:lnSpc>
              <a:buClr>
                <a:schemeClr val="accent2"/>
              </a:buClr>
              <a:buSzPct val="120000"/>
            </a:pPr>
            <a:endParaRPr lang="de-DE">
              <a:latin typeface="Arial" pitchFamily="34" charset="0"/>
            </a:endParaRPr>
          </a:p>
          <a:p>
            <a:pPr defTabSz="425337">
              <a:lnSpc>
                <a:spcPct val="110000"/>
              </a:lnSpc>
            </a:pPr>
            <a:endParaRPr lang="de-DE" sz="1200">
              <a:latin typeface="Arial" pitchFamily="34" charset="0"/>
            </a:endParaRPr>
          </a:p>
          <a:p>
            <a:pPr marL="425337" lvl="1" defTabSz="425337">
              <a:lnSpc>
                <a:spcPct val="110000"/>
              </a:lnSpc>
            </a:pPr>
            <a:endParaRPr lang="de-DE" sz="1200">
              <a:latin typeface="Arial" pitchFamily="34" charset="0"/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7204364" y="3372970"/>
            <a:ext cx="191522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b="1" dirty="0">
                <a:latin typeface="Arial" pitchFamily="34" charset="0"/>
              </a:rPr>
              <a:t>2 </a:t>
            </a:r>
            <a:r>
              <a:rPr lang="de-DE" b="1" dirty="0" err="1">
                <a:latin typeface="Arial" pitchFamily="34" charset="0"/>
              </a:rPr>
              <a:t>mechanisms</a:t>
            </a:r>
            <a:r>
              <a:rPr lang="de-DE" b="1" dirty="0">
                <a:latin typeface="Arial" pitchFamily="34" charset="0"/>
              </a:rPr>
              <a:t>: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7204363" y="3718953"/>
            <a:ext cx="2251364" cy="166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96838" indent="-96838"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1pPr>
            <a:lvl2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2pPr>
            <a:lvl3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3pPr>
            <a:lvl4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4pPr>
            <a:lvl5pPr algn="l" eaLnBrk="0" hangingPunct="0"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5pPr>
            <a:lvl6pPr marL="2279650" indent="1588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6pPr>
            <a:lvl7pPr marL="2736850" indent="1588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7pPr>
            <a:lvl8pPr marL="3194050" indent="1588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8pPr>
            <a:lvl9pPr marL="3651250" indent="1588" defTabSz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Frutiger LT Std 65 Bold"/>
                <a:ea typeface="MS PGothic" pitchFamily="34" charset="-128"/>
              </a:defRPr>
            </a:lvl9pPr>
          </a:lstStyle>
          <a:p>
            <a:pPr eaLnBrk="1" hangingPunct="1">
              <a:buClr>
                <a:schemeClr val="tx2"/>
              </a:buClr>
              <a:buSzPct val="120000"/>
              <a:buFont typeface="Times" pitchFamily="-32" charset="0"/>
              <a:buChar char="•"/>
            </a:pP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Accumuluation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of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pension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assets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from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incentivised</a:t>
            </a:r>
            <a:r>
              <a:rPr lang="de-DE" dirty="0">
                <a:latin typeface="Arial" pitchFamily="34" charset="0"/>
              </a:rPr>
              <a:t> ‘Riester Pension’</a:t>
            </a:r>
          </a:p>
          <a:p>
            <a:pPr eaLnBrk="1" hangingPunct="1">
              <a:buClr>
                <a:schemeClr val="tx2"/>
              </a:buClr>
              <a:buSzPct val="120000"/>
              <a:buFont typeface="Times" pitchFamily="-32" charset="0"/>
              <a:buChar char="•"/>
            </a:pP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Tax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deferral</a:t>
            </a:r>
            <a:r>
              <a:rPr lang="de-DE" dirty="0">
                <a:latin typeface="Arial" pitchFamily="34" charset="0"/>
              </a:rPr>
              <a:t> (</a:t>
            </a:r>
            <a:r>
              <a:rPr lang="de-DE" dirty="0" err="1">
                <a:latin typeface="Arial" pitchFamily="34" charset="0"/>
              </a:rPr>
              <a:t>step-by-step</a:t>
            </a:r>
            <a:r>
              <a:rPr lang="de-DE" dirty="0">
                <a:latin typeface="Arial" pitchFamily="34" charset="0"/>
              </a:rPr>
              <a:t>) </a:t>
            </a:r>
            <a:r>
              <a:rPr lang="de-DE" dirty="0" err="1">
                <a:latin typeface="Arial" pitchFamily="34" charset="0"/>
              </a:rPr>
              <a:t>for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pension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savings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allows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for</a:t>
            </a:r>
            <a:r>
              <a:rPr lang="de-DE" dirty="0">
                <a:latin typeface="Arial" pitchFamily="34" charset="0"/>
              </a:rPr>
              <a:t> additional private </a:t>
            </a:r>
            <a:r>
              <a:rPr lang="de-DE" dirty="0" err="1">
                <a:latin typeface="Arial" pitchFamily="34" charset="0"/>
              </a:rPr>
              <a:t>retirement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savings</a:t>
            </a:r>
            <a:endParaRPr lang="de-DE" dirty="0">
              <a:latin typeface="Arial" pitchFamily="34" charset="0"/>
            </a:endParaRP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7204363" y="2270592"/>
            <a:ext cx="2251364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lang="de-DE" dirty="0">
                <a:latin typeface="Arial" pitchFamily="34" charset="0"/>
              </a:rPr>
              <a:t>‘Riester’ </a:t>
            </a:r>
            <a:r>
              <a:rPr lang="de-DE" dirty="0" err="1">
                <a:latin typeface="Arial" pitchFamily="34" charset="0"/>
              </a:rPr>
              <a:t>savings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compensate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for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the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reduction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of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social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security</a:t>
            </a:r>
            <a:r>
              <a:rPr lang="de-DE" dirty="0">
                <a:latin typeface="Arial" pitchFamily="34" charset="0"/>
              </a:rPr>
              <a:t> </a:t>
            </a:r>
            <a:r>
              <a:rPr lang="de-DE" dirty="0" err="1">
                <a:latin typeface="Arial" pitchFamily="34" charset="0"/>
              </a:rPr>
              <a:t>pensions</a:t>
            </a:r>
            <a:endParaRPr lang="de-DE" dirty="0">
              <a:latin typeface="Arial" pitchFamily="34" charset="0"/>
            </a:endParaRPr>
          </a:p>
        </p:txBody>
      </p:sp>
      <p:grpSp>
        <p:nvGrpSpPr>
          <p:cNvPr id="82968" name="Group 24"/>
          <p:cNvGrpSpPr>
            <a:grpSpLocks/>
          </p:cNvGrpSpPr>
          <p:nvPr/>
        </p:nvGrpSpPr>
        <p:grpSpPr bwMode="auto">
          <a:xfrm>
            <a:off x="3262914" y="2304202"/>
            <a:ext cx="3231644" cy="123264"/>
            <a:chOff x="758" y="1621"/>
            <a:chExt cx="2067" cy="88"/>
          </a:xfrm>
        </p:grpSpPr>
        <p:sp>
          <p:nvSpPr>
            <p:cNvPr id="82960" name="Rectangle 16"/>
            <p:cNvSpPr>
              <a:spLocks noChangeArrowheads="1"/>
            </p:cNvSpPr>
            <p:nvPr/>
          </p:nvSpPr>
          <p:spPr bwMode="auto">
            <a:xfrm>
              <a:off x="883" y="1621"/>
              <a:ext cx="455" cy="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800">
                  <a:latin typeface="Arial" pitchFamily="34" charset="0"/>
                  <a:ea typeface="Arial" pitchFamily="34" charset="0"/>
                </a:rPr>
                <a:t>Private annuity </a:t>
              </a:r>
            </a:p>
          </p:txBody>
        </p:sp>
        <p:sp>
          <p:nvSpPr>
            <p:cNvPr id="82961" name="Rectangle 17"/>
            <p:cNvSpPr>
              <a:spLocks noChangeArrowheads="1"/>
            </p:cNvSpPr>
            <p:nvPr/>
          </p:nvSpPr>
          <p:spPr bwMode="auto">
            <a:xfrm>
              <a:off x="1678" y="1621"/>
              <a:ext cx="388" cy="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800">
                  <a:latin typeface="Arial" pitchFamily="34" charset="0"/>
                  <a:ea typeface="Arial" pitchFamily="34" charset="0"/>
                </a:rPr>
                <a:t>‘Riesterrente’</a:t>
              </a:r>
            </a:p>
          </p:txBody>
        </p:sp>
        <p:sp>
          <p:nvSpPr>
            <p:cNvPr id="82962" name="Rectangle 18"/>
            <p:cNvSpPr>
              <a:spLocks noChangeArrowheads="1"/>
            </p:cNvSpPr>
            <p:nvPr/>
          </p:nvSpPr>
          <p:spPr bwMode="auto">
            <a:xfrm>
              <a:off x="2401" y="1621"/>
              <a:ext cx="424" cy="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de-DE" sz="800">
                  <a:latin typeface="Arial" pitchFamily="34" charset="0"/>
                  <a:ea typeface="Arial" pitchFamily="34" charset="0"/>
                </a:rPr>
                <a:t>Social security</a:t>
              </a:r>
            </a:p>
          </p:txBody>
        </p:sp>
        <p:sp>
          <p:nvSpPr>
            <p:cNvPr id="82965" name="Rectangle 21"/>
            <p:cNvSpPr>
              <a:spLocks noChangeArrowheads="1"/>
            </p:cNvSpPr>
            <p:nvPr/>
          </p:nvSpPr>
          <p:spPr bwMode="auto">
            <a:xfrm>
              <a:off x="758" y="1621"/>
              <a:ext cx="80" cy="80"/>
            </a:xfrm>
            <a:prstGeom prst="rect">
              <a:avLst/>
            </a:prstGeom>
            <a:solidFill>
              <a:srgbClr val="007AC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6" name="Rectangle 22"/>
            <p:cNvSpPr>
              <a:spLocks noChangeArrowheads="1"/>
            </p:cNvSpPr>
            <p:nvPr/>
          </p:nvSpPr>
          <p:spPr bwMode="auto">
            <a:xfrm>
              <a:off x="1553" y="1621"/>
              <a:ext cx="80" cy="80"/>
            </a:xfrm>
            <a:prstGeom prst="rect">
              <a:avLst/>
            </a:prstGeom>
            <a:solidFill>
              <a:srgbClr val="61C6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7" name="Rectangle 23"/>
            <p:cNvSpPr>
              <a:spLocks noChangeArrowheads="1"/>
            </p:cNvSpPr>
            <p:nvPr/>
          </p:nvSpPr>
          <p:spPr bwMode="auto">
            <a:xfrm>
              <a:off x="2276" y="1621"/>
              <a:ext cx="80" cy="80"/>
            </a:xfrm>
            <a:prstGeom prst="rect">
              <a:avLst/>
            </a:prstGeom>
            <a:solidFill>
              <a:srgbClr val="007AC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547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347663" y="5790900"/>
            <a:ext cx="64936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Clr>
                <a:srgbClr val="113388"/>
              </a:buClr>
            </a:pPr>
            <a:r>
              <a:rPr lang="de-DE" sz="900" dirty="0" smtClean="0">
                <a:solidFill>
                  <a:srgbClr val="000000"/>
                </a:solidFill>
              </a:rPr>
              <a:t>Source: German </a:t>
            </a:r>
            <a:r>
              <a:rPr lang="de-DE" sz="900" dirty="0" err="1" smtClean="0">
                <a:solidFill>
                  <a:srgbClr val="000000"/>
                </a:solidFill>
              </a:rPr>
              <a:t>association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of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insurers</a:t>
            </a:r>
            <a:r>
              <a:rPr lang="de-DE" sz="900" dirty="0" smtClean="0">
                <a:solidFill>
                  <a:srgbClr val="000000"/>
                </a:solidFill>
              </a:rPr>
              <a:t> (GDV); German </a:t>
            </a:r>
            <a:r>
              <a:rPr lang="de-DE" sz="900" dirty="0" err="1" smtClean="0">
                <a:solidFill>
                  <a:srgbClr val="000000"/>
                </a:solidFill>
              </a:rPr>
              <a:t>public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pension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authority</a:t>
            </a:r>
            <a:r>
              <a:rPr lang="de-DE" sz="900" dirty="0" smtClean="0">
                <a:solidFill>
                  <a:srgbClr val="000000"/>
                </a:solidFill>
              </a:rPr>
              <a:t>; *</a:t>
            </a:r>
            <a:r>
              <a:rPr lang="de-DE" sz="900" dirty="0" err="1" smtClean="0">
                <a:solidFill>
                  <a:srgbClr val="000000"/>
                </a:solidFill>
              </a:rPr>
              <a:t>Annuties</a:t>
            </a:r>
            <a:r>
              <a:rPr lang="de-DE" sz="900" dirty="0" smtClean="0">
                <a:solidFill>
                  <a:srgbClr val="000000"/>
                </a:solidFill>
              </a:rPr>
              <a:t> in </a:t>
            </a:r>
            <a:r>
              <a:rPr lang="de-DE" sz="900" dirty="0" err="1" smtClean="0">
                <a:solidFill>
                  <a:srgbClr val="000000"/>
                </a:solidFill>
              </a:rPr>
              <a:t>payment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only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contain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single</a:t>
            </a:r>
            <a:r>
              <a:rPr lang="de-DE" sz="900" dirty="0" smtClean="0">
                <a:solidFill>
                  <a:srgbClr val="000000"/>
                </a:solidFill>
              </a:rPr>
              <a:t>/</a:t>
            </a:r>
            <a:r>
              <a:rPr lang="de-DE" sz="900" dirty="0" err="1" smtClean="0">
                <a:solidFill>
                  <a:srgbClr val="000000"/>
                </a:solidFill>
              </a:rPr>
              <a:t>joint</a:t>
            </a:r>
            <a:r>
              <a:rPr lang="de-DE" sz="900" dirty="0" smtClean="0">
                <a:solidFill>
                  <a:srgbClr val="000000"/>
                </a:solidFill>
              </a:rPr>
              <a:t> private </a:t>
            </a:r>
            <a:r>
              <a:rPr lang="de-DE" sz="900" dirty="0" err="1" smtClean="0">
                <a:solidFill>
                  <a:srgbClr val="000000"/>
                </a:solidFill>
              </a:rPr>
              <a:t>annuities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provided</a:t>
            </a:r>
            <a:r>
              <a:rPr lang="de-DE" sz="900" dirty="0" smtClean="0">
                <a:solidFill>
                  <a:srgbClr val="000000"/>
                </a:solidFill>
              </a:rPr>
              <a:t>  </a:t>
            </a:r>
            <a:r>
              <a:rPr lang="de-DE" sz="900" dirty="0" err="1" smtClean="0">
                <a:solidFill>
                  <a:srgbClr val="000000"/>
                </a:solidFill>
              </a:rPr>
              <a:t>by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life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insurers</a:t>
            </a:r>
            <a:r>
              <a:rPr lang="de-DE" sz="900" dirty="0" smtClean="0">
                <a:solidFill>
                  <a:srgbClr val="000000"/>
                </a:solidFill>
              </a:rPr>
              <a:t> (Lebensversicherungen im engeren Sinne), </a:t>
            </a:r>
            <a:r>
              <a:rPr lang="de-DE" sz="900" dirty="0" err="1" smtClean="0">
                <a:solidFill>
                  <a:srgbClr val="000000"/>
                </a:solidFill>
              </a:rPr>
              <a:t>excludes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occup.pension</a:t>
            </a:r>
            <a:r>
              <a:rPr lang="de-DE" sz="900" dirty="0" err="1">
                <a:solidFill>
                  <a:srgbClr val="000000"/>
                </a:solidFill>
              </a:rPr>
              <a:t>s</a:t>
            </a:r>
            <a:endParaRPr lang="en-US" sz="900" dirty="0" smtClean="0">
              <a:solidFill>
                <a:srgbClr val="000000"/>
              </a:solidFill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292100" y="476625"/>
            <a:ext cx="7849465" cy="641350"/>
          </a:xfrm>
        </p:spPr>
        <p:txBody>
          <a:bodyPr/>
          <a:lstStyle/>
          <a:p>
            <a:r>
              <a:rPr lang="de-DE" dirty="0" err="1" smtClean="0"/>
              <a:t>Currently</a:t>
            </a:r>
            <a:r>
              <a:rPr lang="de-DE" dirty="0" smtClean="0"/>
              <a:t>,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annuities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payment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play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* a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minor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role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private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pension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market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4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gray">
          <a:xfrm>
            <a:off x="292100" y="1174750"/>
            <a:ext cx="8585200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en-US" b="1" dirty="0" smtClean="0">
                <a:solidFill>
                  <a:srgbClr val="FFFFFF"/>
                </a:solidFill>
              </a:rPr>
              <a:t>Benefits paid by insurers and government.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700396" y="1663085"/>
            <a:ext cx="2113625" cy="430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1400" dirty="0" smtClean="0"/>
              <a:t>Most pension insurance contracts have not reached pay-out phase yet</a:t>
            </a:r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Total </a:t>
            </a:r>
            <a:r>
              <a:rPr lang="de-DE" sz="1400" dirty="0" err="1" smtClean="0"/>
              <a:t>market</a:t>
            </a:r>
            <a:r>
              <a:rPr lang="de-DE" sz="1400" dirty="0" smtClean="0"/>
              <a:t> </a:t>
            </a:r>
            <a:r>
              <a:rPr lang="de-DE" sz="1400" dirty="0" err="1" smtClean="0"/>
              <a:t>for</a:t>
            </a:r>
            <a:r>
              <a:rPr lang="de-DE" sz="1400" dirty="0" smtClean="0"/>
              <a:t> private </a:t>
            </a:r>
            <a:r>
              <a:rPr lang="de-DE" sz="1400" dirty="0" err="1" smtClean="0"/>
              <a:t>life</a:t>
            </a:r>
            <a:r>
              <a:rPr lang="de-DE" sz="1400" dirty="0" smtClean="0"/>
              <a:t> </a:t>
            </a:r>
            <a:r>
              <a:rPr lang="de-DE" sz="1400" dirty="0" err="1" smtClean="0"/>
              <a:t>annuities</a:t>
            </a:r>
            <a:r>
              <a:rPr lang="de-DE" sz="1400" dirty="0" smtClean="0"/>
              <a:t> </a:t>
            </a:r>
            <a:r>
              <a:rPr lang="de-DE" sz="1400" dirty="0" err="1" smtClean="0"/>
              <a:t>remains</a:t>
            </a:r>
            <a:r>
              <a:rPr lang="de-DE" sz="1400" dirty="0" smtClean="0"/>
              <a:t> </a:t>
            </a:r>
            <a:r>
              <a:rPr lang="de-DE" sz="1400" dirty="0" err="1" smtClean="0"/>
              <a:t>small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Single premium </a:t>
            </a:r>
            <a:r>
              <a:rPr lang="de-DE" sz="1400" dirty="0" err="1" smtClean="0"/>
              <a:t>deferred</a:t>
            </a:r>
            <a:r>
              <a:rPr lang="de-DE" sz="1400" dirty="0" smtClean="0"/>
              <a:t> </a:t>
            </a:r>
            <a:r>
              <a:rPr lang="de-DE" sz="1400" dirty="0" err="1" smtClean="0"/>
              <a:t>or</a:t>
            </a:r>
            <a:r>
              <a:rPr lang="de-DE" sz="1400" dirty="0" smtClean="0"/>
              <a:t> immediate </a:t>
            </a:r>
            <a:r>
              <a:rPr lang="de-DE" sz="1400" dirty="0" err="1" smtClean="0"/>
              <a:t>annuities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dominated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b="1" dirty="0" err="1" smtClean="0"/>
              <a:t>participating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life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annuity</a:t>
            </a:r>
            <a:r>
              <a:rPr lang="de-DE" sz="1400" b="1" dirty="0" smtClean="0"/>
              <a:t> (PLA)</a:t>
            </a:r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In </a:t>
            </a:r>
            <a:r>
              <a:rPr lang="de-DE" sz="1400" dirty="0" err="1" smtClean="0"/>
              <a:t>case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fixed</a:t>
            </a:r>
            <a:r>
              <a:rPr lang="de-DE" sz="1400" dirty="0" smtClean="0"/>
              <a:t> </a:t>
            </a:r>
            <a:r>
              <a:rPr lang="de-DE" sz="1400" dirty="0" err="1" smtClean="0"/>
              <a:t>annual</a:t>
            </a:r>
            <a:r>
              <a:rPr lang="de-DE" sz="1400" dirty="0" smtClean="0"/>
              <a:t> </a:t>
            </a:r>
            <a:r>
              <a:rPr lang="de-DE" sz="1400" dirty="0" err="1" smtClean="0"/>
              <a:t>premiums</a:t>
            </a:r>
            <a:r>
              <a:rPr lang="de-DE" sz="1400" dirty="0" smtClean="0"/>
              <a:t> </a:t>
            </a:r>
            <a:r>
              <a:rPr lang="de-DE" sz="1400" dirty="0" err="1" smtClean="0"/>
              <a:t>about</a:t>
            </a:r>
            <a:r>
              <a:rPr lang="de-DE" sz="1400" dirty="0" smtClean="0"/>
              <a:t> 1/3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pension</a:t>
            </a:r>
            <a:r>
              <a:rPr lang="de-DE" sz="1400" dirty="0" smtClean="0"/>
              <a:t> </a:t>
            </a:r>
            <a:r>
              <a:rPr lang="de-DE" sz="1400" dirty="0" err="1" smtClean="0"/>
              <a:t>insurance</a:t>
            </a:r>
            <a:r>
              <a:rPr lang="de-DE" sz="1400" dirty="0" smtClean="0"/>
              <a:t> </a:t>
            </a:r>
            <a:r>
              <a:rPr lang="de-DE" sz="1400" dirty="0" err="1" smtClean="0"/>
              <a:t>contracts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unit</a:t>
            </a:r>
            <a:r>
              <a:rPr lang="de-DE" sz="1400" dirty="0" smtClean="0"/>
              <a:t> </a:t>
            </a:r>
            <a:r>
              <a:rPr lang="de-DE" sz="1400" dirty="0" err="1" smtClean="0"/>
              <a:t>linked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2/3 </a:t>
            </a:r>
            <a:r>
              <a:rPr lang="de-DE" sz="1400" dirty="0" err="1" smtClean="0"/>
              <a:t>participating</a:t>
            </a:r>
            <a:r>
              <a:rPr lang="de-DE" sz="1400" dirty="0" smtClean="0"/>
              <a:t> </a:t>
            </a:r>
            <a:endParaRPr lang="de-DE" sz="1400" dirty="0" smtClean="0">
              <a:solidFill>
                <a:srgbClr val="FF0000"/>
              </a:solidFill>
            </a:endParaRPr>
          </a:p>
          <a:p>
            <a:pPr marL="0" indent="0" eaLnBrk="1" hangingPunct="1">
              <a:spcBef>
                <a:spcPct val="25000"/>
              </a:spcBef>
              <a:defRPr/>
            </a:pPr>
            <a:endParaRPr lang="de-DE" sz="1400" dirty="0" smtClean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1607279"/>
            <a:ext cx="6382225" cy="3829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77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gray">
          <a:xfrm>
            <a:off x="292100" y="1535112"/>
            <a:ext cx="6356438" cy="4431335"/>
          </a:xfrm>
          <a:prstGeom prst="rect">
            <a:avLst/>
          </a:prstGeom>
          <a:solidFill>
            <a:srgbClr val="DEDFE0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9938" tIns="46767" rIns="89938" bIns="46767"/>
          <a:lstStyle/>
          <a:p>
            <a:pPr defTabSz="913873">
              <a:spcBef>
                <a:spcPct val="25000"/>
              </a:spcBef>
              <a:buClr>
                <a:srgbClr val="113388"/>
              </a:buClr>
              <a:defRPr/>
            </a:pPr>
            <a:endParaRPr lang="en-US" sz="1300">
              <a:latin typeface="Arial" pitchFamily="34" charset="0"/>
            </a:endParaRPr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76625"/>
            <a:ext cx="7460255" cy="641350"/>
          </a:xfrm>
        </p:spPr>
        <p:txBody>
          <a:bodyPr/>
          <a:lstStyle/>
          <a:p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How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does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German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participating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life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annuity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(PLA)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work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?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5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gray">
          <a:xfrm>
            <a:off x="292100" y="1174750"/>
            <a:ext cx="8585200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en-US" b="1" dirty="0" smtClean="0">
                <a:solidFill>
                  <a:srgbClr val="FFFFFF"/>
                </a:solidFill>
              </a:rPr>
              <a:t>Payout components of a single premium immediate participating life annuity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736510" y="1657575"/>
            <a:ext cx="2113625" cy="420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The </a:t>
            </a:r>
            <a:r>
              <a:rPr lang="de-DE" sz="1400" dirty="0" err="1" smtClean="0"/>
              <a:t>annuitant</a:t>
            </a:r>
            <a:r>
              <a:rPr lang="de-DE" sz="1400" dirty="0" smtClean="0"/>
              <a:t> </a:t>
            </a:r>
            <a:r>
              <a:rPr lang="de-DE" sz="1400" dirty="0" err="1" smtClean="0"/>
              <a:t>participates</a:t>
            </a:r>
            <a:r>
              <a:rPr lang="de-DE" sz="1400" dirty="0" smtClean="0"/>
              <a:t> in </a:t>
            </a:r>
            <a:r>
              <a:rPr lang="de-DE" sz="1400" dirty="0" err="1" smtClean="0"/>
              <a:t>every</a:t>
            </a:r>
            <a:r>
              <a:rPr lang="de-DE" sz="1400" dirty="0" smtClean="0"/>
              <a:t> </a:t>
            </a:r>
            <a:r>
              <a:rPr lang="de-DE" sz="1400" dirty="0" err="1" smtClean="0"/>
              <a:t>return</a:t>
            </a:r>
            <a:r>
              <a:rPr lang="de-DE" sz="1400" dirty="0" smtClean="0"/>
              <a:t> </a:t>
            </a:r>
            <a:r>
              <a:rPr lang="de-DE" sz="1400" dirty="0" err="1" smtClean="0"/>
              <a:t>source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insurer</a:t>
            </a:r>
            <a:r>
              <a:rPr lang="de-DE" sz="1400" dirty="0" smtClean="0"/>
              <a:t> (</a:t>
            </a:r>
            <a:r>
              <a:rPr lang="de-DE" sz="1400" dirty="0" err="1" smtClean="0"/>
              <a:t>surplus</a:t>
            </a:r>
            <a:r>
              <a:rPr lang="de-DE" sz="1400" dirty="0" smtClean="0"/>
              <a:t> </a:t>
            </a:r>
            <a:r>
              <a:rPr lang="de-DE" sz="1400" dirty="0" err="1" smtClean="0"/>
              <a:t>sharing</a:t>
            </a:r>
            <a:r>
              <a:rPr lang="de-DE" sz="1400" dirty="0" smtClean="0"/>
              <a:t>)</a:t>
            </a:r>
          </a:p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en-US" sz="1400" dirty="0"/>
              <a:t>There are several ways to design the “variable </a:t>
            </a:r>
            <a:r>
              <a:rPr lang="en-US" sz="1400" dirty="0" err="1"/>
              <a:t>annutiy</a:t>
            </a:r>
            <a:r>
              <a:rPr lang="en-US" sz="1400" dirty="0"/>
              <a:t>” part payout part:</a:t>
            </a:r>
          </a:p>
          <a:p>
            <a:pPr marL="550863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Lump sum-payments</a:t>
            </a:r>
          </a:p>
          <a:p>
            <a:pPr marL="550863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/>
              <a:t>Annuitization</a:t>
            </a:r>
            <a:endParaRPr lang="de-DE" sz="1400" dirty="0"/>
          </a:p>
          <a:p>
            <a:pPr marL="550863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/>
              <a:t>Combination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 smtClean="0"/>
              <a:t>both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err="1" smtClean="0"/>
              <a:t>Insurers</a:t>
            </a:r>
            <a:r>
              <a:rPr lang="de-DE" sz="1400" dirty="0" smtClean="0"/>
              <a:t> </a:t>
            </a:r>
            <a:r>
              <a:rPr lang="de-DE" sz="1400" dirty="0" err="1" smtClean="0"/>
              <a:t>can</a:t>
            </a:r>
            <a:r>
              <a:rPr lang="de-DE" sz="1400" dirty="0" smtClean="0"/>
              <a:t> </a:t>
            </a:r>
            <a:r>
              <a:rPr lang="de-DE" sz="1400" dirty="0" err="1" smtClean="0"/>
              <a:t>use</a:t>
            </a:r>
            <a:r>
              <a:rPr lang="de-DE" sz="1400" dirty="0" smtClean="0"/>
              <a:t> </a:t>
            </a:r>
            <a:r>
              <a:rPr lang="de-DE" sz="1400" dirty="0" err="1" smtClean="0"/>
              <a:t>smoothing</a:t>
            </a:r>
            <a:r>
              <a:rPr lang="de-DE" sz="1400" dirty="0" smtClean="0"/>
              <a:t> </a:t>
            </a:r>
            <a:r>
              <a:rPr lang="de-DE" sz="1400" dirty="0" err="1" smtClean="0"/>
              <a:t>techniques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hold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profit</a:t>
            </a:r>
            <a:r>
              <a:rPr lang="de-DE" sz="1400" dirty="0" smtClean="0"/>
              <a:t> </a:t>
            </a:r>
            <a:r>
              <a:rPr lang="de-DE" sz="1400" dirty="0" err="1" smtClean="0"/>
              <a:t>share</a:t>
            </a:r>
            <a:r>
              <a:rPr lang="de-DE" sz="1400" dirty="0" smtClean="0"/>
              <a:t> </a:t>
            </a:r>
            <a:r>
              <a:rPr lang="de-DE" sz="1400" dirty="0" err="1" smtClean="0"/>
              <a:t>constant</a:t>
            </a:r>
            <a:r>
              <a:rPr lang="de-DE" sz="1400" dirty="0" smtClean="0"/>
              <a:t> </a:t>
            </a:r>
            <a:r>
              <a:rPr lang="de-DE" sz="1400" dirty="0" err="1" smtClean="0"/>
              <a:t>over</a:t>
            </a:r>
            <a:r>
              <a:rPr lang="de-DE" sz="1400" dirty="0" smtClean="0"/>
              <a:t> time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 rot="16200000">
            <a:off x="-1346142" y="3587203"/>
            <a:ext cx="4190777" cy="567711"/>
          </a:xfrm>
          <a:prstGeom prst="rect">
            <a:avLst/>
          </a:prstGeom>
          <a:solidFill>
            <a:schemeClr val="tx2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PLA-Payout</a:t>
            </a:r>
            <a:endParaRPr lang="en-US" sz="1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gray">
          <a:xfrm>
            <a:off x="1023773" y="3547095"/>
            <a:ext cx="1427608" cy="2419351"/>
          </a:xfrm>
          <a:prstGeom prst="rect">
            <a:avLst/>
          </a:prstGeom>
          <a:solidFill>
            <a:srgbClr val="4064A5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Guaranteed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fixed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nominal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part</a:t>
            </a:r>
            <a:endParaRPr lang="de-DE" sz="1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gray">
          <a:xfrm>
            <a:off x="1023773" y="1783780"/>
            <a:ext cx="1427608" cy="1771426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Variable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profit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participating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part</a:t>
            </a:r>
            <a:endParaRPr lang="de-DE" sz="1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2473325" y="1798810"/>
            <a:ext cx="4133005" cy="398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en-US" sz="1400" dirty="0" smtClean="0"/>
              <a:t>The variable annuity part of the PLA depends on the insurers profit from:</a:t>
            </a:r>
          </a:p>
          <a:p>
            <a:pPr marL="550862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smtClean="0"/>
              <a:t>Investments </a:t>
            </a:r>
            <a:r>
              <a:rPr lang="de-DE" sz="1400" dirty="0" err="1" smtClean="0"/>
              <a:t>return</a:t>
            </a:r>
            <a:endParaRPr lang="de-DE" sz="1400" dirty="0" smtClean="0"/>
          </a:p>
          <a:p>
            <a:pPr marL="550862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b="1" dirty="0" err="1" smtClean="0"/>
              <a:t>Risk</a:t>
            </a:r>
            <a:r>
              <a:rPr lang="de-DE" sz="1400" b="1" dirty="0" smtClean="0"/>
              <a:t> (</a:t>
            </a:r>
            <a:r>
              <a:rPr lang="de-DE" sz="1400" b="1" dirty="0" err="1" smtClean="0"/>
              <a:t>mortality</a:t>
            </a:r>
            <a:r>
              <a:rPr lang="de-DE" sz="1400" b="1" dirty="0" smtClean="0"/>
              <a:t>) </a:t>
            </a:r>
            <a:r>
              <a:rPr lang="de-DE" sz="1400" b="1" dirty="0" err="1" smtClean="0"/>
              <a:t>return</a:t>
            </a:r>
            <a:endParaRPr lang="de-DE" sz="1400" b="1" dirty="0" smtClean="0"/>
          </a:p>
          <a:p>
            <a:pPr marL="550862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smtClean="0"/>
              <a:t>Other </a:t>
            </a:r>
            <a:r>
              <a:rPr lang="de-DE" sz="1400" dirty="0" err="1" smtClean="0"/>
              <a:t>sources</a:t>
            </a:r>
            <a:r>
              <a:rPr lang="de-DE" sz="1400" dirty="0" smtClean="0"/>
              <a:t> (e.g. </a:t>
            </a:r>
            <a:r>
              <a:rPr lang="de-DE" sz="1400" dirty="0" err="1" smtClean="0"/>
              <a:t>costs</a:t>
            </a:r>
            <a:r>
              <a:rPr lang="de-DE" sz="1400" dirty="0" smtClean="0"/>
              <a:t>)</a:t>
            </a:r>
          </a:p>
          <a:p>
            <a:pPr marL="457200" lvl="1" indent="0" eaLnBrk="1" hangingPunct="1">
              <a:spcBef>
                <a:spcPct val="25000"/>
              </a:spcBef>
              <a:defRPr/>
            </a:pPr>
            <a:endParaRPr lang="de-DE" sz="1400" dirty="0" smtClean="0"/>
          </a:p>
          <a:p>
            <a:pPr marL="457200" lvl="1" indent="0" eaLnBrk="1" hangingPunct="1">
              <a:spcBef>
                <a:spcPct val="25000"/>
              </a:spcBef>
              <a:defRPr/>
            </a:pPr>
            <a:endParaRPr lang="en-US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The </a:t>
            </a:r>
            <a:r>
              <a:rPr lang="de-DE" sz="1400" dirty="0" err="1" smtClean="0"/>
              <a:t>guaranteed</a:t>
            </a:r>
            <a:r>
              <a:rPr lang="de-DE" sz="1400" dirty="0" smtClean="0"/>
              <a:t> </a:t>
            </a:r>
            <a:r>
              <a:rPr lang="de-DE" sz="1400" dirty="0" err="1" smtClean="0"/>
              <a:t>part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fixed</a:t>
            </a:r>
            <a:r>
              <a:rPr lang="de-DE" sz="1400" dirty="0" smtClean="0"/>
              <a:t> </a:t>
            </a:r>
            <a:r>
              <a:rPr lang="de-DE" sz="1400" dirty="0" err="1" smtClean="0"/>
              <a:t>when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contract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signed</a:t>
            </a:r>
            <a:r>
              <a:rPr lang="de-DE" sz="1400" dirty="0" smtClean="0"/>
              <a:t>. </a:t>
            </a:r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The </a:t>
            </a:r>
            <a:r>
              <a:rPr lang="de-DE" sz="1400" dirty="0" err="1" smtClean="0"/>
              <a:t>actuarial</a:t>
            </a:r>
            <a:r>
              <a:rPr lang="de-DE" sz="1400" dirty="0" smtClean="0"/>
              <a:t> </a:t>
            </a:r>
            <a:r>
              <a:rPr lang="de-DE" sz="1400" dirty="0" err="1" smtClean="0"/>
              <a:t>assumptions</a:t>
            </a:r>
            <a:r>
              <a:rPr lang="de-DE" sz="1400" dirty="0" smtClean="0"/>
              <a:t> </a:t>
            </a:r>
            <a:r>
              <a:rPr lang="de-DE" sz="1400" dirty="0" err="1" smtClean="0"/>
              <a:t>used</a:t>
            </a:r>
            <a:r>
              <a:rPr lang="de-DE" sz="1400" dirty="0" smtClean="0"/>
              <a:t> to </a:t>
            </a:r>
            <a:r>
              <a:rPr lang="de-DE" sz="1400" dirty="0" err="1" smtClean="0"/>
              <a:t>determine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guaranteed</a:t>
            </a:r>
            <a:r>
              <a:rPr lang="de-DE" sz="1400" dirty="0" smtClean="0"/>
              <a:t> </a:t>
            </a:r>
            <a:r>
              <a:rPr lang="de-DE" sz="1400" dirty="0" err="1" smtClean="0"/>
              <a:t>part</a:t>
            </a:r>
            <a:r>
              <a:rPr lang="de-DE" sz="1400" dirty="0" smtClean="0"/>
              <a:t> </a:t>
            </a:r>
            <a:r>
              <a:rPr lang="de-DE" sz="1400" dirty="0" err="1" smtClean="0"/>
              <a:t>have</a:t>
            </a:r>
            <a:r>
              <a:rPr lang="de-DE" sz="1400" dirty="0" smtClean="0"/>
              <a:t> to be </a:t>
            </a:r>
            <a:r>
              <a:rPr lang="de-DE" sz="1400" dirty="0" err="1" smtClean="0"/>
              <a:t>calculated</a:t>
            </a:r>
            <a:r>
              <a:rPr lang="de-DE" sz="1400" dirty="0" smtClean="0"/>
              <a:t> „on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safe</a:t>
            </a:r>
            <a:r>
              <a:rPr lang="de-DE" sz="1400" dirty="0" smtClean="0"/>
              <a:t> </a:t>
            </a:r>
            <a:r>
              <a:rPr lang="de-DE" sz="1400" dirty="0" err="1" smtClean="0"/>
              <a:t>side</a:t>
            </a:r>
            <a:r>
              <a:rPr lang="de-DE" sz="1400" dirty="0" smtClean="0"/>
              <a:t>“, </a:t>
            </a:r>
            <a:r>
              <a:rPr lang="de-DE" sz="1400" dirty="0" err="1" smtClean="0"/>
              <a:t>most</a:t>
            </a:r>
            <a:r>
              <a:rPr lang="de-DE" sz="1400" dirty="0" smtClean="0"/>
              <a:t> </a:t>
            </a:r>
            <a:r>
              <a:rPr lang="de-DE" sz="1400" dirty="0" err="1" smtClean="0"/>
              <a:t>prominentely</a:t>
            </a:r>
            <a:r>
              <a:rPr lang="de-DE" sz="1400" dirty="0" smtClean="0"/>
              <a:t> via:</a:t>
            </a:r>
          </a:p>
          <a:p>
            <a:pPr marL="550862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 smtClean="0"/>
              <a:t>Government</a:t>
            </a:r>
            <a:r>
              <a:rPr lang="de-DE" sz="1400" dirty="0" smtClean="0"/>
              <a:t> </a:t>
            </a:r>
            <a:r>
              <a:rPr lang="de-DE" sz="1400" dirty="0" err="1" smtClean="0"/>
              <a:t>regulated</a:t>
            </a:r>
            <a:r>
              <a:rPr lang="de-DE" sz="1400" dirty="0" smtClean="0"/>
              <a:t> </a:t>
            </a:r>
            <a:r>
              <a:rPr lang="de-DE" sz="1400" dirty="0" err="1" smtClean="0"/>
              <a:t>maximum</a:t>
            </a:r>
            <a:r>
              <a:rPr lang="de-DE" sz="1400" dirty="0" smtClean="0"/>
              <a:t> </a:t>
            </a:r>
            <a:r>
              <a:rPr lang="de-DE" sz="1400" dirty="0" err="1" smtClean="0"/>
              <a:t>interest</a:t>
            </a:r>
            <a:r>
              <a:rPr lang="de-DE" sz="1400" dirty="0" smtClean="0"/>
              <a:t> rate</a:t>
            </a:r>
          </a:p>
          <a:p>
            <a:pPr marL="550862"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 smtClean="0"/>
              <a:t>Prudent</a:t>
            </a:r>
            <a:r>
              <a:rPr lang="de-DE" sz="1400" dirty="0" smtClean="0"/>
              <a:t> </a:t>
            </a:r>
            <a:r>
              <a:rPr lang="de-DE" sz="1400" dirty="0" err="1" smtClean="0"/>
              <a:t>mortality</a:t>
            </a:r>
            <a:r>
              <a:rPr lang="de-DE" sz="1400" dirty="0" smtClean="0"/>
              <a:t> </a:t>
            </a:r>
            <a:r>
              <a:rPr lang="de-DE" sz="1400" dirty="0" err="1" smtClean="0"/>
              <a:t>estimates</a:t>
            </a:r>
            <a:r>
              <a:rPr lang="de-DE" sz="1400" dirty="0" smtClean="0"/>
              <a:t> </a:t>
            </a:r>
            <a:r>
              <a:rPr lang="de-DE" sz="1400" dirty="0" err="1" smtClean="0"/>
              <a:t>have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be</a:t>
            </a:r>
            <a:r>
              <a:rPr lang="de-DE" sz="1400" dirty="0" smtClean="0"/>
              <a:t> </a:t>
            </a:r>
            <a:r>
              <a:rPr lang="de-DE" sz="1400" dirty="0" err="1" smtClean="0"/>
              <a:t>used</a:t>
            </a:r>
            <a:endParaRPr lang="de-DE" sz="1400" dirty="0" smtClean="0"/>
          </a:p>
        </p:txBody>
      </p:sp>
    </p:spTree>
    <p:extLst>
      <p:ext uri="{BB962C8B-B14F-4D97-AF65-F5344CB8AC3E}">
        <p14:creationId xmlns:p14="http://schemas.microsoft.com/office/powerpoint/2010/main" val="362307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25750"/>
            <a:ext cx="7460255" cy="641350"/>
          </a:xfrm>
        </p:spPr>
        <p:txBody>
          <a:bodyPr/>
          <a:lstStyle/>
          <a:p>
            <a:r>
              <a:rPr lang="en-US" dirty="0" smtClean="0"/>
              <a:t>How do we build mortality </a:t>
            </a:r>
            <a:r>
              <a:rPr lang="en-US" dirty="0"/>
              <a:t>assumptions </a:t>
            </a:r>
            <a:r>
              <a:rPr lang="en-US" dirty="0" smtClean="0"/>
              <a:t>that reflect </a:t>
            </a:r>
            <a:r>
              <a:rPr lang="en-US" dirty="0"/>
              <a:t>the </a:t>
            </a:r>
            <a:r>
              <a:rPr lang="en-US" dirty="0" smtClean="0"/>
              <a:t>future mortality </a:t>
            </a:r>
            <a:r>
              <a:rPr lang="en-US" dirty="0"/>
              <a:t>experience of the annuitant </a:t>
            </a:r>
            <a:r>
              <a:rPr lang="en-US" dirty="0" smtClean="0"/>
              <a:t>populations?</a:t>
            </a:r>
            <a:r>
              <a:rPr lang="en-US" b="1" dirty="0"/>
              <a:t/>
            </a:r>
            <a:br>
              <a:rPr lang="en-US" b="1" dirty="0"/>
            </a:br>
            <a:endParaRPr lang="de-DE" b="1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6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gray">
          <a:xfrm>
            <a:off x="292100" y="1174750"/>
            <a:ext cx="8585200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endParaRPr lang="de-DE" b="1" kern="0" dirty="0" smtClean="0">
              <a:solidFill>
                <a:schemeClr val="bg1"/>
              </a:solidFill>
            </a:endParaRPr>
          </a:p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de-DE" b="1" kern="0" dirty="0" err="1" smtClean="0">
                <a:solidFill>
                  <a:schemeClr val="bg1"/>
                </a:solidFill>
              </a:rPr>
              <a:t>Mortality</a:t>
            </a:r>
            <a:r>
              <a:rPr lang="de-DE" b="1" kern="0" dirty="0" smtClean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assumptions</a:t>
            </a:r>
            <a:r>
              <a:rPr lang="de-DE" b="1" kern="0" dirty="0">
                <a:solidFill>
                  <a:schemeClr val="bg1"/>
                </a:solidFill>
              </a:rPr>
              <a:t> in </a:t>
            </a:r>
            <a:r>
              <a:rPr lang="de-DE" b="1" kern="0" dirty="0" err="1">
                <a:solidFill>
                  <a:schemeClr val="bg1"/>
                </a:solidFill>
              </a:rPr>
              <a:t>guarantee</a:t>
            </a:r>
            <a:r>
              <a:rPr lang="de-DE" b="1" kern="0" dirty="0">
                <a:solidFill>
                  <a:schemeClr val="bg1"/>
                </a:solidFill>
              </a:rPr>
              <a:t> </a:t>
            </a:r>
            <a:r>
              <a:rPr lang="de-DE" b="1" kern="0" dirty="0" err="1">
                <a:solidFill>
                  <a:schemeClr val="bg1"/>
                </a:solidFill>
              </a:rPr>
              <a:t>products</a:t>
            </a:r>
            <a:endParaRPr lang="de-DE" b="1" kern="0" dirty="0">
              <a:solidFill>
                <a:schemeClr val="bg1"/>
              </a:solidFill>
            </a:endParaRPr>
          </a:p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92101" y="1657575"/>
            <a:ext cx="858520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defRPr/>
            </a:pPr>
            <a:r>
              <a:rPr lang="de-DE" sz="1400" dirty="0" smtClean="0"/>
              <a:t>Life </a:t>
            </a:r>
            <a:r>
              <a:rPr lang="de-DE" sz="1400" dirty="0" err="1" smtClean="0"/>
              <a:t>expectancy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a </a:t>
            </a:r>
            <a:r>
              <a:rPr lang="de-DE" sz="1400" dirty="0" err="1" smtClean="0"/>
              <a:t>fixed</a:t>
            </a:r>
            <a:r>
              <a:rPr lang="de-DE" sz="1400" dirty="0" smtClean="0"/>
              <a:t> </a:t>
            </a:r>
            <a:r>
              <a:rPr lang="de-DE" sz="1400" dirty="0" err="1" smtClean="0"/>
              <a:t>life</a:t>
            </a:r>
            <a:r>
              <a:rPr lang="de-DE" sz="1400" dirty="0" smtClean="0"/>
              <a:t> </a:t>
            </a:r>
            <a:r>
              <a:rPr lang="de-DE" sz="1400" dirty="0" err="1" smtClean="0"/>
              <a:t>annuitant</a:t>
            </a:r>
            <a:r>
              <a:rPr lang="de-DE" sz="1400" dirty="0" smtClean="0"/>
              <a:t>, </a:t>
            </a:r>
            <a:r>
              <a:rPr lang="de-DE" sz="1400" b="1" dirty="0" err="1" smtClean="0"/>
              <a:t>example</a:t>
            </a:r>
            <a:r>
              <a:rPr lang="de-DE" sz="1400" dirty="0" smtClean="0"/>
              <a:t>:</a:t>
            </a:r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endParaRPr lang="de-DE" sz="1400" dirty="0" smtClean="0"/>
          </a:p>
        </p:txBody>
      </p:sp>
      <p:grpSp>
        <p:nvGrpSpPr>
          <p:cNvPr id="37899" name="Group 37898"/>
          <p:cNvGrpSpPr/>
          <p:nvPr/>
        </p:nvGrpSpPr>
        <p:grpSpPr>
          <a:xfrm>
            <a:off x="229200" y="2011860"/>
            <a:ext cx="8648100" cy="3662187"/>
            <a:chOff x="229200" y="2358520"/>
            <a:chExt cx="8648100" cy="3662187"/>
          </a:xfrm>
        </p:grpSpPr>
        <p:sp>
          <p:nvSpPr>
            <p:cNvPr id="17" name="Rectangle 9"/>
            <p:cNvSpPr>
              <a:spLocks noChangeArrowheads="1"/>
            </p:cNvSpPr>
            <p:nvPr/>
          </p:nvSpPr>
          <p:spPr bwMode="gray">
            <a:xfrm>
              <a:off x="347742" y="2365375"/>
              <a:ext cx="4782090" cy="73889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lIns="95669" tIns="49747" rIns="95669" bIns="49747" anchor="ctr"/>
            <a:lstStyle/>
            <a:p>
              <a:pPr algn="ctr" defTabSz="972102">
                <a:spcBef>
                  <a:spcPct val="25000"/>
                </a:spcBef>
                <a:spcAft>
                  <a:spcPct val="25000"/>
                </a:spcAft>
                <a:buClr>
                  <a:srgbClr val="113388"/>
                </a:buClr>
                <a:defRPr/>
              </a:pPr>
              <a:endParaRPr lang="de-DE" sz="1200" b="1" dirty="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>
              <a:off x="583485" y="4137570"/>
              <a:ext cx="6849190" cy="118095"/>
            </a:xfrm>
            <a:prstGeom prst="straightConnector1">
              <a:avLst/>
            </a:prstGeom>
            <a:noFill/>
            <a:ln>
              <a:noFill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347295" y="3407166"/>
              <a:ext cx="7731125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Arrow Connector 17"/>
            <p:cNvCxnSpPr/>
            <p:nvPr/>
          </p:nvCxnSpPr>
          <p:spPr bwMode="auto">
            <a:xfrm flipH="1" flipV="1">
              <a:off x="5070476" y="3547095"/>
              <a:ext cx="59356" cy="118095"/>
            </a:xfrm>
            <a:prstGeom prst="straightConnector1">
              <a:avLst/>
            </a:prstGeom>
            <a:noFill/>
            <a:ln>
              <a:noFill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347295" y="3429000"/>
              <a:ext cx="0" cy="23619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2473325" y="3417732"/>
              <a:ext cx="0" cy="23619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4835525" y="3407166"/>
              <a:ext cx="0" cy="23619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7444563" y="3407166"/>
              <a:ext cx="0" cy="23619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TextBox 25"/>
            <p:cNvSpPr txBox="1"/>
            <p:nvPr/>
          </p:nvSpPr>
          <p:spPr>
            <a:xfrm>
              <a:off x="229200" y="3665190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65</a:t>
              </a:r>
              <a:endParaRPr 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354910" y="3676324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75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716810" y="3677327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85</a:t>
              </a: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14900" y="3665190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9</a:t>
              </a:r>
              <a:r>
                <a:rPr lang="de-DE" dirty="0" smtClean="0"/>
                <a:t>5</a:t>
              </a:r>
              <a:endParaRPr lang="en-US" dirty="0"/>
            </a:p>
          </p:txBody>
        </p:sp>
        <p:sp>
          <p:nvSpPr>
            <p:cNvPr id="37" name="Rectangle 9"/>
            <p:cNvSpPr>
              <a:spLocks noChangeArrowheads="1"/>
            </p:cNvSpPr>
            <p:nvPr/>
          </p:nvSpPr>
          <p:spPr bwMode="gray">
            <a:xfrm>
              <a:off x="4970491" y="2365374"/>
              <a:ext cx="2344409" cy="738893"/>
            </a:xfrm>
            <a:prstGeom prst="rect">
              <a:avLst/>
            </a:prstGeom>
            <a:pattFill prst="dkDnDiag">
              <a:fgClr>
                <a:srgbClr val="00B050"/>
              </a:fgClr>
              <a:bgClr>
                <a:schemeClr val="bg1"/>
              </a:bgClr>
            </a:pattFill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lIns="95669" tIns="49747" rIns="95669" bIns="49747" anchor="ctr"/>
            <a:lstStyle/>
            <a:p>
              <a:pPr algn="ctr" defTabSz="972102">
                <a:spcBef>
                  <a:spcPct val="25000"/>
                </a:spcBef>
                <a:spcAft>
                  <a:spcPct val="25000"/>
                </a:spcAft>
                <a:buClr>
                  <a:srgbClr val="113388"/>
                </a:buClr>
                <a:defRPr/>
              </a:pPr>
              <a:endParaRPr lang="de-DE" sz="1200" b="1" dirty="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38" name="Rectangle 9"/>
            <p:cNvSpPr>
              <a:spLocks noChangeArrowheads="1"/>
            </p:cNvSpPr>
            <p:nvPr/>
          </p:nvSpPr>
          <p:spPr bwMode="gray">
            <a:xfrm>
              <a:off x="3181575" y="2358520"/>
              <a:ext cx="1918579" cy="738893"/>
            </a:xfrm>
            <a:prstGeom prst="rect">
              <a:avLst/>
            </a:prstGeom>
            <a:pattFill prst="dkDnDiag">
              <a:fgClr>
                <a:srgbClr val="C00000"/>
              </a:fgClr>
              <a:bgClr>
                <a:schemeClr val="accent6"/>
              </a:bgClr>
            </a:pattFill>
            <a:ln w="2857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lIns="95669" tIns="49747" rIns="95669" bIns="49747" anchor="ctr"/>
            <a:lstStyle/>
            <a:p>
              <a:pPr algn="ctr" defTabSz="972102">
                <a:spcBef>
                  <a:spcPct val="25000"/>
                </a:spcBef>
                <a:spcAft>
                  <a:spcPct val="25000"/>
                </a:spcAft>
                <a:buClr>
                  <a:srgbClr val="113388"/>
                </a:buClr>
                <a:defRPr/>
              </a:pPr>
              <a:endParaRPr lang="de-DE" sz="1200" b="1" dirty="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cxnSp>
          <p:nvCxnSpPr>
            <p:cNvPr id="41" name="Straight Arrow Connector 40"/>
            <p:cNvCxnSpPr/>
            <p:nvPr/>
          </p:nvCxnSpPr>
          <p:spPr bwMode="auto">
            <a:xfrm flipH="1">
              <a:off x="5070475" y="2365375"/>
              <a:ext cx="620" cy="1619729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Arrow Connector 44"/>
            <p:cNvCxnSpPr/>
            <p:nvPr/>
          </p:nvCxnSpPr>
          <p:spPr bwMode="auto">
            <a:xfrm>
              <a:off x="3181575" y="2358520"/>
              <a:ext cx="0" cy="2369525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Straight Arrow Connector 46"/>
            <p:cNvCxnSpPr/>
            <p:nvPr/>
          </p:nvCxnSpPr>
          <p:spPr bwMode="auto">
            <a:xfrm>
              <a:off x="7313662" y="2365374"/>
              <a:ext cx="0" cy="2362671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" name="Text Box 7"/>
            <p:cNvSpPr txBox="1">
              <a:spLocks noChangeArrowheads="1"/>
            </p:cNvSpPr>
            <p:nvPr/>
          </p:nvSpPr>
          <p:spPr bwMode="auto">
            <a:xfrm>
              <a:off x="4020325" y="4143953"/>
              <a:ext cx="2113625" cy="7540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marL="182563" indent="-182563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25000"/>
                </a:spcBef>
                <a:spcAft>
                  <a:spcPct val="25000"/>
                </a:spcAft>
                <a:buClr>
                  <a:schemeClr val="tx2"/>
                </a:buClr>
                <a:buFont typeface="Wingdings" pitchFamily="2" charset="2"/>
                <a:buChar char="§"/>
                <a:defRPr/>
              </a:pPr>
              <a:r>
                <a:rPr lang="en-US" sz="1400" dirty="0" smtClean="0"/>
                <a:t>True (ex-post) annuitant life expectancy:</a:t>
              </a:r>
            </a:p>
            <a:p>
              <a:pPr eaLnBrk="1" hangingPunct="1">
                <a:spcBef>
                  <a:spcPct val="25000"/>
                </a:spcBef>
                <a:spcAft>
                  <a:spcPct val="25000"/>
                </a:spcAft>
                <a:buClr>
                  <a:schemeClr val="tx2"/>
                </a:buClr>
                <a:buFont typeface="Wingdings" pitchFamily="2" charset="2"/>
                <a:buChar char="§"/>
                <a:defRPr/>
              </a:pPr>
              <a:endParaRPr lang="de-DE" sz="1400" dirty="0" smtClean="0"/>
            </a:p>
          </p:txBody>
        </p:sp>
        <p:sp>
          <p:nvSpPr>
            <p:cNvPr id="54" name="Text Box 7"/>
            <p:cNvSpPr txBox="1">
              <a:spLocks noChangeArrowheads="1"/>
            </p:cNvSpPr>
            <p:nvPr/>
          </p:nvSpPr>
          <p:spPr bwMode="auto">
            <a:xfrm>
              <a:off x="2130805" y="4728045"/>
              <a:ext cx="2113625" cy="1292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marL="182563" indent="-182563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25000"/>
                </a:spcBef>
                <a:spcAft>
                  <a:spcPct val="25000"/>
                </a:spcAft>
                <a:buClr>
                  <a:schemeClr val="tx2"/>
                </a:buClr>
                <a:buFont typeface="Wingdings" pitchFamily="2" charset="2"/>
                <a:buChar char="§"/>
                <a:defRPr/>
              </a:pPr>
              <a:r>
                <a:rPr lang="en-US" sz="1400" dirty="0" smtClean="0"/>
                <a:t>Too low (ex-ante) life expectancy: </a:t>
              </a:r>
            </a:p>
            <a:p>
              <a:pPr eaLnBrk="1" hangingPunct="1">
                <a:spcBef>
                  <a:spcPct val="25000"/>
                </a:spcBef>
                <a:buFont typeface="Wingdings" pitchFamily="2" charset="2"/>
                <a:buChar char="§"/>
                <a:defRPr/>
              </a:pPr>
              <a:r>
                <a:rPr lang="de-DE" sz="1400" dirty="0" smtClean="0"/>
                <a:t>Higher (</a:t>
              </a:r>
              <a:r>
                <a:rPr lang="de-DE" sz="1400" dirty="0" err="1" smtClean="0"/>
                <a:t>guaranteed</a:t>
              </a:r>
              <a:r>
                <a:rPr lang="de-DE" sz="1400" dirty="0" smtClean="0"/>
                <a:t>) </a:t>
              </a:r>
              <a:r>
                <a:rPr lang="de-DE" sz="1400" dirty="0" err="1" smtClean="0"/>
                <a:t>payouts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for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annuitants</a:t>
              </a:r>
              <a:endParaRPr lang="de-DE" sz="1400" dirty="0" smtClean="0"/>
            </a:p>
            <a:p>
              <a:pPr eaLnBrk="1" hangingPunct="1">
                <a:spcBef>
                  <a:spcPct val="25000"/>
                </a:spcBef>
                <a:buFont typeface="Wingdings" pitchFamily="2" charset="2"/>
                <a:buChar char="§"/>
                <a:defRPr/>
              </a:pPr>
              <a:r>
                <a:rPr lang="de-DE" sz="1400" dirty="0" err="1" smtClean="0"/>
                <a:t>Increased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systemic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risk</a:t>
              </a:r>
              <a:endParaRPr lang="de-DE" sz="1400" dirty="0" smtClean="0"/>
            </a:p>
          </p:txBody>
        </p:sp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6264130" y="4728045"/>
              <a:ext cx="2613170" cy="1292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 marL="182563" indent="-182563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10000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25000"/>
                </a:spcBef>
                <a:spcAft>
                  <a:spcPct val="25000"/>
                </a:spcAft>
                <a:buClr>
                  <a:schemeClr val="tx2"/>
                </a:buClr>
                <a:buFont typeface="Wingdings" pitchFamily="2" charset="2"/>
                <a:buChar char="§"/>
                <a:defRPr/>
              </a:pPr>
              <a:r>
                <a:rPr lang="en-US" sz="1400" dirty="0" smtClean="0"/>
                <a:t>Too high (ex-ante) life expectancy: </a:t>
              </a:r>
            </a:p>
            <a:p>
              <a:pPr eaLnBrk="1" hangingPunct="1">
                <a:spcBef>
                  <a:spcPct val="25000"/>
                </a:spcBef>
                <a:buFont typeface="Wingdings" pitchFamily="2" charset="2"/>
                <a:buChar char="§"/>
                <a:defRPr/>
              </a:pPr>
              <a:r>
                <a:rPr lang="de-DE" sz="1400" dirty="0" err="1" smtClean="0"/>
                <a:t>Lower</a:t>
              </a:r>
              <a:r>
                <a:rPr lang="de-DE" sz="1400" dirty="0" smtClean="0"/>
                <a:t> (</a:t>
              </a:r>
              <a:r>
                <a:rPr lang="de-DE" sz="1400" dirty="0" err="1" smtClean="0"/>
                <a:t>guaranteed</a:t>
              </a:r>
              <a:r>
                <a:rPr lang="de-DE" sz="1400" dirty="0" smtClean="0"/>
                <a:t>) </a:t>
              </a:r>
              <a:r>
                <a:rPr lang="de-DE" sz="1400" dirty="0" err="1" smtClean="0"/>
                <a:t>payouts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for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annuitants</a:t>
              </a:r>
              <a:endParaRPr lang="de-DE" sz="1400" dirty="0" smtClean="0"/>
            </a:p>
            <a:p>
              <a:pPr eaLnBrk="1" hangingPunct="1">
                <a:spcBef>
                  <a:spcPct val="25000"/>
                </a:spcBef>
                <a:buFont typeface="Wingdings" pitchFamily="2" charset="2"/>
                <a:buChar char="§"/>
                <a:defRPr/>
              </a:pPr>
              <a:r>
                <a:rPr lang="de-DE" sz="1400" dirty="0" err="1" smtClean="0"/>
                <a:t>Lower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systemic</a:t>
              </a:r>
              <a:r>
                <a:rPr lang="de-DE" sz="1400" dirty="0" smtClean="0"/>
                <a:t> </a:t>
              </a:r>
              <a:r>
                <a:rPr lang="de-DE" sz="1400" dirty="0" err="1" smtClean="0"/>
                <a:t>risk</a:t>
              </a:r>
              <a:endParaRPr lang="de-DE" sz="1400" dirty="0" smtClean="0"/>
            </a:p>
          </p:txBody>
        </p:sp>
      </p:grpSp>
      <p:grpSp>
        <p:nvGrpSpPr>
          <p:cNvPr id="65" name="Gruppieren 32"/>
          <p:cNvGrpSpPr/>
          <p:nvPr/>
        </p:nvGrpSpPr>
        <p:grpSpPr>
          <a:xfrm>
            <a:off x="347663" y="5976250"/>
            <a:ext cx="9201426" cy="523220"/>
            <a:chOff x="347663" y="5637540"/>
            <a:chExt cx="9210675" cy="523220"/>
          </a:xfrm>
        </p:grpSpPr>
        <p:grpSp>
          <p:nvGrpSpPr>
            <p:cNvPr id="66" name="Gruppieren 34"/>
            <p:cNvGrpSpPr/>
            <p:nvPr/>
          </p:nvGrpSpPr>
          <p:grpSpPr>
            <a:xfrm>
              <a:off x="347663" y="5637541"/>
              <a:ext cx="704851" cy="523219"/>
              <a:chOff x="347663" y="5672138"/>
              <a:chExt cx="704851" cy="454025"/>
            </a:xfrm>
          </p:grpSpPr>
          <p:sp>
            <p:nvSpPr>
              <p:cNvPr id="68" name="Freeform 6"/>
              <p:cNvSpPr>
                <a:spLocks/>
              </p:cNvSpPr>
              <p:nvPr/>
            </p:nvSpPr>
            <p:spPr bwMode="auto">
              <a:xfrm>
                <a:off x="347663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Freeform 7"/>
              <p:cNvSpPr>
                <a:spLocks/>
              </p:cNvSpPr>
              <p:nvPr/>
            </p:nvSpPr>
            <p:spPr bwMode="auto">
              <a:xfrm>
                <a:off x="581026" y="5672138"/>
                <a:ext cx="238125" cy="454025"/>
              </a:xfrm>
              <a:custGeom>
                <a:avLst/>
                <a:gdLst>
                  <a:gd name="T0" fmla="*/ 0 w 138"/>
                  <a:gd name="T1" fmla="*/ 0 h 286"/>
                  <a:gd name="T2" fmla="*/ 68 w 138"/>
                  <a:gd name="T3" fmla="*/ 144 h 286"/>
                  <a:gd name="T4" fmla="*/ 0 w 138"/>
                  <a:gd name="T5" fmla="*/ 286 h 286"/>
                  <a:gd name="T6" fmla="*/ 70 w 138"/>
                  <a:gd name="T7" fmla="*/ 286 h 286"/>
                  <a:gd name="T8" fmla="*/ 138 w 138"/>
                  <a:gd name="T9" fmla="*/ 144 h 286"/>
                  <a:gd name="T10" fmla="*/ 70 w 138"/>
                  <a:gd name="T11" fmla="*/ 0 h 286"/>
                  <a:gd name="T12" fmla="*/ 0 w 138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70" y="286"/>
                    </a:lnTo>
                    <a:lnTo>
                      <a:pt x="138" y="144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70" name="Freeform 8"/>
              <p:cNvSpPr>
                <a:spLocks/>
              </p:cNvSpPr>
              <p:nvPr/>
            </p:nvSpPr>
            <p:spPr bwMode="auto">
              <a:xfrm>
                <a:off x="819151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1055688" y="5637540"/>
              <a:ext cx="8502650" cy="523220"/>
            </a:xfrm>
            <a:custGeom>
              <a:avLst/>
              <a:gdLst>
                <a:gd name="T0" fmla="*/ 0 w 4942"/>
                <a:gd name="T1" fmla="*/ 0 h 286"/>
                <a:gd name="T2" fmla="*/ 69 w 4942"/>
                <a:gd name="T3" fmla="*/ 144 h 286"/>
                <a:gd name="T4" fmla="*/ 0 w 4942"/>
                <a:gd name="T5" fmla="*/ 286 h 286"/>
                <a:gd name="T6" fmla="*/ 4942 w 4942"/>
                <a:gd name="T7" fmla="*/ 286 h 286"/>
                <a:gd name="T8" fmla="*/ 4942 w 4942"/>
                <a:gd name="T9" fmla="*/ 0 h 286"/>
                <a:gd name="T10" fmla="*/ 0 w 4942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2" h="286">
                  <a:moveTo>
                    <a:pt x="0" y="0"/>
                  </a:moveTo>
                  <a:lnTo>
                    <a:pt x="69" y="144"/>
                  </a:lnTo>
                  <a:lnTo>
                    <a:pt x="0" y="286"/>
                  </a:lnTo>
                  <a:lnTo>
                    <a:pt x="4942" y="286"/>
                  </a:lnTo>
                  <a:lnTo>
                    <a:pt x="49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16000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3087"/>
                </a:buClr>
              </a:pPr>
              <a:r>
                <a:rPr lang="de-DE" b="1" dirty="0" smtClean="0">
                  <a:solidFill>
                    <a:schemeClr val="bg1"/>
                  </a:solidFill>
                </a:rPr>
                <a:t>In </a:t>
              </a:r>
              <a:r>
                <a:rPr lang="de-DE" b="1" dirty="0" err="1" smtClean="0">
                  <a:solidFill>
                    <a:schemeClr val="bg1"/>
                  </a:solidFill>
                </a:rPr>
                <a:t>case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of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guarantee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products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longevity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risk</a:t>
              </a:r>
              <a:r>
                <a:rPr lang="de-DE" b="1" dirty="0" smtClean="0">
                  <a:solidFill>
                    <a:schemeClr val="bg1"/>
                  </a:solidFill>
                </a:rPr>
                <a:t>,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regulators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providers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have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to</a:t>
              </a:r>
              <a:r>
                <a:rPr lang="de-DE" b="1" dirty="0" smtClean="0">
                  <a:solidFill>
                    <a:schemeClr val="bg1"/>
                  </a:solidFill>
                </a:rPr>
                <a:t> find </a:t>
              </a:r>
              <a:r>
                <a:rPr lang="de-DE" b="1" dirty="0" err="1" smtClean="0">
                  <a:solidFill>
                    <a:schemeClr val="bg1"/>
                  </a:solidFill>
                </a:rPr>
                <a:t>the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right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balance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between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risk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buffer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annuitant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rent</a:t>
              </a:r>
              <a:endParaRPr lang="en-US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" name="Left Brace 1"/>
          <p:cNvSpPr/>
          <p:nvPr/>
        </p:nvSpPr>
        <p:spPr bwMode="auto">
          <a:xfrm>
            <a:off x="699735" y="3484555"/>
            <a:ext cx="1431070" cy="306355"/>
          </a:xfrm>
          <a:prstGeom prst="leftBrac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76625"/>
            <a:ext cx="7460255" cy="641350"/>
          </a:xfrm>
        </p:spPr>
        <p:txBody>
          <a:bodyPr/>
          <a:lstStyle/>
          <a:p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overestimate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longevity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annuitant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population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…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7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gray">
          <a:xfrm>
            <a:off x="292099" y="1174750"/>
            <a:ext cx="9030415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en-US" b="1" dirty="0" smtClean="0">
                <a:solidFill>
                  <a:srgbClr val="FFFFFF"/>
                </a:solidFill>
              </a:rPr>
              <a:t>Comparison of assumed fem. 65 years annuitant mortality (DAV) and mortality of population 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314900" y="1657575"/>
            <a:ext cx="2007615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err="1" smtClean="0"/>
              <a:t>Mortality</a:t>
            </a:r>
            <a:r>
              <a:rPr lang="de-DE" sz="1400" dirty="0" smtClean="0"/>
              <a:t> </a:t>
            </a:r>
            <a:r>
              <a:rPr lang="de-DE" sz="1400" dirty="0" err="1" smtClean="0"/>
              <a:t>assumptions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individual </a:t>
            </a:r>
            <a:r>
              <a:rPr lang="de-DE" sz="1400" dirty="0" err="1" smtClean="0"/>
              <a:t>annuitant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considerably</a:t>
            </a:r>
            <a:r>
              <a:rPr lang="de-DE" sz="1400" dirty="0" smtClean="0"/>
              <a:t> </a:t>
            </a:r>
            <a:r>
              <a:rPr lang="de-DE" sz="1400" dirty="0" err="1" smtClean="0"/>
              <a:t>lower</a:t>
            </a:r>
            <a:r>
              <a:rPr lang="de-DE" sz="1400" dirty="0" smtClean="0"/>
              <a:t> </a:t>
            </a:r>
            <a:r>
              <a:rPr lang="de-DE" sz="1400" dirty="0" err="1" smtClean="0"/>
              <a:t>than</a:t>
            </a:r>
            <a:r>
              <a:rPr lang="de-DE" sz="1400" dirty="0" smtClean="0"/>
              <a:t> </a:t>
            </a:r>
            <a:r>
              <a:rPr lang="de-DE" sz="1400" dirty="0" err="1" smtClean="0"/>
              <a:t>population</a:t>
            </a:r>
            <a:r>
              <a:rPr lang="de-DE" sz="1400" dirty="0" smtClean="0"/>
              <a:t> </a:t>
            </a:r>
            <a:r>
              <a:rPr lang="de-DE" sz="1400" dirty="0" err="1" smtClean="0"/>
              <a:t>mortality</a:t>
            </a:r>
            <a:r>
              <a:rPr lang="de-DE" sz="1400" dirty="0" smtClean="0"/>
              <a:t> </a:t>
            </a:r>
          </a:p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de-DE" sz="1400" dirty="0" err="1"/>
              <a:t>Mortality</a:t>
            </a:r>
            <a:r>
              <a:rPr lang="de-DE" sz="1400" dirty="0"/>
              <a:t> </a:t>
            </a:r>
            <a:r>
              <a:rPr lang="de-DE" sz="1400" dirty="0" err="1"/>
              <a:t>rates</a:t>
            </a:r>
            <a:r>
              <a:rPr lang="de-DE" sz="1400" dirty="0"/>
              <a:t> </a:t>
            </a:r>
            <a:r>
              <a:rPr lang="de-DE" sz="1400" dirty="0" err="1"/>
              <a:t>are</a:t>
            </a:r>
            <a:r>
              <a:rPr lang="de-DE" sz="1400" dirty="0"/>
              <a:t> </a:t>
            </a:r>
            <a:r>
              <a:rPr lang="de-DE" sz="1400" dirty="0" err="1"/>
              <a:t>adjusted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several</a:t>
            </a:r>
            <a:r>
              <a:rPr lang="de-DE" sz="1400" dirty="0"/>
              <a:t> </a:t>
            </a:r>
            <a:r>
              <a:rPr lang="de-DE" sz="1400" dirty="0" err="1"/>
              <a:t>effects</a:t>
            </a:r>
            <a:endParaRPr lang="de-DE" sz="1400" dirty="0"/>
          </a:p>
          <a:p>
            <a:pPr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/>
              <a:t>Adverse</a:t>
            </a:r>
            <a:r>
              <a:rPr lang="de-DE" sz="1400" dirty="0"/>
              <a:t> </a:t>
            </a:r>
            <a:r>
              <a:rPr lang="de-DE" sz="1400" dirty="0" err="1"/>
              <a:t>selection</a:t>
            </a:r>
            <a:endParaRPr lang="de-DE" sz="1400" dirty="0"/>
          </a:p>
          <a:p>
            <a:pPr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 err="1"/>
              <a:t>Mortality</a:t>
            </a:r>
            <a:r>
              <a:rPr lang="de-DE" sz="1400" dirty="0"/>
              <a:t> </a:t>
            </a:r>
            <a:r>
              <a:rPr lang="de-DE" sz="1400" dirty="0" err="1"/>
              <a:t>improvements</a:t>
            </a:r>
            <a:endParaRPr lang="de-DE" sz="1400" dirty="0"/>
          </a:p>
          <a:p>
            <a:pPr lvl="1" eaLnBrk="1" hangingPunct="1">
              <a:spcBef>
                <a:spcPct val="25000"/>
              </a:spcBef>
              <a:buFont typeface="Arial" panose="020B0604020202020204" pitchFamily="34" charset="0"/>
              <a:buChar char="•"/>
              <a:defRPr/>
            </a:pPr>
            <a:r>
              <a:rPr lang="de-DE" sz="1400" dirty="0"/>
              <a:t>Additional </a:t>
            </a:r>
            <a:r>
              <a:rPr lang="de-DE" sz="1400" dirty="0" err="1"/>
              <a:t>safety</a:t>
            </a:r>
            <a:r>
              <a:rPr lang="de-DE" sz="1400" dirty="0"/>
              <a:t> </a:t>
            </a:r>
            <a:r>
              <a:rPr lang="de-DE" sz="1400" dirty="0" err="1"/>
              <a:t>margins</a:t>
            </a:r>
            <a:endParaRPr lang="de-DE" sz="1400" dirty="0"/>
          </a:p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de-DE" sz="1400" dirty="0" err="1" smtClean="0"/>
              <a:t>Assumptions</a:t>
            </a:r>
            <a:r>
              <a:rPr lang="de-DE" sz="1400" dirty="0" smtClean="0"/>
              <a:t> </a:t>
            </a:r>
            <a:r>
              <a:rPr lang="de-DE" sz="1400" dirty="0" err="1"/>
              <a:t>therefore</a:t>
            </a:r>
            <a:r>
              <a:rPr lang="de-DE" sz="1400" dirty="0"/>
              <a:t> </a:t>
            </a:r>
            <a:r>
              <a:rPr lang="de-DE" sz="1400" dirty="0" err="1"/>
              <a:t>serve</a:t>
            </a:r>
            <a:r>
              <a:rPr lang="de-DE" sz="1400" dirty="0"/>
              <a:t> </a:t>
            </a:r>
            <a:r>
              <a:rPr lang="de-DE" sz="1400" dirty="0" err="1"/>
              <a:t>as</a:t>
            </a:r>
            <a:r>
              <a:rPr lang="de-DE" sz="1400" dirty="0"/>
              <a:t> a </a:t>
            </a:r>
            <a:r>
              <a:rPr lang="de-DE" sz="1400" dirty="0" err="1"/>
              <a:t>risk</a:t>
            </a:r>
            <a:r>
              <a:rPr lang="de-DE" sz="1400" dirty="0"/>
              <a:t> </a:t>
            </a:r>
            <a:r>
              <a:rPr lang="de-DE" sz="1400" dirty="0" err="1"/>
              <a:t>buffer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unexpected</a:t>
            </a:r>
            <a:r>
              <a:rPr lang="de-DE" sz="1400" dirty="0"/>
              <a:t> </a:t>
            </a:r>
            <a:r>
              <a:rPr lang="de-DE" sz="1400" dirty="0" err="1"/>
              <a:t>mortality</a:t>
            </a:r>
            <a:r>
              <a:rPr lang="de-DE" sz="1400" dirty="0"/>
              <a:t> </a:t>
            </a:r>
            <a:r>
              <a:rPr lang="de-DE" sz="1400" dirty="0" err="1"/>
              <a:t>shocks</a:t>
            </a:r>
            <a:endParaRPr lang="de-DE" sz="1400" dirty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endParaRPr lang="de-DE" sz="1400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657575"/>
            <a:ext cx="7085700" cy="425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347663" y="6126919"/>
            <a:ext cx="685315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Clr>
                <a:srgbClr val="113388"/>
              </a:buClr>
            </a:pPr>
            <a:r>
              <a:rPr lang="de-DE" sz="900" dirty="0" smtClean="0">
                <a:solidFill>
                  <a:srgbClr val="000000"/>
                </a:solidFill>
              </a:rPr>
              <a:t>Source: German Society </a:t>
            </a:r>
            <a:r>
              <a:rPr lang="de-DE" sz="900" dirty="0" err="1" smtClean="0">
                <a:solidFill>
                  <a:srgbClr val="000000"/>
                </a:solidFill>
              </a:rPr>
              <a:t>of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Actuaries</a:t>
            </a:r>
            <a:r>
              <a:rPr lang="de-DE" sz="900" dirty="0" smtClean="0">
                <a:solidFill>
                  <a:srgbClr val="000000"/>
                </a:solidFill>
              </a:rPr>
              <a:t> (DAV), Federal </a:t>
            </a:r>
            <a:r>
              <a:rPr lang="de-DE" sz="900" dirty="0" err="1" smtClean="0">
                <a:solidFill>
                  <a:srgbClr val="000000"/>
                </a:solidFill>
              </a:rPr>
              <a:t>Statistics</a:t>
            </a:r>
            <a:r>
              <a:rPr lang="de-DE" sz="900" dirty="0" smtClean="0">
                <a:solidFill>
                  <a:srgbClr val="000000"/>
                </a:solidFill>
              </a:rPr>
              <a:t> Office </a:t>
            </a:r>
            <a:r>
              <a:rPr lang="de-DE" sz="900" dirty="0" err="1" smtClean="0">
                <a:solidFill>
                  <a:srgbClr val="000000"/>
                </a:solidFill>
              </a:rPr>
              <a:t>of</a:t>
            </a:r>
            <a:r>
              <a:rPr lang="de-DE" sz="900" dirty="0" smtClean="0">
                <a:solidFill>
                  <a:srgbClr val="000000"/>
                </a:solidFill>
              </a:rPr>
              <a:t> Germany, </a:t>
            </a:r>
            <a:r>
              <a:rPr lang="de-DE" sz="900" dirty="0" err="1" smtClean="0">
                <a:solidFill>
                  <a:srgbClr val="000000"/>
                </a:solidFill>
              </a:rPr>
              <a:t>Calculation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based</a:t>
            </a:r>
            <a:r>
              <a:rPr lang="de-DE" sz="900" dirty="0" smtClean="0">
                <a:solidFill>
                  <a:srgbClr val="000000"/>
                </a:solidFill>
              </a:rPr>
              <a:t> on a 65-year </a:t>
            </a:r>
            <a:r>
              <a:rPr lang="de-DE" sz="900" dirty="0" err="1" smtClean="0">
                <a:solidFill>
                  <a:srgbClr val="000000"/>
                </a:solidFill>
              </a:rPr>
              <a:t>ol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female</a:t>
            </a:r>
            <a:r>
              <a:rPr lang="de-DE" sz="900" dirty="0" smtClean="0">
                <a:solidFill>
                  <a:srgbClr val="000000"/>
                </a:solidFill>
              </a:rPr>
              <a:t> in 2011</a:t>
            </a:r>
            <a:endParaRPr lang="en-US" sz="9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01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76625"/>
            <a:ext cx="7460255" cy="641350"/>
          </a:xfrm>
        </p:spPr>
        <p:txBody>
          <a:bodyPr/>
          <a:lstStyle/>
          <a:p>
            <a:r>
              <a:rPr lang="de-DE" dirty="0" smtClean="0"/>
              <a:t>…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urplus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with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policy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holders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/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annuitants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090176" y="6381750"/>
            <a:ext cx="1458913" cy="330200"/>
          </a:xfrm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8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>
            <a:off x="326357" y="1230999"/>
            <a:ext cx="2069740" cy="567711"/>
          </a:xfrm>
          <a:prstGeom prst="rect">
            <a:avLst/>
          </a:prstGeom>
          <a:solidFill>
            <a:schemeClr val="tx2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Actuarial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assumptions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n-US" sz="1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gray">
          <a:xfrm>
            <a:off x="315888" y="1798710"/>
            <a:ext cx="2080209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Minimum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interest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rate</a:t>
            </a:r>
          </a:p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(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currently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1.75%)</a:t>
            </a: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gray">
          <a:xfrm>
            <a:off x="2626132" y="1208235"/>
            <a:ext cx="2069740" cy="567711"/>
          </a:xfrm>
          <a:prstGeom prst="rect">
            <a:avLst/>
          </a:prstGeom>
          <a:solidFill>
            <a:schemeClr val="tx2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Relevant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profit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source</a:t>
            </a:r>
            <a:endParaRPr lang="en-US" sz="1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gray">
          <a:xfrm>
            <a:off x="4824436" y="1208235"/>
            <a:ext cx="2069740" cy="567711"/>
          </a:xfrm>
          <a:prstGeom prst="rect">
            <a:avLst/>
          </a:prstGeom>
          <a:solidFill>
            <a:schemeClr val="tx2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Minimum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distributed</a:t>
            </a:r>
            <a:r>
              <a:rPr lang="de-DE" sz="1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bg1"/>
                </a:solidFill>
                <a:latin typeface="Arial" pitchFamily="34" charset="0"/>
              </a:rPr>
              <a:t>surplus</a:t>
            </a:r>
            <a:endParaRPr lang="en-US" sz="1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gray">
          <a:xfrm>
            <a:off x="2626132" y="1798710"/>
            <a:ext cx="2069740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Investment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return</a:t>
            </a:r>
            <a:endParaRPr lang="de-DE" sz="12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gray">
          <a:xfrm>
            <a:off x="326725" y="2625375"/>
            <a:ext cx="2069372" cy="15559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Prudent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mortality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assumptions</a:t>
            </a:r>
            <a:endParaRPr lang="de-DE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(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approx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. 40%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lower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than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population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gray">
          <a:xfrm>
            <a:off x="2639205" y="2625375"/>
            <a:ext cx="2069740" cy="1535235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Risk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return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</a:p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(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Actual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mortality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of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annuitants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gray">
          <a:xfrm>
            <a:off x="326357" y="4248382"/>
            <a:ext cx="2069740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Maximum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cost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structure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&amp;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other</a:t>
            </a:r>
            <a:endParaRPr lang="de-DE" sz="12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gray">
          <a:xfrm>
            <a:off x="2639205" y="4248382"/>
            <a:ext cx="2082813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Cost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improvements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,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reinsurance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  <a:latin typeface="Arial" pitchFamily="34" charset="0"/>
              </a:rPr>
              <a:t>profits</a:t>
            </a: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, etc.</a:t>
            </a: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gray">
          <a:xfrm>
            <a:off x="4824436" y="1802338"/>
            <a:ext cx="2069740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90%</a:t>
            </a: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gray">
          <a:xfrm>
            <a:off x="4825056" y="2609057"/>
            <a:ext cx="2069740" cy="155155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75%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gray">
          <a:xfrm>
            <a:off x="4840738" y="4248382"/>
            <a:ext cx="2069740" cy="738893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lIns="95669" tIns="49747" rIns="95669" bIns="49747" anchor="ctr"/>
          <a:lstStyle/>
          <a:p>
            <a:pPr algn="ctr" defTabSz="972102">
              <a:spcBef>
                <a:spcPct val="25000"/>
              </a:spcBef>
              <a:spcAft>
                <a:spcPct val="25000"/>
              </a:spcAft>
              <a:buClr>
                <a:srgbClr val="113388"/>
              </a:buClr>
              <a:defRPr/>
            </a:pPr>
            <a:r>
              <a:rPr lang="de-DE" sz="1200" b="1" dirty="0" smtClean="0">
                <a:solidFill>
                  <a:schemeClr val="bg1"/>
                </a:solidFill>
                <a:latin typeface="Arial" pitchFamily="34" charset="0"/>
              </a:rPr>
              <a:t>50%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315888" y="2625375"/>
            <a:ext cx="6578288" cy="1559860"/>
          </a:xfrm>
          <a:prstGeom prst="rect">
            <a:avLst/>
          </a:prstGeom>
          <a:noFill/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0" name="Gruppieren 32"/>
          <p:cNvGrpSpPr/>
          <p:nvPr/>
        </p:nvGrpSpPr>
        <p:grpSpPr>
          <a:xfrm>
            <a:off x="357279" y="5740060"/>
            <a:ext cx="9201426" cy="523220"/>
            <a:chOff x="347663" y="5637540"/>
            <a:chExt cx="9210675" cy="523220"/>
          </a:xfrm>
        </p:grpSpPr>
        <p:grpSp>
          <p:nvGrpSpPr>
            <p:cNvPr id="31" name="Gruppieren 34"/>
            <p:cNvGrpSpPr/>
            <p:nvPr/>
          </p:nvGrpSpPr>
          <p:grpSpPr>
            <a:xfrm>
              <a:off x="347663" y="5637541"/>
              <a:ext cx="704851" cy="523219"/>
              <a:chOff x="347663" y="5672138"/>
              <a:chExt cx="704851" cy="454025"/>
            </a:xfrm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347663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581026" y="5672138"/>
                <a:ext cx="238125" cy="454025"/>
              </a:xfrm>
              <a:custGeom>
                <a:avLst/>
                <a:gdLst>
                  <a:gd name="T0" fmla="*/ 0 w 138"/>
                  <a:gd name="T1" fmla="*/ 0 h 286"/>
                  <a:gd name="T2" fmla="*/ 68 w 138"/>
                  <a:gd name="T3" fmla="*/ 144 h 286"/>
                  <a:gd name="T4" fmla="*/ 0 w 138"/>
                  <a:gd name="T5" fmla="*/ 286 h 286"/>
                  <a:gd name="T6" fmla="*/ 70 w 138"/>
                  <a:gd name="T7" fmla="*/ 286 h 286"/>
                  <a:gd name="T8" fmla="*/ 138 w 138"/>
                  <a:gd name="T9" fmla="*/ 144 h 286"/>
                  <a:gd name="T10" fmla="*/ 70 w 138"/>
                  <a:gd name="T11" fmla="*/ 0 h 286"/>
                  <a:gd name="T12" fmla="*/ 0 w 138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70" y="286"/>
                    </a:lnTo>
                    <a:lnTo>
                      <a:pt x="138" y="144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819151" y="5672138"/>
                <a:ext cx="233363" cy="454025"/>
              </a:xfrm>
              <a:custGeom>
                <a:avLst/>
                <a:gdLst>
                  <a:gd name="T0" fmla="*/ 0 w 136"/>
                  <a:gd name="T1" fmla="*/ 0 h 286"/>
                  <a:gd name="T2" fmla="*/ 68 w 136"/>
                  <a:gd name="T3" fmla="*/ 144 h 286"/>
                  <a:gd name="T4" fmla="*/ 0 w 136"/>
                  <a:gd name="T5" fmla="*/ 286 h 286"/>
                  <a:gd name="T6" fmla="*/ 68 w 136"/>
                  <a:gd name="T7" fmla="*/ 286 h 286"/>
                  <a:gd name="T8" fmla="*/ 136 w 136"/>
                  <a:gd name="T9" fmla="*/ 144 h 286"/>
                  <a:gd name="T10" fmla="*/ 68 w 136"/>
                  <a:gd name="T11" fmla="*/ 0 h 286"/>
                  <a:gd name="T12" fmla="*/ 0 w 136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86">
                    <a:moveTo>
                      <a:pt x="0" y="0"/>
                    </a:moveTo>
                    <a:lnTo>
                      <a:pt x="68" y="144"/>
                    </a:lnTo>
                    <a:lnTo>
                      <a:pt x="0" y="286"/>
                    </a:lnTo>
                    <a:lnTo>
                      <a:pt x="68" y="286"/>
                    </a:lnTo>
                    <a:lnTo>
                      <a:pt x="136" y="144"/>
                    </a:lnTo>
                    <a:lnTo>
                      <a:pt x="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003087"/>
                  </a:buClr>
                </a:pPr>
                <a:endParaRPr lang="de-DE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055688" y="5637540"/>
              <a:ext cx="8502650" cy="523220"/>
            </a:xfrm>
            <a:custGeom>
              <a:avLst/>
              <a:gdLst>
                <a:gd name="T0" fmla="*/ 0 w 4942"/>
                <a:gd name="T1" fmla="*/ 0 h 286"/>
                <a:gd name="T2" fmla="*/ 69 w 4942"/>
                <a:gd name="T3" fmla="*/ 144 h 286"/>
                <a:gd name="T4" fmla="*/ 0 w 4942"/>
                <a:gd name="T5" fmla="*/ 286 h 286"/>
                <a:gd name="T6" fmla="*/ 4942 w 4942"/>
                <a:gd name="T7" fmla="*/ 286 h 286"/>
                <a:gd name="T8" fmla="*/ 4942 w 4942"/>
                <a:gd name="T9" fmla="*/ 0 h 286"/>
                <a:gd name="T10" fmla="*/ 0 w 4942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2" h="286">
                  <a:moveTo>
                    <a:pt x="0" y="0"/>
                  </a:moveTo>
                  <a:lnTo>
                    <a:pt x="69" y="144"/>
                  </a:lnTo>
                  <a:lnTo>
                    <a:pt x="0" y="286"/>
                  </a:lnTo>
                  <a:lnTo>
                    <a:pt x="4942" y="286"/>
                  </a:lnTo>
                  <a:lnTo>
                    <a:pt x="49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16000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003087"/>
                </a:buClr>
              </a:pPr>
              <a:r>
                <a:rPr lang="de-DE" b="1" dirty="0" err="1" smtClean="0">
                  <a:solidFill>
                    <a:schemeClr val="bg1"/>
                  </a:solidFill>
                </a:rPr>
                <a:t>Actuarial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assumptions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are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crucial</a:t>
              </a:r>
              <a:r>
                <a:rPr lang="de-DE" b="1" dirty="0" smtClean="0">
                  <a:solidFill>
                    <a:schemeClr val="bg1"/>
                  </a:solidFill>
                </a:rPr>
                <a:t> to </a:t>
              </a:r>
              <a:r>
                <a:rPr lang="de-DE" b="1" dirty="0" err="1" smtClean="0">
                  <a:solidFill>
                    <a:schemeClr val="bg1"/>
                  </a:solidFill>
                </a:rPr>
                <a:t>determine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surplus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sharing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and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risk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absorbing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features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of</a:t>
              </a:r>
              <a:r>
                <a:rPr lang="de-DE" b="1" dirty="0" smtClean="0">
                  <a:solidFill>
                    <a:schemeClr val="bg1"/>
                  </a:solidFill>
                </a:rPr>
                <a:t> </a:t>
              </a:r>
              <a:r>
                <a:rPr lang="de-DE" b="1" dirty="0" err="1" smtClean="0">
                  <a:solidFill>
                    <a:schemeClr val="bg1"/>
                  </a:solidFill>
                </a:rPr>
                <a:t>the</a:t>
              </a:r>
              <a:r>
                <a:rPr lang="de-DE" b="1" dirty="0" smtClean="0">
                  <a:solidFill>
                    <a:schemeClr val="bg1"/>
                  </a:solidFill>
                </a:rPr>
                <a:t> PLA</a:t>
              </a:r>
              <a:endParaRPr lang="en-US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7153441" y="1169236"/>
            <a:ext cx="2113625" cy="47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smtClean="0"/>
              <a:t>Profit </a:t>
            </a:r>
            <a:r>
              <a:rPr lang="de-DE" sz="1400" dirty="0" err="1" smtClean="0"/>
              <a:t>sharing</a:t>
            </a:r>
            <a:r>
              <a:rPr lang="de-DE" sz="1400" dirty="0" smtClean="0"/>
              <a:t> </a:t>
            </a:r>
            <a:r>
              <a:rPr lang="de-DE" sz="1400" dirty="0" err="1" smtClean="0"/>
              <a:t>follows</a:t>
            </a:r>
            <a:r>
              <a:rPr lang="de-DE" sz="1400" dirty="0" smtClean="0"/>
              <a:t> transparent but not </a:t>
            </a:r>
            <a:r>
              <a:rPr lang="de-DE" sz="1400" dirty="0" err="1" smtClean="0"/>
              <a:t>well</a:t>
            </a:r>
            <a:r>
              <a:rPr lang="de-DE" sz="1400" dirty="0" smtClean="0"/>
              <a:t> </a:t>
            </a:r>
            <a:r>
              <a:rPr lang="de-DE" sz="1400" dirty="0" err="1" smtClean="0"/>
              <a:t>communicated</a:t>
            </a:r>
            <a:r>
              <a:rPr lang="de-DE" sz="1400" dirty="0" smtClean="0"/>
              <a:t> </a:t>
            </a:r>
            <a:r>
              <a:rPr lang="de-DE" sz="1400" dirty="0" err="1" smtClean="0"/>
              <a:t>rules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err="1" smtClean="0"/>
              <a:t>Requires</a:t>
            </a:r>
            <a:r>
              <a:rPr lang="de-DE" sz="1400" dirty="0" smtClean="0"/>
              <a:t> a </a:t>
            </a:r>
            <a:r>
              <a:rPr lang="de-DE" sz="1400" dirty="0" err="1" smtClean="0"/>
              <a:t>well</a:t>
            </a:r>
            <a:r>
              <a:rPr lang="de-DE" sz="1400" dirty="0" smtClean="0"/>
              <a:t> </a:t>
            </a:r>
            <a:r>
              <a:rPr lang="de-DE" sz="1400" dirty="0" err="1" smtClean="0"/>
              <a:t>functioning</a:t>
            </a:r>
            <a:r>
              <a:rPr lang="de-DE" sz="1400" dirty="0" smtClean="0"/>
              <a:t> </a:t>
            </a:r>
            <a:r>
              <a:rPr lang="de-DE" sz="1400" dirty="0" err="1" smtClean="0"/>
              <a:t>supervisory</a:t>
            </a:r>
            <a:r>
              <a:rPr lang="de-DE" sz="1400" dirty="0" smtClean="0"/>
              <a:t> </a:t>
            </a:r>
            <a:r>
              <a:rPr lang="de-DE" sz="1400" dirty="0" err="1" smtClean="0"/>
              <a:t>body</a:t>
            </a:r>
            <a:r>
              <a:rPr lang="de-DE" sz="1400" dirty="0" smtClean="0"/>
              <a:t> </a:t>
            </a:r>
            <a:r>
              <a:rPr lang="de-DE" sz="1400" dirty="0" err="1" smtClean="0"/>
              <a:t>that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able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clearly</a:t>
            </a:r>
            <a:r>
              <a:rPr lang="de-DE" sz="1400" dirty="0" smtClean="0"/>
              <a:t> </a:t>
            </a:r>
            <a:r>
              <a:rPr lang="de-DE" sz="1400" dirty="0" err="1" smtClean="0"/>
              <a:t>distinguish</a:t>
            </a:r>
            <a:r>
              <a:rPr lang="de-DE" sz="1400" dirty="0" smtClean="0"/>
              <a:t> </a:t>
            </a:r>
            <a:r>
              <a:rPr lang="de-DE" sz="1400" dirty="0" err="1" smtClean="0"/>
              <a:t>accrued</a:t>
            </a:r>
            <a:r>
              <a:rPr lang="de-DE" sz="1400" dirty="0" smtClean="0"/>
              <a:t> </a:t>
            </a:r>
            <a:r>
              <a:rPr lang="de-DE" sz="1400" dirty="0" err="1" smtClean="0"/>
              <a:t>profit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</a:t>
            </a:r>
            <a:r>
              <a:rPr lang="de-DE" sz="1400" dirty="0" err="1" smtClean="0"/>
              <a:t>sources</a:t>
            </a:r>
            <a:r>
              <a:rPr lang="de-DE" sz="1400" dirty="0" smtClean="0"/>
              <a:t>, </a:t>
            </a:r>
            <a:r>
              <a:rPr lang="de-DE" sz="1400" dirty="0" err="1" smtClean="0"/>
              <a:t>product</a:t>
            </a:r>
            <a:r>
              <a:rPr lang="de-DE" sz="1400" dirty="0" smtClean="0"/>
              <a:t> </a:t>
            </a:r>
            <a:r>
              <a:rPr lang="de-DE" sz="1400" dirty="0" err="1" smtClean="0"/>
              <a:t>lines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which</a:t>
            </a:r>
            <a:r>
              <a:rPr lang="de-DE" sz="1400" dirty="0" smtClean="0"/>
              <a:t> </a:t>
            </a:r>
            <a:r>
              <a:rPr lang="de-DE" sz="1400" dirty="0" err="1"/>
              <a:t>e</a:t>
            </a:r>
            <a:r>
              <a:rPr lang="de-DE" sz="1400" dirty="0" err="1" smtClean="0"/>
              <a:t>nsures</a:t>
            </a:r>
            <a:r>
              <a:rPr lang="de-DE" sz="1400" dirty="0" smtClean="0"/>
              <a:t> </a:t>
            </a:r>
            <a:r>
              <a:rPr lang="de-DE" sz="1400" dirty="0" err="1" smtClean="0"/>
              <a:t>integrity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providers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de-DE" sz="1400" dirty="0"/>
              <a:t>Due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prudence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actuarial</a:t>
            </a:r>
            <a:r>
              <a:rPr lang="de-DE" sz="1400" dirty="0"/>
              <a:t> </a:t>
            </a:r>
            <a:r>
              <a:rPr lang="de-DE" sz="1400" dirty="0" err="1"/>
              <a:t>assumptions</a:t>
            </a:r>
            <a:r>
              <a:rPr lang="de-DE" sz="1400" dirty="0"/>
              <a:t>, </a:t>
            </a:r>
            <a:r>
              <a:rPr lang="de-DE" sz="1400" dirty="0" err="1"/>
              <a:t>annuitants</a:t>
            </a:r>
            <a:r>
              <a:rPr lang="de-DE" sz="1400" dirty="0"/>
              <a:t> </a:t>
            </a:r>
            <a:r>
              <a:rPr lang="de-DE" sz="1400" dirty="0" err="1"/>
              <a:t>can</a:t>
            </a:r>
            <a:r>
              <a:rPr lang="de-DE" sz="1400" dirty="0"/>
              <a:t> </a:t>
            </a:r>
            <a:r>
              <a:rPr lang="de-DE" sz="1400" dirty="0" err="1"/>
              <a:t>expect</a:t>
            </a:r>
            <a:r>
              <a:rPr lang="de-DE" sz="1400" dirty="0"/>
              <a:t> a </a:t>
            </a:r>
            <a:r>
              <a:rPr lang="de-DE" sz="1400" dirty="0" err="1"/>
              <a:t>systematic</a:t>
            </a:r>
            <a:r>
              <a:rPr lang="de-DE" sz="1400" dirty="0"/>
              <a:t> </a:t>
            </a:r>
            <a:r>
              <a:rPr lang="de-DE" sz="1400" dirty="0" err="1" smtClean="0"/>
              <a:t>surplus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err="1" smtClean="0"/>
              <a:t>Driven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</a:t>
            </a:r>
            <a:r>
              <a:rPr lang="de-DE" sz="1400" dirty="0" err="1" smtClean="0"/>
              <a:t>competition</a:t>
            </a:r>
            <a:r>
              <a:rPr lang="de-DE" sz="1400" dirty="0" smtClean="0"/>
              <a:t>, </a:t>
            </a:r>
            <a:r>
              <a:rPr lang="de-DE" sz="1400" dirty="0" err="1" smtClean="0"/>
              <a:t>insurers</a:t>
            </a:r>
            <a:r>
              <a:rPr lang="de-DE" sz="1400" dirty="0" smtClean="0"/>
              <a:t> </a:t>
            </a:r>
            <a:r>
              <a:rPr lang="de-DE" sz="1400" dirty="0" err="1" smtClean="0"/>
              <a:t>tend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distribute</a:t>
            </a:r>
            <a:r>
              <a:rPr lang="de-DE" sz="1400" dirty="0" smtClean="0"/>
              <a:t> 90%+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profits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endParaRPr lang="de-DE" sz="1400" dirty="0" smtClean="0"/>
          </a:p>
        </p:txBody>
      </p:sp>
    </p:spTree>
    <p:extLst>
      <p:ext uri="{BB962C8B-B14F-4D97-AF65-F5344CB8AC3E}">
        <p14:creationId xmlns:p14="http://schemas.microsoft.com/office/powerpoint/2010/main" val="15031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4" y="476625"/>
            <a:ext cx="7460255" cy="641350"/>
          </a:xfrm>
        </p:spPr>
        <p:txBody>
          <a:bodyPr/>
          <a:lstStyle/>
          <a:p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Mortality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risk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as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return</a:t>
            </a:r>
            <a:r>
              <a:rPr lang="de-DE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source</a:t>
            </a:r>
            <a:endParaRPr lang="de-DE" dirty="0"/>
          </a:p>
        </p:txBody>
      </p:sp>
      <p:sp>
        <p:nvSpPr>
          <p:cNvPr id="378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dirty="0" smtClean="0">
                <a:solidFill>
                  <a:srgbClr val="113388"/>
                </a:solidFill>
              </a:rPr>
              <a:t>© Copyright Allianz Asser Management AG 2013  </a:t>
            </a:r>
          </a:p>
        </p:txBody>
      </p:sp>
      <p:sp>
        <p:nvSpPr>
          <p:cNvPr id="378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2CD172-BEAC-48ED-9822-889FD203D073}" type="slidenum">
              <a:rPr lang="en-US" sz="800" smtClean="0">
                <a:solidFill>
                  <a:srgbClr val="113388"/>
                </a:solidFill>
              </a:rPr>
              <a:pPr eaLnBrk="1" hangingPunct="1"/>
              <a:t>9</a:t>
            </a:fld>
            <a:endParaRPr lang="en-US" sz="800" dirty="0" smtClean="0">
              <a:solidFill>
                <a:srgbClr val="113388"/>
              </a:solidFill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gray">
          <a:xfrm>
            <a:off x="292100" y="1174750"/>
            <a:ext cx="8585200" cy="36036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marL="342900" indent="-342900" defTabSz="784225" eaLnBrk="0" hangingPunct="0">
              <a:spcBef>
                <a:spcPct val="0"/>
              </a:spcBef>
              <a:spcAft>
                <a:spcPct val="0"/>
              </a:spcAft>
              <a:buClr>
                <a:srgbClr val="113388"/>
              </a:buClr>
              <a:buSzPct val="70000"/>
            </a:pPr>
            <a:r>
              <a:rPr lang="de-DE" b="1" dirty="0" err="1" smtClean="0">
                <a:solidFill>
                  <a:srgbClr val="FFFFFF"/>
                </a:solidFill>
              </a:rPr>
              <a:t>Allocated</a:t>
            </a:r>
            <a:r>
              <a:rPr lang="de-DE" b="1" dirty="0" smtClean="0">
                <a:solidFill>
                  <a:srgbClr val="FFFFFF"/>
                </a:solidFill>
              </a:rPr>
              <a:t> </a:t>
            </a:r>
            <a:r>
              <a:rPr lang="de-DE" b="1" dirty="0" err="1" smtClean="0">
                <a:solidFill>
                  <a:srgbClr val="FFFFFF"/>
                </a:solidFill>
              </a:rPr>
              <a:t>Surpluses</a:t>
            </a:r>
            <a:r>
              <a:rPr lang="de-DE" b="1" dirty="0" smtClean="0">
                <a:solidFill>
                  <a:srgbClr val="FFFFFF"/>
                </a:solidFill>
              </a:rPr>
              <a:t> </a:t>
            </a:r>
            <a:r>
              <a:rPr lang="de-DE" b="1" dirty="0" err="1" smtClean="0">
                <a:solidFill>
                  <a:srgbClr val="FFFFFF"/>
                </a:solidFill>
              </a:rPr>
              <a:t>by</a:t>
            </a:r>
            <a:r>
              <a:rPr lang="de-DE" b="1" dirty="0" smtClean="0">
                <a:solidFill>
                  <a:srgbClr val="FFFFFF"/>
                </a:solidFill>
              </a:rPr>
              <a:t> type </a:t>
            </a:r>
            <a:r>
              <a:rPr lang="de-DE" b="1" dirty="0" err="1" smtClean="0">
                <a:solidFill>
                  <a:srgbClr val="FFFFFF"/>
                </a:solidFill>
              </a:rPr>
              <a:t>of</a:t>
            </a:r>
            <a:r>
              <a:rPr lang="de-DE" b="1" dirty="0" smtClean="0">
                <a:solidFill>
                  <a:srgbClr val="FFFFFF"/>
                </a:solidFill>
              </a:rPr>
              <a:t> </a:t>
            </a:r>
            <a:r>
              <a:rPr lang="de-DE" b="1" dirty="0" err="1" smtClean="0">
                <a:solidFill>
                  <a:srgbClr val="FFFFFF"/>
                </a:solidFill>
              </a:rPr>
              <a:t>profit</a:t>
            </a:r>
            <a:r>
              <a:rPr lang="de-DE" b="1" dirty="0" smtClean="0">
                <a:solidFill>
                  <a:srgbClr val="FFFFFF"/>
                </a:solidFill>
              </a:rPr>
              <a:t> </a:t>
            </a:r>
            <a:r>
              <a:rPr lang="de-DE" b="1" dirty="0" err="1" smtClean="0">
                <a:solidFill>
                  <a:srgbClr val="FFFFFF"/>
                </a:solidFill>
              </a:rPr>
              <a:t>source</a:t>
            </a:r>
            <a:endParaRPr lang="en-US" b="1" dirty="0" smtClean="0">
              <a:solidFill>
                <a:srgbClr val="FFFF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314900" y="1657575"/>
            <a:ext cx="211362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82563" indent="-1825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10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de-DE" sz="1400" dirty="0" smtClean="0"/>
              <a:t>Regulator </a:t>
            </a:r>
            <a:r>
              <a:rPr lang="de-DE" sz="1400" dirty="0" err="1" smtClean="0"/>
              <a:t>strictly</a:t>
            </a:r>
            <a:r>
              <a:rPr lang="de-DE" sz="1400" dirty="0" smtClean="0"/>
              <a:t> </a:t>
            </a:r>
            <a:r>
              <a:rPr lang="de-DE" sz="1400" dirty="0" err="1" smtClean="0"/>
              <a:t>oversees</a:t>
            </a:r>
            <a:r>
              <a:rPr lang="de-DE" sz="1400" dirty="0" smtClean="0"/>
              <a:t> all </a:t>
            </a:r>
            <a:r>
              <a:rPr lang="de-DE" sz="1400" dirty="0" err="1" smtClean="0"/>
              <a:t>kinds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return</a:t>
            </a:r>
            <a:r>
              <a:rPr lang="de-DE" sz="1400" dirty="0" smtClean="0"/>
              <a:t> </a:t>
            </a:r>
            <a:r>
              <a:rPr lang="de-DE" sz="1400" dirty="0" err="1" smtClean="0"/>
              <a:t>sources</a:t>
            </a:r>
            <a:r>
              <a:rPr lang="de-DE" sz="1400" dirty="0" smtClean="0"/>
              <a:t> </a:t>
            </a:r>
            <a:r>
              <a:rPr lang="de-DE" sz="1400" dirty="0" err="1" smtClean="0"/>
              <a:t>for</a:t>
            </a:r>
            <a:r>
              <a:rPr lang="de-DE" sz="1400" dirty="0" smtClean="0"/>
              <a:t> </a:t>
            </a:r>
            <a:r>
              <a:rPr lang="de-DE" sz="1400" dirty="0" err="1" smtClean="0"/>
              <a:t>insurers</a:t>
            </a:r>
            <a:endParaRPr lang="de-DE" sz="1400" dirty="0" smtClean="0"/>
          </a:p>
          <a:p>
            <a:pPr eaLnBrk="1" hangingPunct="1">
              <a:spcBef>
                <a:spcPct val="25000"/>
              </a:spcBef>
              <a:buFont typeface="Wingdings" pitchFamily="2" charset="2"/>
              <a:buChar char="§"/>
              <a:defRPr/>
            </a:pPr>
            <a:r>
              <a:rPr lang="en-US" sz="1400" dirty="0"/>
              <a:t>Prudent mortality assumption lead to systematic </a:t>
            </a:r>
            <a:r>
              <a:rPr lang="en-US" sz="1400" dirty="0" err="1" smtClean="0"/>
              <a:t>surplusses</a:t>
            </a:r>
            <a:endParaRPr lang="en-US" sz="1400" dirty="0"/>
          </a:p>
          <a:p>
            <a:pPr eaLnBrk="1" hangingPunct="1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de-DE" sz="1400" dirty="0" err="1" smtClean="0"/>
              <a:t>Among</a:t>
            </a:r>
            <a:r>
              <a:rPr lang="de-DE" sz="1400" dirty="0" smtClean="0"/>
              <a:t> </a:t>
            </a:r>
            <a:r>
              <a:rPr lang="de-DE" sz="1400" dirty="0" err="1" smtClean="0"/>
              <a:t>profit</a:t>
            </a:r>
            <a:r>
              <a:rPr lang="de-DE" sz="1400" dirty="0" smtClean="0"/>
              <a:t> </a:t>
            </a:r>
            <a:r>
              <a:rPr lang="de-DE" sz="1400" dirty="0" err="1" smtClean="0"/>
              <a:t>sources</a:t>
            </a:r>
            <a:r>
              <a:rPr lang="de-DE" sz="1400" dirty="0" smtClean="0"/>
              <a:t> </a:t>
            </a:r>
            <a:r>
              <a:rPr lang="de-DE" sz="1400" dirty="0" err="1" smtClean="0"/>
              <a:t>risk</a:t>
            </a:r>
            <a:r>
              <a:rPr lang="de-DE" sz="1400" dirty="0" smtClean="0"/>
              <a:t> </a:t>
            </a:r>
            <a:r>
              <a:rPr lang="de-DE" sz="1400" dirty="0" err="1" smtClean="0"/>
              <a:t>return</a:t>
            </a:r>
            <a:r>
              <a:rPr lang="de-DE" sz="1400" dirty="0" smtClean="0"/>
              <a:t> </a:t>
            </a:r>
            <a:r>
              <a:rPr lang="de-DE" sz="1400" dirty="0" err="1" smtClean="0"/>
              <a:t>has</a:t>
            </a:r>
            <a:r>
              <a:rPr lang="de-DE" sz="1400" dirty="0" smtClean="0"/>
              <a:t> </a:t>
            </a:r>
            <a:r>
              <a:rPr lang="de-DE" sz="1400" dirty="0" err="1" smtClean="0"/>
              <a:t>been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most</a:t>
            </a:r>
            <a:r>
              <a:rPr lang="de-DE" sz="1400" dirty="0" smtClean="0"/>
              <a:t> </a:t>
            </a:r>
            <a:r>
              <a:rPr lang="de-DE" sz="1400" dirty="0" err="1" smtClean="0"/>
              <a:t>stable</a:t>
            </a:r>
            <a:r>
              <a:rPr lang="de-DE" sz="1400" dirty="0" smtClean="0"/>
              <a:t> </a:t>
            </a:r>
            <a:r>
              <a:rPr lang="de-DE" sz="1400" dirty="0" err="1" smtClean="0"/>
              <a:t>for</a:t>
            </a:r>
            <a:r>
              <a:rPr lang="de-DE" sz="1400" dirty="0" smtClean="0"/>
              <a:t> </a:t>
            </a:r>
            <a:r>
              <a:rPr lang="de-DE" sz="1400" dirty="0" err="1" smtClean="0"/>
              <a:t>life</a:t>
            </a:r>
            <a:r>
              <a:rPr lang="de-DE" sz="1400" dirty="0" smtClean="0"/>
              <a:t> </a:t>
            </a:r>
            <a:r>
              <a:rPr lang="de-DE" sz="1400" dirty="0" err="1" smtClean="0"/>
              <a:t>policy</a:t>
            </a:r>
            <a:r>
              <a:rPr lang="de-DE" sz="1400" dirty="0" smtClean="0"/>
              <a:t> </a:t>
            </a:r>
            <a:r>
              <a:rPr lang="de-DE" sz="1400" dirty="0" err="1" smtClean="0"/>
              <a:t>holders</a:t>
            </a:r>
            <a:endParaRPr lang="de-DE" sz="1400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535112"/>
            <a:ext cx="7092978" cy="425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47663" y="6126919"/>
            <a:ext cx="476925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25000"/>
              </a:spcAft>
              <a:buClr>
                <a:schemeClr val="tx2"/>
              </a:buClr>
              <a:buFont typeface="Wingdings" pitchFamily="2" charset="2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5000"/>
              </a:spcBef>
              <a:buClr>
                <a:srgbClr val="113388"/>
              </a:buClr>
            </a:pPr>
            <a:r>
              <a:rPr lang="de-DE" sz="900" dirty="0" smtClean="0">
                <a:solidFill>
                  <a:srgbClr val="000000"/>
                </a:solidFill>
              </a:rPr>
              <a:t>Source: German Financial Regulation Authority (</a:t>
            </a:r>
            <a:r>
              <a:rPr lang="de-DE" sz="900" dirty="0" err="1" smtClean="0">
                <a:solidFill>
                  <a:srgbClr val="000000"/>
                </a:solidFill>
              </a:rPr>
              <a:t>BaFin</a:t>
            </a:r>
            <a:r>
              <a:rPr lang="de-DE" sz="900" dirty="0" smtClean="0">
                <a:solidFill>
                  <a:srgbClr val="000000"/>
                </a:solidFill>
              </a:rPr>
              <a:t>), </a:t>
            </a:r>
            <a:r>
              <a:rPr lang="de-DE" sz="900" dirty="0" err="1" smtClean="0">
                <a:solidFill>
                  <a:srgbClr val="000000"/>
                </a:solidFill>
              </a:rPr>
              <a:t>only</a:t>
            </a:r>
            <a:r>
              <a:rPr lang="de-DE" sz="900" dirty="0" smtClean="0">
                <a:solidFill>
                  <a:srgbClr val="000000"/>
                </a:solidFill>
              </a:rPr>
              <a:t> positive </a:t>
            </a:r>
            <a:r>
              <a:rPr lang="de-DE" sz="900" dirty="0" err="1" smtClean="0">
                <a:solidFill>
                  <a:srgbClr val="000000"/>
                </a:solidFill>
              </a:rPr>
              <a:t>profit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sources</a:t>
            </a:r>
            <a:r>
              <a:rPr lang="de-DE" sz="900" dirty="0" smtClean="0">
                <a:solidFill>
                  <a:srgbClr val="000000"/>
                </a:solidFill>
              </a:rPr>
              <a:t> </a:t>
            </a:r>
            <a:r>
              <a:rPr lang="de-DE" sz="900" dirty="0" err="1" smtClean="0">
                <a:solidFill>
                  <a:srgbClr val="000000"/>
                </a:solidFill>
              </a:rPr>
              <a:t>stated</a:t>
            </a:r>
            <a:endParaRPr lang="en-US" sz="9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2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x4N2U6lKESmN8UFVB7zD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UHHjdWma0ecbRSXTCVzS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4xBHA130iTZNKe23aaf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.paD8tHUmhYz5SEaK6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AllianzGI Master Presentation">
  <a:themeElements>
    <a:clrScheme name="AllianzGI Default colors">
      <a:dk1>
        <a:srgbClr val="000000"/>
      </a:dk1>
      <a:lt1>
        <a:srgbClr val="FFFFFF"/>
      </a:lt1>
      <a:dk2>
        <a:srgbClr val="003087"/>
      </a:dk2>
      <a:lt2>
        <a:srgbClr val="E35205"/>
      </a:lt2>
      <a:accent1>
        <a:srgbClr val="87189D"/>
      </a:accent1>
      <a:accent2>
        <a:srgbClr val="685BC7"/>
      </a:accent2>
      <a:accent3>
        <a:srgbClr val="E4042B"/>
      </a:accent3>
      <a:accent4>
        <a:srgbClr val="658D1B"/>
      </a:accent4>
      <a:accent5>
        <a:srgbClr val="007A53"/>
      </a:accent5>
      <a:accent6>
        <a:srgbClr val="F2A900"/>
      </a:accent6>
      <a:hlink>
        <a:srgbClr val="009CA6"/>
      </a:hlink>
      <a:folHlink>
        <a:srgbClr val="007A53"/>
      </a:folHlink>
    </a:clrScheme>
    <a:fontScheme name="AllianzGI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25000"/>
          </a:spcAft>
          <a:buClr>
            <a:schemeClr val="tx2"/>
          </a:buClr>
          <a:buSzTx/>
          <a:buFont typeface="Wingdings" pitchFamily="2" charset="2"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25000"/>
          </a:spcAft>
          <a:buClr>
            <a:schemeClr val="tx2"/>
          </a:buClr>
          <a:buSzTx/>
          <a:buFont typeface="Wingdings" pitchFamily="2" charset="2"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llianzGI Master Presentation">
  <a:themeElements>
    <a:clrScheme name="AllianzGI Master Presentation 1">
      <a:dk1>
        <a:srgbClr val="000000"/>
      </a:dk1>
      <a:lt1>
        <a:srgbClr val="FFFFFF"/>
      </a:lt1>
      <a:dk2>
        <a:srgbClr val="113388"/>
      </a:dk2>
      <a:lt2>
        <a:srgbClr val="C6CEE2"/>
      </a:lt2>
      <a:accent1>
        <a:srgbClr val="113388"/>
      </a:accent1>
      <a:accent2>
        <a:srgbClr val="426BB3"/>
      </a:accent2>
      <a:accent3>
        <a:srgbClr val="FFFFFF"/>
      </a:accent3>
      <a:accent4>
        <a:srgbClr val="000000"/>
      </a:accent4>
      <a:accent5>
        <a:srgbClr val="AAADC3"/>
      </a:accent5>
      <a:accent6>
        <a:srgbClr val="3B60A2"/>
      </a:accent6>
      <a:hlink>
        <a:srgbClr val="95ABC9"/>
      </a:hlink>
      <a:folHlink>
        <a:srgbClr val="B3C4DC"/>
      </a:folHlink>
    </a:clrScheme>
    <a:fontScheme name="AllianzGI Master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5000"/>
          </a:spcBef>
          <a:spcAft>
            <a:spcPct val="25000"/>
          </a:spcAft>
          <a:buClr>
            <a:schemeClr val="tx2"/>
          </a:buClr>
          <a:buSzTx/>
          <a:buFont typeface="Wingdings" pitchFamily="2" charset="2"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91240B29-F687-4F45-9708-019B960494DF}">
            <a14:hiddenLine xmlns:a14="http://schemas.microsoft.com/office/drawing/2010/main" w="63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5000"/>
          </a:spcBef>
          <a:spcAft>
            <a:spcPct val="25000"/>
          </a:spcAft>
          <a:buClr>
            <a:schemeClr val="tx2"/>
          </a:buClr>
          <a:buSzTx/>
          <a:buFont typeface="Wingdings" pitchFamily="2" charset="2"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llianzGI Master Presentation 1">
        <a:dk1>
          <a:srgbClr val="000000"/>
        </a:dk1>
        <a:lt1>
          <a:srgbClr val="FFFFFF"/>
        </a:lt1>
        <a:dk2>
          <a:srgbClr val="113388"/>
        </a:dk2>
        <a:lt2>
          <a:srgbClr val="C6CEE2"/>
        </a:lt2>
        <a:accent1>
          <a:srgbClr val="113388"/>
        </a:accent1>
        <a:accent2>
          <a:srgbClr val="426BB3"/>
        </a:accent2>
        <a:accent3>
          <a:srgbClr val="FFFFFF"/>
        </a:accent3>
        <a:accent4>
          <a:srgbClr val="000000"/>
        </a:accent4>
        <a:accent5>
          <a:srgbClr val="AAADC3"/>
        </a:accent5>
        <a:accent6>
          <a:srgbClr val="3B60A2"/>
        </a:accent6>
        <a:hlink>
          <a:srgbClr val="95ABC9"/>
        </a:hlink>
        <a:folHlink>
          <a:srgbClr val="B3C4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2391</Words>
  <Application>Microsoft Office PowerPoint</Application>
  <PresentationFormat>A4 Paper (210x297 mm)</PresentationFormat>
  <Paragraphs>255</Paragraphs>
  <Slides>11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AllianzGI Master Presentation</vt:lpstr>
      <vt:lpstr>Custom Design</vt:lpstr>
      <vt:lpstr>1_AllianzGI Master Presentation</vt:lpstr>
      <vt:lpstr>Role of annuities in payout phase under increasing life expectancy</vt:lpstr>
      <vt:lpstr>Life products have gained importance in pension provision in Germany</vt:lpstr>
      <vt:lpstr>PowerPoint Presentation</vt:lpstr>
      <vt:lpstr>Currently, annuities in payment play* a minor role in the private pension market</vt:lpstr>
      <vt:lpstr>How does the German participating life annuity (PLA) work?</vt:lpstr>
      <vt:lpstr>How do we build mortality assumptions that reflect the future mortality experience of the annuitant populations? </vt:lpstr>
      <vt:lpstr>We overestimate the longevity of the annuitant population …</vt:lpstr>
      <vt:lpstr>… share the surplus with policy holders/ annuitants</vt:lpstr>
      <vt:lpstr>Mortality risk as a return source</vt:lpstr>
      <vt:lpstr>The ‚kicker‘ - Profit participation and risk sharing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presentation title</dc:title>
  <dc:creator>TEL01582766143</dc:creator>
  <cp:lastModifiedBy>DAY-HANOTIAUX Sally</cp:lastModifiedBy>
  <cp:revision>432</cp:revision>
  <cp:lastPrinted>2013-07-04T12:32:55Z</cp:lastPrinted>
  <dcterms:created xsi:type="dcterms:W3CDTF">2007-11-14T09:31:23Z</dcterms:created>
  <dcterms:modified xsi:type="dcterms:W3CDTF">2013-11-13T09:41:41Z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izKit template version">
    <vt:r8>4.1</vt:r8>
  </property>
  <property fmtid="{D5CDD505-2E9C-101B-9397-08002B2CF9AE}" pid="3" name="WizKit template type">
    <vt:lpwstr>Onscreen</vt:lpwstr>
  </property>
</Properties>
</file>