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3" r:id="rId1"/>
  </p:sldMasterIdLst>
  <p:notesMasterIdLst>
    <p:notesMasterId r:id="rId7"/>
  </p:notesMasterIdLst>
  <p:handoutMasterIdLst>
    <p:handoutMasterId r:id="rId8"/>
  </p:handoutMasterIdLst>
  <p:sldIdLst>
    <p:sldId id="256" r:id="rId2"/>
    <p:sldId id="595" r:id="rId3"/>
    <p:sldId id="612" r:id="rId4"/>
    <p:sldId id="613" r:id="rId5"/>
    <p:sldId id="614" r:id="rId6"/>
  </p:sldIdLst>
  <p:sldSz cx="9144000" cy="6858000" type="screen4x3"/>
  <p:notesSz cx="6797675" cy="9928225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sz="16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sz="16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sz="16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sz="16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2E2C"/>
    <a:srgbClr val="11406C"/>
    <a:srgbClr val="006699"/>
    <a:srgbClr val="00475E"/>
    <a:srgbClr val="019ED5"/>
    <a:srgbClr val="0307BD"/>
    <a:srgbClr val="66FFFF"/>
    <a:srgbClr val="8AABCA"/>
    <a:srgbClr val="FFFFFF"/>
    <a:srgbClr val="032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929F9F4-4A8F-4326-A1B4-22849713DDAB}" styleName="어두운 스타일 1 - 강조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어두운 스타일 1 - 강조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보통 스타일 1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56" autoAdjust="0"/>
    <p:restoredTop sz="96424" autoAdjust="0"/>
  </p:normalViewPr>
  <p:slideViewPr>
    <p:cSldViewPr snapToObjects="1" showGuides="1">
      <p:cViewPr varScale="1">
        <p:scale>
          <a:sx n="117" d="100"/>
          <a:sy n="117" d="100"/>
        </p:scale>
        <p:origin x="-1842" y="-102"/>
      </p:cViewPr>
      <p:guideLst>
        <p:guide orient="horz" pos="2523"/>
        <p:guide orient="horz" pos="4269"/>
        <p:guide orient="horz" pos="913"/>
        <p:guide orient="horz" pos="28"/>
        <p:guide orient="horz" pos="4020"/>
        <p:guide orient="horz" pos="3271"/>
        <p:guide orient="horz" pos="2682"/>
        <p:guide orient="horz" pos="1366"/>
        <p:guide pos="2977"/>
        <p:guide pos="5375"/>
        <p:guide pos="5692"/>
        <p:guide pos="5602"/>
        <p:guide pos="5511"/>
        <p:guide pos="4581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802"/>
    </p:cViewPr>
  </p:sorterViewPr>
  <p:notesViewPr>
    <p:cSldViewPr snapToObjects="1" showGuides="1">
      <p:cViewPr varScale="1">
        <p:scale>
          <a:sx n="71" d="100"/>
          <a:sy n="71" d="100"/>
        </p:scale>
        <p:origin x="-2274" y="-102"/>
      </p:cViewPr>
      <p:guideLst>
        <p:guide orient="horz" pos="3128"/>
        <p:guide pos="214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3" tIns="45861" rIns="91723" bIns="45861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2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3" tIns="45861" rIns="91723" bIns="4586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30221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3" tIns="45861" rIns="91723" bIns="45861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0221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3" tIns="45861" rIns="91723" bIns="4586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EA2F7CA-4885-4C18-9878-EFD71B6B6B3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48821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3" tIns="45861" rIns="91723" bIns="45861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2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3" tIns="45861" rIns="91723" bIns="4586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2" y="4716708"/>
            <a:ext cx="5438775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3" tIns="45861" rIns="91723" bIns="458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30221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3" tIns="45861" rIns="91723" bIns="45861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0221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3" tIns="45861" rIns="91723" bIns="4586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4301EB6-D480-4965-A01E-938488EB544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351944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>
              <a:latin typeface="굴림" charset="-127"/>
              <a:ea typeface="굴림" charset="-127"/>
            </a:endParaRPr>
          </a:p>
        </p:txBody>
      </p:sp>
      <p:sp>
        <p:nvSpPr>
          <p:cNvPr id="3277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A8B305-4A0A-4C77-9B3C-FF04C8CDAFFC}" type="slidenum">
              <a:rPr lang="en-US" altLang="ko-KR" smtClean="0">
                <a:latin typeface="굴림" charset="-127"/>
                <a:ea typeface="굴림" charset="-127"/>
              </a:rPr>
              <a:pPr/>
              <a:t>0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FF1F2F-6412-4B8D-87A4-CE04BA4A3761}" type="slidenum">
              <a:rPr lang="en-US" altLang="ko-KR" smtClean="0">
                <a:latin typeface="굴림" charset="-127"/>
                <a:ea typeface="굴림" charset="-127"/>
              </a:rPr>
              <a:pPr/>
              <a:t>1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FF1F2F-6412-4B8D-87A4-CE04BA4A3761}" type="slidenum">
              <a:rPr lang="en-US" altLang="ko-KR" smtClean="0">
                <a:latin typeface="굴림" charset="-127"/>
                <a:ea typeface="굴림" charset="-127"/>
              </a:rPr>
              <a:pPr/>
              <a:t>2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FF1F2F-6412-4B8D-87A4-CE04BA4A3761}" type="slidenum">
              <a:rPr lang="en-US" altLang="ko-KR" smtClean="0">
                <a:latin typeface="굴림" charset="-127"/>
                <a:ea typeface="굴림" charset="-127"/>
              </a:rPr>
              <a:pPr/>
              <a:t>3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FF1F2F-6412-4B8D-87A4-CE04BA4A3761}" type="slidenum">
              <a:rPr lang="en-US" altLang="ko-KR" smtClean="0">
                <a:latin typeface="굴림" charset="-127"/>
                <a:ea typeface="굴림" charset="-127"/>
              </a:rPr>
              <a:pPr/>
              <a:t>4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-17463"/>
            <a:ext cx="9180513" cy="688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504950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260725"/>
            <a:ext cx="7088187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B05E3-3716-4A57-9814-DD26AFB6A20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769100" y="260350"/>
            <a:ext cx="2195513" cy="59055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179388" y="260350"/>
            <a:ext cx="6437312" cy="59055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72466-2619-41E6-A0CC-103D18DA142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8785225" cy="5746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179388" y="1412875"/>
            <a:ext cx="4279900" cy="47529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611688" y="1412875"/>
            <a:ext cx="4281487" cy="23002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611688" y="3865563"/>
            <a:ext cx="4281487" cy="230028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01838-4F08-4962-B97B-FA82C820995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8785225" cy="5746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179388" y="1412875"/>
            <a:ext cx="4279900" cy="47529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11688" y="1412875"/>
            <a:ext cx="4281487" cy="47529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72D0D-D7E9-4F9F-B807-DBF2472BA17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EB4D3-4933-447F-902C-9FA582F62939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63FF2-8B85-4BAF-99A0-415DAF9E735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427990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11688" y="1412875"/>
            <a:ext cx="4281487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D6CEE-A154-49AB-AAF3-17B604A7769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B5355-9EA0-49DA-8C0D-9E394187CB5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8365C-DD15-4B2F-88FD-359915EF4C1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BDD58-786F-4A4A-871B-EF0582BC54B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26804-D51C-46A6-8221-3DEF98D3AF4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16624-D11C-4D87-93AB-87246422C453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260350"/>
            <a:ext cx="87852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412875"/>
            <a:ext cx="8713787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-180975" y="6553200"/>
            <a:ext cx="622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HY그래픽M" pitchFamily="18" charset="-127"/>
                <a:ea typeface="HY그래픽M" pitchFamily="18" charset="-127"/>
              </a:defRPr>
            </a:lvl1pPr>
          </a:lstStyle>
          <a:p>
            <a:pPr>
              <a:defRPr/>
            </a:pPr>
            <a:fld id="{49977227-24B1-42AA-A65C-7B2E20297863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68344" y="6475494"/>
            <a:ext cx="1367706" cy="31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3" r:id="rId1"/>
    <p:sldLayoutId id="2147484277" r:id="rId2"/>
    <p:sldLayoutId id="2147484278" r:id="rId3"/>
    <p:sldLayoutId id="2147484279" r:id="rId4"/>
    <p:sldLayoutId id="2147484280" r:id="rId5"/>
    <p:sldLayoutId id="2147484281" r:id="rId6"/>
    <p:sldLayoutId id="2147484282" r:id="rId7"/>
    <p:sldLayoutId id="2147484283" r:id="rId8"/>
    <p:sldLayoutId id="2147484284" r:id="rId9"/>
    <p:sldLayoutId id="2147484285" r:id="rId10"/>
    <p:sldLayoutId id="2147484286" r:id="rId11"/>
    <p:sldLayoutId id="2147484287" r:id="rId12"/>
    <p:sldLayoutId id="2147484288" r:id="rId13"/>
  </p:sldLayoutIdLst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600">
          <a:solidFill>
            <a:schemeClr val="bg1"/>
          </a:solidFill>
          <a:latin typeface="HY헤드라인M" pitchFamily="18" charset="-127"/>
          <a:ea typeface="HY헤드라인M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v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2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1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32756"/>
            <a:ext cx="9144000" cy="2024063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</a:pPr>
            <a:r>
              <a:rPr lang="en-US" altLang="ko-K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Corporate Pension Plans in Korea</a:t>
            </a:r>
            <a:br>
              <a:rPr lang="en-US" altLang="ko-K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en-US" altLang="ko-K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- The Scheme and Issues</a:t>
            </a:r>
            <a:endParaRPr lang="ko-KR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688692"/>
            <a:ext cx="9143999" cy="136048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en-US" altLang="ko-K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November 5, 2013</a:t>
            </a:r>
          </a:p>
          <a:p>
            <a:pPr algn="ctr" eaLnBrk="1" hangingPunct="1">
              <a:lnSpc>
                <a:spcPct val="90000"/>
              </a:lnSpc>
            </a:pPr>
            <a:endParaRPr lang="en-US" altLang="ko-KR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ko-KR" altLang="en-US" sz="16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altLang="ko-KR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Jaechil</a:t>
            </a:r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Kim</a:t>
            </a:r>
            <a:r>
              <a:rPr lang="ko-KR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endParaRPr lang="en-US" altLang="ko-K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ko-K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Senior Research Fellow, KCMI</a:t>
            </a:r>
            <a:endParaRPr lang="ko-KR" alt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AutoShape 54"/>
          <p:cNvSpPr>
            <a:spLocks noChangeArrowheads="1"/>
          </p:cNvSpPr>
          <p:nvPr/>
        </p:nvSpPr>
        <p:spPr bwMode="auto">
          <a:xfrm>
            <a:off x="7200739" y="3310523"/>
            <a:ext cx="1593676" cy="1979089"/>
          </a:xfrm>
          <a:prstGeom prst="roundRect">
            <a:avLst>
              <a:gd name="adj" fmla="val 13829"/>
            </a:avLst>
          </a:prstGeom>
          <a:gradFill rotWithShape="1">
            <a:gsLst>
              <a:gs pos="0">
                <a:srgbClr val="969696"/>
              </a:gs>
              <a:gs pos="50000">
                <a:srgbClr val="E3E3E3"/>
              </a:gs>
              <a:gs pos="100000">
                <a:srgbClr val="969696"/>
              </a:gs>
            </a:gsLst>
            <a:lin ang="2700000" scaled="1"/>
          </a:gradFill>
          <a:ln w="12700" algn="ctr">
            <a:solidFill>
              <a:srgbClr val="4D4D4D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baseline="-25000" dirty="0"/>
          </a:p>
        </p:txBody>
      </p:sp>
      <p:sp>
        <p:nvSpPr>
          <p:cNvPr id="58" name="AutoShape 54"/>
          <p:cNvSpPr>
            <a:spLocks noChangeArrowheads="1"/>
          </p:cNvSpPr>
          <p:nvPr/>
        </p:nvSpPr>
        <p:spPr bwMode="auto">
          <a:xfrm>
            <a:off x="4646003" y="4343600"/>
            <a:ext cx="1326945" cy="935149"/>
          </a:xfrm>
          <a:prstGeom prst="roundRect">
            <a:avLst>
              <a:gd name="adj" fmla="val 13829"/>
            </a:avLst>
          </a:prstGeom>
          <a:gradFill rotWithShape="1">
            <a:gsLst>
              <a:gs pos="0">
                <a:srgbClr val="969696"/>
              </a:gs>
              <a:gs pos="50000">
                <a:srgbClr val="E3E3E3"/>
              </a:gs>
              <a:gs pos="100000">
                <a:srgbClr val="969696"/>
              </a:gs>
            </a:gsLst>
            <a:lin ang="2700000" scaled="1"/>
          </a:gradFill>
          <a:ln w="12700" algn="ctr">
            <a:solidFill>
              <a:srgbClr val="4D4D4D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baseline="-25000" dirty="0"/>
          </a:p>
        </p:txBody>
      </p:sp>
      <p:sp>
        <p:nvSpPr>
          <p:cNvPr id="43" name="AutoShape 54"/>
          <p:cNvSpPr>
            <a:spLocks noChangeArrowheads="1"/>
          </p:cNvSpPr>
          <p:nvPr/>
        </p:nvSpPr>
        <p:spPr bwMode="auto">
          <a:xfrm>
            <a:off x="1713242" y="3311656"/>
            <a:ext cx="4259705" cy="935149"/>
          </a:xfrm>
          <a:prstGeom prst="roundRect">
            <a:avLst>
              <a:gd name="adj" fmla="val 13829"/>
            </a:avLst>
          </a:prstGeom>
          <a:gradFill rotWithShape="1">
            <a:gsLst>
              <a:gs pos="0">
                <a:srgbClr val="969696"/>
              </a:gs>
              <a:gs pos="50000">
                <a:srgbClr val="E3E3E3"/>
              </a:gs>
              <a:gs pos="100000">
                <a:srgbClr val="969696"/>
              </a:gs>
            </a:gsLst>
            <a:lin ang="2700000" scaled="1"/>
          </a:gradFill>
          <a:ln w="12700" algn="ctr">
            <a:solidFill>
              <a:srgbClr val="4D4D4D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baseline="-25000" dirty="0"/>
          </a:p>
        </p:txBody>
      </p:sp>
      <p:sp>
        <p:nvSpPr>
          <p:cNvPr id="55" name="AutoShape 54"/>
          <p:cNvSpPr>
            <a:spLocks noChangeArrowheads="1"/>
          </p:cNvSpPr>
          <p:nvPr/>
        </p:nvSpPr>
        <p:spPr bwMode="auto">
          <a:xfrm>
            <a:off x="1713243" y="4343600"/>
            <a:ext cx="2848156" cy="935149"/>
          </a:xfrm>
          <a:prstGeom prst="roundRect">
            <a:avLst>
              <a:gd name="adj" fmla="val 13829"/>
            </a:avLst>
          </a:prstGeom>
          <a:gradFill rotWithShape="1">
            <a:gsLst>
              <a:gs pos="0">
                <a:srgbClr val="969696"/>
              </a:gs>
              <a:gs pos="50000">
                <a:srgbClr val="E3E3E3"/>
              </a:gs>
              <a:gs pos="100000">
                <a:srgbClr val="969696"/>
              </a:gs>
            </a:gsLst>
            <a:lin ang="2700000" scaled="1"/>
          </a:gradFill>
          <a:ln w="12700" algn="ctr">
            <a:solidFill>
              <a:srgbClr val="4D4D4D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baseline="-25000" dirty="0"/>
          </a:p>
        </p:txBody>
      </p:sp>
      <p:sp>
        <p:nvSpPr>
          <p:cNvPr id="56" name="AutoShape 54"/>
          <p:cNvSpPr>
            <a:spLocks noChangeArrowheads="1"/>
          </p:cNvSpPr>
          <p:nvPr/>
        </p:nvSpPr>
        <p:spPr bwMode="auto">
          <a:xfrm>
            <a:off x="1713243" y="5375543"/>
            <a:ext cx="7081172" cy="935149"/>
          </a:xfrm>
          <a:prstGeom prst="roundRect">
            <a:avLst>
              <a:gd name="adj" fmla="val 13829"/>
            </a:avLst>
          </a:prstGeom>
          <a:gradFill rotWithShape="1">
            <a:gsLst>
              <a:gs pos="0">
                <a:srgbClr val="969696"/>
              </a:gs>
              <a:gs pos="50000">
                <a:srgbClr val="E3E3E3"/>
              </a:gs>
              <a:gs pos="100000">
                <a:srgbClr val="969696"/>
              </a:gs>
            </a:gsLst>
            <a:lin ang="2700000" scaled="1"/>
          </a:gradFill>
          <a:ln w="12700" algn="ctr">
            <a:solidFill>
              <a:srgbClr val="4D4D4D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r"/>
            <a:endParaRPr lang="ko-KR" altLang="en-US" baseline="-25000" dirty="0"/>
          </a:p>
        </p:txBody>
      </p:sp>
      <p:sp>
        <p:nvSpPr>
          <p:cNvPr id="27" name="AutoShape 54"/>
          <p:cNvSpPr>
            <a:spLocks noChangeArrowheads="1"/>
          </p:cNvSpPr>
          <p:nvPr/>
        </p:nvSpPr>
        <p:spPr bwMode="auto">
          <a:xfrm>
            <a:off x="1713243" y="2279712"/>
            <a:ext cx="7081172" cy="935149"/>
          </a:xfrm>
          <a:prstGeom prst="roundRect">
            <a:avLst>
              <a:gd name="adj" fmla="val 13829"/>
            </a:avLst>
          </a:prstGeom>
          <a:gradFill rotWithShape="1">
            <a:gsLst>
              <a:gs pos="0">
                <a:srgbClr val="969696"/>
              </a:gs>
              <a:gs pos="50000">
                <a:srgbClr val="E3E3E3"/>
              </a:gs>
              <a:gs pos="100000">
                <a:srgbClr val="969696"/>
              </a:gs>
            </a:gsLst>
            <a:lin ang="2700000" scaled="1"/>
          </a:gradFill>
          <a:ln w="12700" algn="ctr">
            <a:solidFill>
              <a:srgbClr val="4D4D4D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 baseline="-25000" dirty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4045"/>
            <a:ext cx="8785225" cy="574675"/>
          </a:xfrm>
        </p:spPr>
        <p:txBody>
          <a:bodyPr/>
          <a:lstStyle/>
          <a:p>
            <a:pPr eaLnBrk="1" hangingPunct="1"/>
            <a:r>
              <a:rPr lang="en-US" altLang="ko-KR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Korean Retirement Income System</a:t>
            </a:r>
            <a:endParaRPr lang="ko-KR" altLang="en-US" sz="3200" b="1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41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-252536" y="6589154"/>
            <a:ext cx="622300" cy="476250"/>
          </a:xfrm>
          <a:noFill/>
        </p:spPr>
        <p:txBody>
          <a:bodyPr/>
          <a:lstStyle/>
          <a:p>
            <a:fld id="{41ADF0DF-1A75-4B28-AFAD-BE48A900A56C}" type="slidenum">
              <a:rPr lang="en-US" altLang="ko-KR" smtClean="0"/>
              <a:pPr/>
              <a:t>1</a:t>
            </a:fld>
            <a:endParaRPr lang="en-US" altLang="ko-KR" smtClean="0"/>
          </a:p>
        </p:txBody>
      </p:sp>
      <p:sp>
        <p:nvSpPr>
          <p:cNvPr id="28" name="AutoShape 35"/>
          <p:cNvSpPr>
            <a:spLocks noChangeArrowheads="1"/>
          </p:cNvSpPr>
          <p:nvPr/>
        </p:nvSpPr>
        <p:spPr bwMode="auto">
          <a:xfrm>
            <a:off x="359979" y="2304061"/>
            <a:ext cx="1249362" cy="910800"/>
          </a:xfrm>
          <a:prstGeom prst="homePlate">
            <a:avLst>
              <a:gd name="adj" fmla="val 25209"/>
            </a:avLst>
          </a:prstGeom>
          <a:gradFill rotWithShape="0">
            <a:gsLst>
              <a:gs pos="0">
                <a:srgbClr val="0093A7"/>
              </a:gs>
              <a:gs pos="50000">
                <a:srgbClr val="0093A7">
                  <a:gamma/>
                  <a:shade val="66275"/>
                  <a:invGamma/>
                </a:srgbClr>
              </a:gs>
              <a:gs pos="100000">
                <a:srgbClr val="0093A7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0093A7"/>
            </a:extrusionClr>
          </a:sp3d>
        </p:spPr>
        <p:txBody>
          <a:bodyPr wrap="none" tIns="72000" anchor="ctr" anchorCtr="0">
            <a:flatTx/>
          </a:bodyPr>
          <a:lstStyle/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 </a:t>
            </a:r>
          </a:p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Pillar</a:t>
            </a:r>
            <a:endParaRPr lang="ko-KR" altLang="en-US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Y헤드라인M"/>
              <a:cs typeface="Tahoma" pitchFamily="34" charset="0"/>
            </a:endParaRPr>
          </a:p>
        </p:txBody>
      </p: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359979" y="3340176"/>
            <a:ext cx="1249362" cy="910800"/>
          </a:xfrm>
          <a:prstGeom prst="homePlate">
            <a:avLst>
              <a:gd name="adj" fmla="val 25209"/>
            </a:avLst>
          </a:prstGeom>
          <a:gradFill rotWithShape="0">
            <a:gsLst>
              <a:gs pos="0">
                <a:srgbClr val="0093A7"/>
              </a:gs>
              <a:gs pos="50000">
                <a:srgbClr val="0093A7">
                  <a:gamma/>
                  <a:shade val="66275"/>
                  <a:invGamma/>
                </a:srgbClr>
              </a:gs>
              <a:gs pos="100000">
                <a:srgbClr val="0093A7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0093A7"/>
            </a:extrusionClr>
          </a:sp3d>
        </p:spPr>
        <p:txBody>
          <a:bodyPr wrap="none" tIns="72000" anchor="ctr" anchorCtr="0">
            <a:flatTx/>
          </a:bodyPr>
          <a:lstStyle/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altLang="ko-KR" sz="18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st</a:t>
            </a:r>
            <a:endParaRPr lang="en-US" altLang="ko-KR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Pillar</a:t>
            </a:r>
            <a:endParaRPr lang="ko-KR" altLang="en-US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Y헤드라인M"/>
              <a:cs typeface="Tahoma" pitchFamily="34" charset="0"/>
            </a:endParaRPr>
          </a:p>
        </p:txBody>
      </p:sp>
      <p:sp>
        <p:nvSpPr>
          <p:cNvPr id="30" name="AutoShape 35"/>
          <p:cNvSpPr>
            <a:spLocks noChangeArrowheads="1"/>
          </p:cNvSpPr>
          <p:nvPr/>
        </p:nvSpPr>
        <p:spPr bwMode="auto">
          <a:xfrm>
            <a:off x="359979" y="4376291"/>
            <a:ext cx="1249362" cy="910800"/>
          </a:xfrm>
          <a:prstGeom prst="homePlate">
            <a:avLst>
              <a:gd name="adj" fmla="val 25209"/>
            </a:avLst>
          </a:prstGeom>
          <a:gradFill rotWithShape="0">
            <a:gsLst>
              <a:gs pos="0">
                <a:srgbClr val="0093A7"/>
              </a:gs>
              <a:gs pos="50000">
                <a:srgbClr val="0093A7">
                  <a:gamma/>
                  <a:shade val="66275"/>
                  <a:invGamma/>
                </a:srgbClr>
              </a:gs>
              <a:gs pos="100000">
                <a:srgbClr val="0093A7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0093A7"/>
            </a:extrusionClr>
          </a:sp3d>
        </p:spPr>
        <p:txBody>
          <a:bodyPr wrap="none" tIns="72000" anchor="ctr" anchorCtr="0">
            <a:flatTx/>
          </a:bodyPr>
          <a:lstStyle/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altLang="ko-KR" sz="18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nd</a:t>
            </a:r>
            <a:endParaRPr lang="en-US" altLang="ko-KR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Pillar</a:t>
            </a:r>
            <a:endParaRPr lang="ko-KR" altLang="en-US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Y헤드라인M"/>
              <a:cs typeface="Tahoma" pitchFamily="34" charset="0"/>
            </a:endParaRPr>
          </a:p>
        </p:txBody>
      </p:sp>
      <p:sp>
        <p:nvSpPr>
          <p:cNvPr id="32" name="AutoShape 35"/>
          <p:cNvSpPr>
            <a:spLocks noChangeArrowheads="1"/>
          </p:cNvSpPr>
          <p:nvPr/>
        </p:nvSpPr>
        <p:spPr bwMode="auto">
          <a:xfrm>
            <a:off x="359979" y="5412407"/>
            <a:ext cx="1249362" cy="910800"/>
          </a:xfrm>
          <a:prstGeom prst="homePlate">
            <a:avLst>
              <a:gd name="adj" fmla="val 25209"/>
            </a:avLst>
          </a:prstGeom>
          <a:gradFill rotWithShape="0">
            <a:gsLst>
              <a:gs pos="0">
                <a:srgbClr val="0093A7"/>
              </a:gs>
              <a:gs pos="50000">
                <a:srgbClr val="0093A7">
                  <a:gamma/>
                  <a:shade val="66275"/>
                  <a:invGamma/>
                </a:srgbClr>
              </a:gs>
              <a:gs pos="100000">
                <a:srgbClr val="0093A7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0093A7"/>
            </a:extrusionClr>
          </a:sp3d>
        </p:spPr>
        <p:txBody>
          <a:bodyPr wrap="none" tIns="72000" anchor="ctr" anchorCtr="0">
            <a:flatTx/>
          </a:bodyPr>
          <a:lstStyle/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altLang="ko-KR" sz="18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rd</a:t>
            </a:r>
            <a:endParaRPr lang="en-US" altLang="ko-KR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Pillar</a:t>
            </a:r>
            <a:endParaRPr lang="ko-KR" altLang="en-US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Y헤드라인M"/>
              <a:cs typeface="Tahoma" pitchFamily="34" charset="0"/>
            </a:endParaRPr>
          </a:p>
        </p:txBody>
      </p:sp>
      <p:sp>
        <p:nvSpPr>
          <p:cNvPr id="33" name="AutoShape 199"/>
          <p:cNvSpPr>
            <a:spLocks noChangeArrowheads="1"/>
          </p:cNvSpPr>
          <p:nvPr/>
        </p:nvSpPr>
        <p:spPr bwMode="auto">
          <a:xfrm>
            <a:off x="1728131" y="1496836"/>
            <a:ext cx="2808312" cy="684076"/>
          </a:xfrm>
          <a:prstGeom prst="roundRect">
            <a:avLst>
              <a:gd name="adj" fmla="val 15028"/>
            </a:avLst>
          </a:prstGeom>
          <a:gradFill rotWithShape="0">
            <a:gsLst>
              <a:gs pos="0">
                <a:srgbClr val="8064A2"/>
              </a:gs>
              <a:gs pos="50000">
                <a:srgbClr val="8064A2">
                  <a:gamma/>
                  <a:shade val="66275"/>
                  <a:invGamma/>
                </a:srgbClr>
              </a:gs>
              <a:gs pos="100000">
                <a:srgbClr val="8064A2"/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8064A2"/>
            </a:extrusionClr>
          </a:sp3d>
        </p:spPr>
        <p:txBody>
          <a:bodyPr wrap="none" tIns="72000" anchor="ctr" anchorCtr="0">
            <a:flatTx/>
          </a:bodyPr>
          <a:lstStyle/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Private Sector</a:t>
            </a:r>
          </a:p>
          <a:p>
            <a:pPr lvl="0" algn="ctr"/>
            <a:r>
              <a:rPr lang="en-US" altLang="ko-K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Employees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0" name="AutoShape 199"/>
          <p:cNvSpPr>
            <a:spLocks noChangeArrowheads="1"/>
          </p:cNvSpPr>
          <p:nvPr/>
        </p:nvSpPr>
        <p:spPr bwMode="auto">
          <a:xfrm>
            <a:off x="4648840" y="1496836"/>
            <a:ext cx="1324230" cy="684076"/>
          </a:xfrm>
          <a:prstGeom prst="roundRect">
            <a:avLst>
              <a:gd name="adj" fmla="val 15028"/>
            </a:avLst>
          </a:prstGeom>
          <a:gradFill rotWithShape="0">
            <a:gsLst>
              <a:gs pos="0">
                <a:srgbClr val="8064A2"/>
              </a:gs>
              <a:gs pos="50000">
                <a:srgbClr val="8064A2">
                  <a:gamma/>
                  <a:shade val="66275"/>
                  <a:invGamma/>
                </a:srgbClr>
              </a:gs>
              <a:gs pos="100000">
                <a:srgbClr val="8064A2"/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8064A2"/>
            </a:extrusionClr>
          </a:sp3d>
        </p:spPr>
        <p:txBody>
          <a:bodyPr wrap="none" tIns="72000" anchor="ctr" anchorCtr="0">
            <a:flatTx/>
          </a:bodyPr>
          <a:lstStyle/>
          <a:p>
            <a:pPr algn="ctr"/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Self</a:t>
            </a:r>
          </a:p>
          <a:p>
            <a:pPr algn="ctr"/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Employed</a:t>
            </a:r>
          </a:p>
        </p:txBody>
      </p:sp>
      <p:sp>
        <p:nvSpPr>
          <p:cNvPr id="41" name="AutoShape 199"/>
          <p:cNvSpPr>
            <a:spLocks noChangeArrowheads="1"/>
          </p:cNvSpPr>
          <p:nvPr/>
        </p:nvSpPr>
        <p:spPr bwMode="auto">
          <a:xfrm>
            <a:off x="6085467" y="1496836"/>
            <a:ext cx="1002876" cy="684076"/>
          </a:xfrm>
          <a:prstGeom prst="roundRect">
            <a:avLst>
              <a:gd name="adj" fmla="val 15028"/>
            </a:avLst>
          </a:prstGeom>
          <a:gradFill rotWithShape="0">
            <a:gsLst>
              <a:gs pos="0">
                <a:srgbClr val="8064A2"/>
              </a:gs>
              <a:gs pos="50000">
                <a:srgbClr val="8064A2">
                  <a:gamma/>
                  <a:shade val="66275"/>
                  <a:invGamma/>
                </a:srgbClr>
              </a:gs>
              <a:gs pos="100000">
                <a:srgbClr val="8064A2"/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8064A2"/>
            </a:extrusionClr>
          </a:sp3d>
        </p:spPr>
        <p:txBody>
          <a:bodyPr wrap="none" tIns="72000" anchor="ctr" anchorCtr="0">
            <a:flatTx/>
          </a:bodyPr>
          <a:lstStyle/>
          <a:p>
            <a:pPr algn="ctr">
              <a:lnSpc>
                <a:spcPct val="80000"/>
              </a:lnSpc>
            </a:pP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Others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2" name="AutoShape 199"/>
          <p:cNvSpPr>
            <a:spLocks noChangeArrowheads="1"/>
          </p:cNvSpPr>
          <p:nvPr/>
        </p:nvSpPr>
        <p:spPr bwMode="auto">
          <a:xfrm>
            <a:off x="7200739" y="1496836"/>
            <a:ext cx="1593676" cy="684076"/>
          </a:xfrm>
          <a:prstGeom prst="roundRect">
            <a:avLst>
              <a:gd name="adj" fmla="val 15028"/>
            </a:avLst>
          </a:prstGeom>
          <a:gradFill rotWithShape="0">
            <a:gsLst>
              <a:gs pos="0">
                <a:srgbClr val="8064A2"/>
              </a:gs>
              <a:gs pos="50000">
                <a:srgbClr val="8064A2">
                  <a:gamma/>
                  <a:shade val="66275"/>
                  <a:invGamma/>
                </a:srgbClr>
              </a:gs>
              <a:gs pos="100000">
                <a:srgbClr val="8064A2"/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8064A2"/>
            </a:extrusionClr>
          </a:sp3d>
        </p:spPr>
        <p:txBody>
          <a:bodyPr wrap="none" tIns="72000" anchor="ctr" anchorCtr="0">
            <a:flatTx/>
          </a:bodyPr>
          <a:lstStyle/>
          <a:p>
            <a:pPr algn="ctr">
              <a:lnSpc>
                <a:spcPct val="80000"/>
              </a:lnSpc>
            </a:pP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Public Sector</a:t>
            </a:r>
          </a:p>
          <a:p>
            <a:pPr algn="ctr">
              <a:lnSpc>
                <a:spcPct val="80000"/>
              </a:lnSpc>
            </a:pP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Employees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1764135" y="2451368"/>
            <a:ext cx="1692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Basic Old Age </a:t>
            </a:r>
          </a:p>
          <a:p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Pension</a:t>
            </a:r>
            <a:endParaRPr lang="ko-KR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1764135" y="3375037"/>
            <a:ext cx="16921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National </a:t>
            </a:r>
          </a:p>
          <a:p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Pension </a:t>
            </a:r>
          </a:p>
          <a:p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Scheme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1764135" y="4382038"/>
            <a:ext cx="28443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Severance Pay System</a:t>
            </a:r>
            <a:b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or</a:t>
            </a:r>
            <a:b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Corporate Pension Plans</a:t>
            </a:r>
          </a:p>
        </p:txBody>
      </p:sp>
      <p:sp>
        <p:nvSpPr>
          <p:cNvPr id="50" name="직사각형 49"/>
          <p:cNvSpPr/>
          <p:nvPr/>
        </p:nvSpPr>
        <p:spPr>
          <a:xfrm>
            <a:off x="1764135" y="5517232"/>
            <a:ext cx="1692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Private </a:t>
            </a:r>
          </a:p>
          <a:p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Pension Plans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20319" y="2369487"/>
            <a:ext cx="5256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Coverage: age over 65 yrs., 70% by income quintile 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Financing: tax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Target Replacement Ratio: 3~3.5% </a:t>
            </a:r>
            <a:endParaRPr lang="ko-KR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0259" y="3288171"/>
            <a:ext cx="4968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Coverage: economically active pop.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Contribution: mandatory 9%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Benefits: from 65 yrs., annuity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Target Replacement Ratio: 45%± </a:t>
            </a:r>
            <a:endParaRPr lang="ko-KR" alt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48311" y="5578787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Contribution: voluntary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Tax incentives saving </a:t>
            </a:r>
            <a:endParaRPr lang="ko-KR" alt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4608451" y="4438203"/>
            <a:ext cx="13189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IRP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200739" y="3730080"/>
            <a:ext cx="1640185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Public</a:t>
            </a:r>
          </a:p>
          <a:p>
            <a:pPr algn="ctr">
              <a:lnSpc>
                <a:spcPct val="120000"/>
              </a:lnSpc>
            </a:pPr>
            <a:r>
              <a:rPr lang="en-US" altLang="ko-K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Occupational</a:t>
            </a:r>
            <a:r>
              <a:rPr lang="en-US" altLang="ko-KR" sz="1200" dirty="0" smtClean="0"/>
              <a:t>  </a:t>
            </a:r>
          </a:p>
          <a:p>
            <a:pPr algn="ctr">
              <a:lnSpc>
                <a:spcPct val="120000"/>
              </a:lnSpc>
            </a:pPr>
            <a:r>
              <a:rPr lang="en-US" altLang="ko-K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Pension</a:t>
            </a:r>
            <a:r>
              <a:rPr lang="en-US" altLang="ko-KR" sz="1200" dirty="0" smtClean="0"/>
              <a:t> </a:t>
            </a:r>
          </a:p>
          <a:p>
            <a:pPr algn="ctr">
              <a:lnSpc>
                <a:spcPct val="120000"/>
              </a:lnSpc>
            </a:pPr>
            <a:r>
              <a:rPr lang="en-US" altLang="ko-K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Scheme</a:t>
            </a:r>
            <a:endParaRPr lang="ko-KR" altLang="en-US" sz="1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630607" y="4725050"/>
            <a:ext cx="143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Voluntary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Tax incentive </a:t>
            </a:r>
          </a:p>
        </p:txBody>
      </p:sp>
      <p:sp>
        <p:nvSpPr>
          <p:cNvPr id="63" name="Text Box 12"/>
          <p:cNvSpPr txBox="1">
            <a:spLocks noChangeArrowheads="1"/>
          </p:cNvSpPr>
          <p:nvPr/>
        </p:nvSpPr>
        <p:spPr bwMode="auto">
          <a:xfrm>
            <a:off x="1799692" y="4930565"/>
            <a:ext cx="2655552" cy="252796"/>
          </a:xfrm>
          <a:prstGeom prst="rect">
            <a:avLst/>
          </a:prstGeom>
          <a:noFill/>
          <a:ln w="28575" algn="ctr">
            <a:solidFill>
              <a:srgbClr val="6F2E2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ko-KR" altLang="en-US" sz="1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74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40" name="직선 연결선 14339"/>
          <p:cNvCxnSpPr/>
          <p:nvPr/>
        </p:nvCxnSpPr>
        <p:spPr>
          <a:xfrm>
            <a:off x="2175306" y="5877272"/>
            <a:ext cx="342038" cy="0"/>
          </a:xfrm>
          <a:prstGeom prst="line">
            <a:avLst/>
          </a:prstGeom>
          <a:ln w="31750">
            <a:solidFill>
              <a:srgbClr val="00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AutoShape 65"/>
          <p:cNvSpPr>
            <a:spLocks noChangeArrowheads="1"/>
          </p:cNvSpPr>
          <p:nvPr/>
        </p:nvSpPr>
        <p:spPr bwMode="auto">
          <a:xfrm>
            <a:off x="756725" y="5138608"/>
            <a:ext cx="1158339" cy="738664"/>
          </a:xfrm>
          <a:prstGeom prst="roundRect">
            <a:avLst>
              <a:gd name="adj" fmla="val 5514"/>
            </a:avLst>
          </a:prstGeom>
          <a:noFill/>
          <a:ln w="25400" algn="ctr">
            <a:noFill/>
            <a:round/>
            <a:headEnd/>
            <a:tailEnd/>
          </a:ln>
          <a:effectLst>
            <a:outerShdw dist="68392" dir="6708085" sy="50000" kx="-2453608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endParaRPr lang="en-US" altLang="ko-KR" sz="1300" b="0" dirty="0"/>
          </a:p>
        </p:txBody>
      </p:sp>
      <p:sp>
        <p:nvSpPr>
          <p:cNvPr id="82" name="AutoShape 95"/>
          <p:cNvSpPr>
            <a:spLocks noChangeArrowheads="1"/>
          </p:cNvSpPr>
          <p:nvPr/>
        </p:nvSpPr>
        <p:spPr bwMode="auto">
          <a:xfrm>
            <a:off x="2514169" y="1213987"/>
            <a:ext cx="6172631" cy="453450"/>
          </a:xfrm>
          <a:prstGeom prst="roundRect">
            <a:avLst>
              <a:gd name="adj" fmla="val 13431"/>
            </a:avLst>
          </a:prstGeom>
          <a:gradFill rotWithShape="1">
            <a:gsLst>
              <a:gs pos="0">
                <a:srgbClr val="0093A7">
                  <a:gamma/>
                  <a:shade val="57647"/>
                  <a:invGamma/>
                </a:srgbClr>
              </a:gs>
              <a:gs pos="100000">
                <a:srgbClr val="0093A7"/>
              </a:gs>
            </a:gsLst>
            <a:lin ang="27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prstShdw prst="shdw17" dist="35921" dir="27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endParaRPr lang="ko-KR" altLang="en-US" sz="1400" b="0" dirty="0">
              <a:solidFill>
                <a:schemeClr val="bg1"/>
              </a:solidFill>
            </a:endParaRPr>
          </a:p>
        </p:txBody>
      </p:sp>
      <p:sp>
        <p:nvSpPr>
          <p:cNvPr id="37" name="AutoShape 63"/>
          <p:cNvSpPr>
            <a:spLocks noChangeArrowheads="1"/>
          </p:cNvSpPr>
          <p:nvPr/>
        </p:nvSpPr>
        <p:spPr bwMode="auto">
          <a:xfrm>
            <a:off x="2519772" y="1772816"/>
            <a:ext cx="3027588" cy="1076300"/>
          </a:xfrm>
          <a:prstGeom prst="roundRect">
            <a:avLst>
              <a:gd name="adj" fmla="val 8182"/>
            </a:avLst>
          </a:prstGeom>
          <a:gradFill rotWithShape="1">
            <a:gsLst>
              <a:gs pos="0">
                <a:srgbClr val="9DD1DF">
                  <a:gamma/>
                  <a:tint val="24314"/>
                  <a:invGamma/>
                </a:srgbClr>
              </a:gs>
              <a:gs pos="100000">
                <a:srgbClr val="9DD1DF"/>
              </a:gs>
            </a:gsLst>
            <a:lin ang="2700000" scaled="1"/>
          </a:gradFill>
          <a:ln w="25400" algn="ctr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ko-KR" altLang="en-US" sz="1300" dirty="0" smtClean="0"/>
          </a:p>
        </p:txBody>
      </p:sp>
      <p:sp>
        <p:nvSpPr>
          <p:cNvPr id="47" name="AutoShape 63"/>
          <p:cNvSpPr>
            <a:spLocks noChangeArrowheads="1"/>
          </p:cNvSpPr>
          <p:nvPr/>
        </p:nvSpPr>
        <p:spPr bwMode="auto">
          <a:xfrm>
            <a:off x="2519772" y="2950220"/>
            <a:ext cx="3027588" cy="1076300"/>
          </a:xfrm>
          <a:prstGeom prst="roundRect">
            <a:avLst>
              <a:gd name="adj" fmla="val 8182"/>
            </a:avLst>
          </a:prstGeom>
          <a:gradFill rotWithShape="1">
            <a:gsLst>
              <a:gs pos="0">
                <a:srgbClr val="9DD1DF">
                  <a:gamma/>
                  <a:tint val="24314"/>
                  <a:invGamma/>
                </a:srgbClr>
              </a:gs>
              <a:gs pos="100000">
                <a:srgbClr val="9DD1DF"/>
              </a:gs>
            </a:gsLst>
            <a:lin ang="2700000" scaled="1"/>
          </a:gradFill>
          <a:ln w="25400" algn="ctr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ko-KR" altLang="en-US" sz="1300" dirty="0" smtClean="0"/>
          </a:p>
        </p:txBody>
      </p:sp>
      <p:sp>
        <p:nvSpPr>
          <p:cNvPr id="54" name="AutoShape 63"/>
          <p:cNvSpPr>
            <a:spLocks noChangeArrowheads="1"/>
          </p:cNvSpPr>
          <p:nvPr/>
        </p:nvSpPr>
        <p:spPr bwMode="auto">
          <a:xfrm>
            <a:off x="2519772" y="4127624"/>
            <a:ext cx="3027588" cy="1076300"/>
          </a:xfrm>
          <a:prstGeom prst="roundRect">
            <a:avLst>
              <a:gd name="adj" fmla="val 8182"/>
            </a:avLst>
          </a:prstGeom>
          <a:gradFill rotWithShape="1">
            <a:gsLst>
              <a:gs pos="0">
                <a:srgbClr val="9DD1DF">
                  <a:gamma/>
                  <a:tint val="24314"/>
                  <a:invGamma/>
                </a:srgbClr>
              </a:gs>
              <a:gs pos="100000">
                <a:srgbClr val="9DD1DF"/>
              </a:gs>
            </a:gsLst>
            <a:lin ang="2700000" scaled="1"/>
          </a:gradFill>
          <a:ln w="25400" algn="ctr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ko-KR" altLang="en-US" sz="1300" dirty="0" smtClean="0"/>
          </a:p>
        </p:txBody>
      </p:sp>
      <p:sp>
        <p:nvSpPr>
          <p:cNvPr id="56" name="AutoShape 63"/>
          <p:cNvSpPr>
            <a:spLocks noChangeArrowheads="1"/>
          </p:cNvSpPr>
          <p:nvPr/>
        </p:nvSpPr>
        <p:spPr bwMode="auto">
          <a:xfrm>
            <a:off x="2498285" y="5305028"/>
            <a:ext cx="6168124" cy="1076300"/>
          </a:xfrm>
          <a:prstGeom prst="roundRect">
            <a:avLst>
              <a:gd name="adj" fmla="val 8182"/>
            </a:avLst>
          </a:prstGeom>
          <a:gradFill rotWithShape="1">
            <a:gsLst>
              <a:gs pos="0">
                <a:srgbClr val="9DD1DF">
                  <a:gamma/>
                  <a:tint val="24314"/>
                  <a:invGamma/>
                </a:srgbClr>
              </a:gs>
              <a:gs pos="100000">
                <a:srgbClr val="9DD1DF"/>
              </a:gs>
            </a:gsLst>
            <a:lin ang="2700000" scaled="1"/>
          </a:gradFill>
          <a:ln w="25400" algn="ctr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ko-KR" altLang="en-US" sz="1300" dirty="0" smtClean="0"/>
          </a:p>
        </p:txBody>
      </p:sp>
      <p:sp>
        <p:nvSpPr>
          <p:cNvPr id="58" name="AutoShape 63"/>
          <p:cNvSpPr>
            <a:spLocks noChangeArrowheads="1"/>
          </p:cNvSpPr>
          <p:nvPr/>
        </p:nvSpPr>
        <p:spPr bwMode="auto">
          <a:xfrm>
            <a:off x="5638820" y="1772816"/>
            <a:ext cx="3027588" cy="1076300"/>
          </a:xfrm>
          <a:prstGeom prst="roundRect">
            <a:avLst>
              <a:gd name="adj" fmla="val 8182"/>
            </a:avLst>
          </a:prstGeom>
          <a:gradFill rotWithShape="1">
            <a:gsLst>
              <a:gs pos="0">
                <a:srgbClr val="9DD1DF">
                  <a:gamma/>
                  <a:tint val="24314"/>
                  <a:invGamma/>
                </a:srgbClr>
              </a:gs>
              <a:gs pos="100000">
                <a:srgbClr val="9DD1DF"/>
              </a:gs>
            </a:gsLst>
            <a:lin ang="2700000" scaled="1"/>
          </a:gradFill>
          <a:ln w="25400" algn="ctr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ko-KR" altLang="en-US" sz="1300" dirty="0" smtClean="0"/>
          </a:p>
        </p:txBody>
      </p:sp>
      <p:sp>
        <p:nvSpPr>
          <p:cNvPr id="59" name="AutoShape 63"/>
          <p:cNvSpPr>
            <a:spLocks noChangeArrowheads="1"/>
          </p:cNvSpPr>
          <p:nvPr/>
        </p:nvSpPr>
        <p:spPr bwMode="auto">
          <a:xfrm>
            <a:off x="5638820" y="2950220"/>
            <a:ext cx="3027588" cy="1076300"/>
          </a:xfrm>
          <a:prstGeom prst="roundRect">
            <a:avLst>
              <a:gd name="adj" fmla="val 8182"/>
            </a:avLst>
          </a:prstGeom>
          <a:gradFill rotWithShape="1">
            <a:gsLst>
              <a:gs pos="0">
                <a:srgbClr val="9DD1DF">
                  <a:gamma/>
                  <a:tint val="24314"/>
                  <a:invGamma/>
                </a:srgbClr>
              </a:gs>
              <a:gs pos="100000">
                <a:srgbClr val="9DD1DF"/>
              </a:gs>
            </a:gsLst>
            <a:lin ang="2700000" scaled="1"/>
          </a:gradFill>
          <a:ln w="25400" algn="ctr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ko-KR" altLang="en-US" sz="1300" dirty="0" smtClean="0"/>
          </a:p>
        </p:txBody>
      </p:sp>
      <p:sp>
        <p:nvSpPr>
          <p:cNvPr id="60" name="AutoShape 63"/>
          <p:cNvSpPr>
            <a:spLocks noChangeArrowheads="1"/>
          </p:cNvSpPr>
          <p:nvPr/>
        </p:nvSpPr>
        <p:spPr bwMode="auto">
          <a:xfrm>
            <a:off x="5638820" y="4127624"/>
            <a:ext cx="3027588" cy="1076300"/>
          </a:xfrm>
          <a:prstGeom prst="roundRect">
            <a:avLst>
              <a:gd name="adj" fmla="val 8182"/>
            </a:avLst>
          </a:prstGeom>
          <a:gradFill rotWithShape="1">
            <a:gsLst>
              <a:gs pos="0">
                <a:srgbClr val="9DD1DF">
                  <a:gamma/>
                  <a:tint val="24314"/>
                  <a:invGamma/>
                </a:srgbClr>
              </a:gs>
              <a:gs pos="100000">
                <a:srgbClr val="9DD1DF"/>
              </a:gs>
            </a:gsLst>
            <a:lin ang="2700000" scaled="1"/>
          </a:gradFill>
          <a:ln w="25400" algn="ctr">
            <a:solidFill>
              <a:srgbClr val="00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ko-KR" altLang="en-US" sz="1300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4045"/>
            <a:ext cx="8785225" cy="574675"/>
          </a:xfrm>
        </p:spPr>
        <p:txBody>
          <a:bodyPr/>
          <a:lstStyle/>
          <a:p>
            <a:pPr eaLnBrk="1" hangingPunct="1"/>
            <a:r>
              <a:rPr lang="en-US" altLang="ko-KR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Corporate Pension Plans: The Scheme</a:t>
            </a:r>
            <a:endParaRPr lang="ko-KR" altLang="en-US" sz="3200" b="1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41" name="슬라이드 번호 개체 틀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1ADF0DF-1A75-4B28-AFAD-BE48A900A56C}" type="slidenum">
              <a:rPr lang="en-US" altLang="ko-KR" smtClean="0"/>
              <a:pPr/>
              <a:t>2</a:t>
            </a:fld>
            <a:endParaRPr lang="en-US" altLang="ko-KR" dirty="0" smtClean="0"/>
          </a:p>
        </p:txBody>
      </p:sp>
      <p:sp>
        <p:nvSpPr>
          <p:cNvPr id="2" name="직사각형 1"/>
          <p:cNvSpPr/>
          <p:nvPr/>
        </p:nvSpPr>
        <p:spPr>
          <a:xfrm>
            <a:off x="369218" y="1845544"/>
            <a:ext cx="144214" cy="4518364"/>
          </a:xfrm>
          <a:prstGeom prst="rect">
            <a:avLst/>
          </a:prstGeom>
          <a:gradFill rotWithShape="1">
            <a:gsLst>
              <a:gs pos="0">
                <a:srgbClr val="8064A2">
                  <a:gamma/>
                  <a:shade val="46275"/>
                  <a:invGamma/>
                </a:srgbClr>
              </a:gs>
              <a:gs pos="100000">
                <a:srgbClr val="8064A2"/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 lang="ko-KR" altLang="en-US" sz="100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1540" y="1736812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1953 LSA </a:t>
            </a:r>
            <a:endParaRPr lang="ko-KR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540" y="6089810"/>
            <a:ext cx="828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2013 </a:t>
            </a:r>
            <a:endParaRPr lang="ko-KR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540" y="3913311"/>
            <a:ext cx="28443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2006 ERBSA </a:t>
            </a:r>
            <a:endParaRPr lang="ko-KR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5" name="직선 화살표 연결선 4"/>
          <p:cNvCxnSpPr/>
          <p:nvPr/>
        </p:nvCxnSpPr>
        <p:spPr>
          <a:xfrm>
            <a:off x="719572" y="4270075"/>
            <a:ext cx="0" cy="1819735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>
          <a:xfrm>
            <a:off x="734294" y="2024847"/>
            <a:ext cx="0" cy="1888464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73578" y="2780928"/>
            <a:ext cx="1278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Severance     </a:t>
            </a:r>
          </a:p>
          <a:p>
            <a:r>
              <a:rPr lang="en-US" altLang="ko-KR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Pay </a:t>
            </a:r>
            <a:endParaRPr lang="ko-KR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5575" y="4221088"/>
            <a:ext cx="127814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Severance     </a:t>
            </a:r>
          </a:p>
          <a:p>
            <a:r>
              <a:rPr lang="en-US" altLang="ko-KR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Pay</a:t>
            </a:r>
          </a:p>
          <a:p>
            <a:pPr>
              <a:lnSpc>
                <a:spcPct val="50000"/>
              </a:lnSpc>
            </a:pPr>
            <a:r>
              <a:rPr lang="en-US" altLang="ko-K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en-US" altLang="ko-K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or</a:t>
            </a:r>
            <a:endParaRPr lang="ko-KR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5128482"/>
            <a:ext cx="1278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114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Corporate     </a:t>
            </a:r>
          </a:p>
          <a:p>
            <a:r>
              <a:rPr lang="en-US" altLang="ko-KR" sz="1400" b="1" dirty="0">
                <a:solidFill>
                  <a:srgbClr val="114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400" b="1" dirty="0" smtClean="0">
                <a:solidFill>
                  <a:srgbClr val="114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Pension</a:t>
            </a:r>
          </a:p>
          <a:p>
            <a:r>
              <a:rPr lang="en-US" altLang="ko-KR" sz="1400" b="1" dirty="0">
                <a:solidFill>
                  <a:srgbClr val="114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altLang="ko-KR" sz="1400" b="1" dirty="0" smtClean="0">
                <a:solidFill>
                  <a:srgbClr val="114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Plans</a:t>
            </a:r>
            <a:endParaRPr lang="ko-KR" altLang="en-US" sz="1400" b="1" dirty="0">
              <a:solidFill>
                <a:srgbClr val="11406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4337" name="직선 연결선 14336"/>
          <p:cNvCxnSpPr/>
          <p:nvPr/>
        </p:nvCxnSpPr>
        <p:spPr>
          <a:xfrm flipV="1">
            <a:off x="2188940" y="2310408"/>
            <a:ext cx="0" cy="3566864"/>
          </a:xfrm>
          <a:prstGeom prst="line">
            <a:avLst/>
          </a:prstGeom>
          <a:ln w="31750">
            <a:solidFill>
              <a:srgbClr val="00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>
            <a:off x="2177734" y="2325065"/>
            <a:ext cx="342038" cy="0"/>
          </a:xfrm>
          <a:prstGeom prst="line">
            <a:avLst/>
          </a:prstGeom>
          <a:ln w="31750">
            <a:solidFill>
              <a:srgbClr val="00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>
            <a:off x="2177734" y="4689142"/>
            <a:ext cx="342038" cy="0"/>
          </a:xfrm>
          <a:prstGeom prst="line">
            <a:avLst/>
          </a:prstGeom>
          <a:ln w="31750">
            <a:solidFill>
              <a:srgbClr val="00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2177734" y="3511461"/>
            <a:ext cx="342038" cy="0"/>
          </a:xfrm>
          <a:prstGeom prst="line">
            <a:avLst/>
          </a:prstGeom>
          <a:ln w="31750">
            <a:solidFill>
              <a:srgbClr val="00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570097" y="2110452"/>
            <a:ext cx="27950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full </a:t>
            </a: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time employees</a:t>
            </a:r>
          </a:p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workplaces</a:t>
            </a: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: 5 or more emp., </a:t>
            </a:r>
            <a:b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 or less emp. (2010</a:t>
            </a:r>
            <a:r>
              <a:rPr lang="en-US" altLang="ko-KR" sz="1400" dirty="0" smtClean="0">
                <a:latin typeface="Tahoma" panose="020B0604030504040204" pitchFamily="34" charset="0"/>
                <a:ea typeface="HY헤드라인M"/>
                <a:cs typeface="Tahoma" panose="020B0604030504040204" pitchFamily="34" charset="0"/>
              </a:rPr>
              <a:t>∼)</a:t>
            </a:r>
            <a:endParaRPr lang="ko-KR" alt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424428" y="3299166"/>
            <a:ext cx="3068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endParaRPr lang="en-US" altLang="ko-KR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5537" y="4381365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endParaRPr lang="en-US" altLang="ko-KR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286847" y="4374396"/>
            <a:ext cx="3068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Wingdings" pitchFamily="2" charset="2"/>
              <a:buChar char="§"/>
            </a:pPr>
            <a:endParaRPr lang="en-US" altLang="ko-KR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764778" y="6192016"/>
            <a:ext cx="6380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endParaRPr lang="en-US" altLang="ko-KR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665420" y="2110452"/>
            <a:ext cx="27950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DC: mandatory 8.3% per one year working</a:t>
            </a:r>
          </a:p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only employers contribute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570097" y="3275836"/>
            <a:ext cx="27950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DB: wage indexed</a:t>
            </a:r>
          </a:p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55 yrs., annuity or lump-sum</a:t>
            </a:r>
          </a:p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target replacement ratio 20%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665420" y="3275836"/>
            <a:ext cx="27950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DB</a:t>
            </a:r>
          </a:p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DC</a:t>
            </a:r>
          </a:p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IRP: portable mechanism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570097" y="4464556"/>
            <a:ext cx="2795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DB: 60%, 80% from 2018</a:t>
            </a:r>
          </a:p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DC: 100%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665420" y="4473116"/>
            <a:ext cx="27950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retirement income tax (low) deferred until benefits paid</a:t>
            </a:r>
          </a:p>
          <a:p>
            <a:pPr marL="136525" indent="-136525">
              <a:buSzPct val="89000"/>
              <a:buFont typeface="Wingdings" pitchFamily="2" charset="2"/>
              <a:buChar char="§"/>
            </a:pPr>
            <a:r>
              <a:rPr lang="en-US" altLang="ko-K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 tax for investment returns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570096" y="5625244"/>
            <a:ext cx="60748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number of covered employees: 4.6 mil. , 45.0% of total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number of covered workplaces: 226,994, 14.1% of total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total assets: 70.5 trillion won (DB 71.3%, DC 19.7%, IRP 9.0%)</a:t>
            </a:r>
          </a:p>
        </p:txBody>
      </p:sp>
      <p:sp>
        <p:nvSpPr>
          <p:cNvPr id="70" name="직사각형 69"/>
          <p:cNvSpPr/>
          <p:nvPr/>
        </p:nvSpPr>
        <p:spPr>
          <a:xfrm>
            <a:off x="2519772" y="1803212"/>
            <a:ext cx="30275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Coverage</a:t>
            </a:r>
          </a:p>
        </p:txBody>
      </p:sp>
      <p:sp>
        <p:nvSpPr>
          <p:cNvPr id="71" name="직사각형 70"/>
          <p:cNvSpPr/>
          <p:nvPr/>
        </p:nvSpPr>
        <p:spPr>
          <a:xfrm>
            <a:off x="5665420" y="1803212"/>
            <a:ext cx="29795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Contribution</a:t>
            </a:r>
          </a:p>
        </p:txBody>
      </p:sp>
      <p:sp>
        <p:nvSpPr>
          <p:cNvPr id="72" name="직사각형 71"/>
          <p:cNvSpPr/>
          <p:nvPr/>
        </p:nvSpPr>
        <p:spPr>
          <a:xfrm>
            <a:off x="2519772" y="4144876"/>
            <a:ext cx="30275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Funding Rule</a:t>
            </a:r>
          </a:p>
        </p:txBody>
      </p:sp>
      <p:sp>
        <p:nvSpPr>
          <p:cNvPr id="73" name="직사각형 72"/>
          <p:cNvSpPr/>
          <p:nvPr/>
        </p:nvSpPr>
        <p:spPr>
          <a:xfrm>
            <a:off x="5665420" y="2978200"/>
            <a:ext cx="3000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Types</a:t>
            </a:r>
          </a:p>
        </p:txBody>
      </p:sp>
      <p:sp>
        <p:nvSpPr>
          <p:cNvPr id="74" name="직사각형 73"/>
          <p:cNvSpPr/>
          <p:nvPr/>
        </p:nvSpPr>
        <p:spPr>
          <a:xfrm>
            <a:off x="5665421" y="4166332"/>
            <a:ext cx="29795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Taxation</a:t>
            </a:r>
          </a:p>
        </p:txBody>
      </p:sp>
      <p:sp>
        <p:nvSpPr>
          <p:cNvPr id="75" name="직사각형 74"/>
          <p:cNvSpPr/>
          <p:nvPr/>
        </p:nvSpPr>
        <p:spPr>
          <a:xfrm>
            <a:off x="2519773" y="5337212"/>
            <a:ext cx="61251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Statistics (June 2013)</a:t>
            </a:r>
          </a:p>
        </p:txBody>
      </p:sp>
      <p:sp>
        <p:nvSpPr>
          <p:cNvPr id="76" name="직사각형 75"/>
          <p:cNvSpPr/>
          <p:nvPr/>
        </p:nvSpPr>
        <p:spPr>
          <a:xfrm>
            <a:off x="2519771" y="2963682"/>
            <a:ext cx="30275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Benefits</a:t>
            </a:r>
          </a:p>
        </p:txBody>
      </p:sp>
      <p:sp>
        <p:nvSpPr>
          <p:cNvPr id="85" name="AutoShape 16"/>
          <p:cNvSpPr>
            <a:spLocks noChangeArrowheads="1"/>
          </p:cNvSpPr>
          <p:nvPr/>
        </p:nvSpPr>
        <p:spPr bwMode="auto">
          <a:xfrm>
            <a:off x="233517" y="1213987"/>
            <a:ext cx="1764198" cy="453600"/>
          </a:xfrm>
          <a:prstGeom prst="roundRect">
            <a:avLst>
              <a:gd name="adj" fmla="val 15421"/>
            </a:avLst>
          </a:prstGeom>
          <a:gradFill rotWithShape="1">
            <a:gsLst>
              <a:gs pos="0">
                <a:srgbClr val="8064A2">
                  <a:gamma/>
                  <a:shade val="57647"/>
                  <a:invGamma/>
                </a:srgbClr>
              </a:gs>
              <a:gs pos="100000">
                <a:srgbClr val="8064A2"/>
              </a:gs>
            </a:gsLst>
            <a:lin ang="27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prstShdw prst="shdw17" dist="35921" dir="27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marL="285750" lvl="0" indent="-285750" algn="ctr"/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HISTORY</a:t>
            </a:r>
            <a:endParaRPr lang="ko-KR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84" name="직사각형 83"/>
          <p:cNvSpPr/>
          <p:nvPr/>
        </p:nvSpPr>
        <p:spPr>
          <a:xfrm>
            <a:off x="4937257" y="1259707"/>
            <a:ext cx="13324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/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SCHEME</a:t>
            </a:r>
            <a:endParaRPr lang="ko-KR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88" name="직선 연결선 87"/>
          <p:cNvCxnSpPr/>
          <p:nvPr/>
        </p:nvCxnSpPr>
        <p:spPr>
          <a:xfrm>
            <a:off x="1763689" y="5481228"/>
            <a:ext cx="416161" cy="0"/>
          </a:xfrm>
          <a:prstGeom prst="line">
            <a:avLst/>
          </a:prstGeom>
          <a:ln w="31750">
            <a:solidFill>
              <a:srgbClr val="00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174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16"/>
          <p:cNvSpPr>
            <a:spLocks noChangeArrowheads="1"/>
          </p:cNvSpPr>
          <p:nvPr/>
        </p:nvSpPr>
        <p:spPr bwMode="auto">
          <a:xfrm>
            <a:off x="370711" y="1180119"/>
            <a:ext cx="8443089" cy="453600"/>
          </a:xfrm>
          <a:prstGeom prst="roundRect">
            <a:avLst>
              <a:gd name="adj" fmla="val 15421"/>
            </a:avLst>
          </a:prstGeom>
          <a:gradFill rotWithShape="1">
            <a:gsLst>
              <a:gs pos="0">
                <a:srgbClr val="8064A2">
                  <a:gamma/>
                  <a:shade val="57647"/>
                  <a:invGamma/>
                </a:srgbClr>
              </a:gs>
              <a:gs pos="100000">
                <a:srgbClr val="8064A2"/>
              </a:gs>
            </a:gsLst>
            <a:lin ang="27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prstShdw prst="shdw17" dist="35921" dir="27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marL="285750" lvl="0" indent="-285750" algn="ctr"/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SOME NUMBERS </a:t>
            </a:r>
          </a:p>
        </p:txBody>
      </p:sp>
      <p:sp>
        <p:nvSpPr>
          <p:cNvPr id="28" name="AutoShape 63"/>
          <p:cNvSpPr>
            <a:spLocks noChangeArrowheads="1"/>
          </p:cNvSpPr>
          <p:nvPr/>
        </p:nvSpPr>
        <p:spPr bwMode="auto">
          <a:xfrm>
            <a:off x="408110" y="4929187"/>
            <a:ext cx="8377750" cy="1435968"/>
          </a:xfrm>
          <a:prstGeom prst="roundRect">
            <a:avLst>
              <a:gd name="adj" fmla="val 5514"/>
            </a:avLst>
          </a:prstGeom>
          <a:noFill/>
          <a:ln w="22225" algn="ctr">
            <a:solidFill>
              <a:srgbClr val="00475E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endParaRPr lang="ko-KR" altLang="en-US" sz="1300" dirty="0"/>
          </a:p>
        </p:txBody>
      </p:sp>
      <p:sp>
        <p:nvSpPr>
          <p:cNvPr id="35" name="AutoShape 39"/>
          <p:cNvSpPr>
            <a:spLocks noChangeArrowheads="1"/>
          </p:cNvSpPr>
          <p:nvPr/>
        </p:nvSpPr>
        <p:spPr bwMode="auto">
          <a:xfrm>
            <a:off x="370712" y="4930140"/>
            <a:ext cx="2804287" cy="1455860"/>
          </a:xfrm>
          <a:prstGeom prst="homePlate">
            <a:avLst>
              <a:gd name="adj" fmla="val 15375"/>
            </a:avLst>
          </a:prstGeom>
          <a:gradFill rotWithShape="1">
            <a:gsLst>
              <a:gs pos="0">
                <a:srgbClr val="00475E"/>
              </a:gs>
              <a:gs pos="100000">
                <a:srgbClr val="0099CC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0099CC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ko-KR" altLang="ko-KR" sz="1200" b="0">
              <a:solidFill>
                <a:srgbClr val="FFFFFF"/>
              </a:solidFill>
            </a:endParaRPr>
          </a:p>
        </p:txBody>
      </p:sp>
      <p:sp>
        <p:nvSpPr>
          <p:cNvPr id="11" name="AutoShape 63"/>
          <p:cNvSpPr>
            <a:spLocks noChangeArrowheads="1"/>
          </p:cNvSpPr>
          <p:nvPr/>
        </p:nvSpPr>
        <p:spPr bwMode="auto">
          <a:xfrm>
            <a:off x="408110" y="1774507"/>
            <a:ext cx="8377750" cy="1435968"/>
          </a:xfrm>
          <a:prstGeom prst="roundRect">
            <a:avLst>
              <a:gd name="adj" fmla="val 5514"/>
            </a:avLst>
          </a:prstGeom>
          <a:noFill/>
          <a:ln w="22225" algn="ctr">
            <a:solidFill>
              <a:srgbClr val="00475E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endParaRPr lang="ko-KR" altLang="en-US" sz="1300" dirty="0"/>
          </a:p>
        </p:txBody>
      </p:sp>
      <p:sp>
        <p:nvSpPr>
          <p:cNvPr id="33" name="AutoShape 39"/>
          <p:cNvSpPr>
            <a:spLocks noChangeArrowheads="1"/>
          </p:cNvSpPr>
          <p:nvPr/>
        </p:nvSpPr>
        <p:spPr bwMode="auto">
          <a:xfrm>
            <a:off x="370712" y="1774825"/>
            <a:ext cx="2804287" cy="1455860"/>
          </a:xfrm>
          <a:prstGeom prst="homePlate">
            <a:avLst>
              <a:gd name="adj" fmla="val 15375"/>
            </a:avLst>
          </a:prstGeom>
          <a:gradFill rotWithShape="1">
            <a:gsLst>
              <a:gs pos="0">
                <a:srgbClr val="00475E"/>
              </a:gs>
              <a:gs pos="100000">
                <a:srgbClr val="0099CC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0099CC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ko-KR" altLang="ko-KR" sz="1200" b="0">
              <a:solidFill>
                <a:srgbClr val="FFFFFF"/>
              </a:solidFill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4045"/>
            <a:ext cx="8785225" cy="574675"/>
          </a:xfrm>
        </p:spPr>
        <p:txBody>
          <a:bodyPr/>
          <a:lstStyle/>
          <a:p>
            <a:pPr eaLnBrk="1" hangingPunct="1"/>
            <a:r>
              <a:rPr lang="en-US" altLang="ko-KR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Corporate Pension Plans: The Issues</a:t>
            </a:r>
            <a:endParaRPr lang="ko-KR" altLang="en-US" sz="3200" b="1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41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-180975" y="6410875"/>
            <a:ext cx="622300" cy="476250"/>
          </a:xfrm>
          <a:noFill/>
        </p:spPr>
        <p:txBody>
          <a:bodyPr/>
          <a:lstStyle/>
          <a:p>
            <a:fld id="{41ADF0DF-1A75-4B28-AFAD-BE48A900A56C}" type="slidenum">
              <a:rPr lang="en-US" altLang="ko-KR" smtClean="0"/>
              <a:pPr/>
              <a:t>3</a:t>
            </a:fld>
            <a:endParaRPr lang="en-US" altLang="ko-KR" smtClean="0"/>
          </a:p>
        </p:txBody>
      </p:sp>
      <p:sp>
        <p:nvSpPr>
          <p:cNvPr id="20" name="TextBox 19"/>
          <p:cNvSpPr txBox="1"/>
          <p:nvPr/>
        </p:nvSpPr>
        <p:spPr>
          <a:xfrm>
            <a:off x="3431865" y="2134597"/>
            <a:ext cx="4884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can we make small workplaces adopt CPPs?  </a:t>
            </a:r>
            <a:endParaRPr lang="ko-KR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31865" y="3452807"/>
            <a:ext cx="55686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the consequences of frequent job movement for retirement income? How can we prevent employees from spending their reserved benefits before retirement?   </a:t>
            </a:r>
            <a:endParaRPr lang="ko-KR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31865" y="5299112"/>
            <a:ext cx="5208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can we make retirees select annuities as their benefits?  </a:t>
            </a:r>
            <a:endParaRPr lang="ko-KR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AutoShape 63"/>
          <p:cNvSpPr>
            <a:spLocks noChangeArrowheads="1"/>
          </p:cNvSpPr>
          <p:nvPr/>
        </p:nvSpPr>
        <p:spPr bwMode="auto">
          <a:xfrm>
            <a:off x="408110" y="3353995"/>
            <a:ext cx="8377750" cy="1435968"/>
          </a:xfrm>
          <a:prstGeom prst="roundRect">
            <a:avLst>
              <a:gd name="adj" fmla="val 5514"/>
            </a:avLst>
          </a:prstGeom>
          <a:noFill/>
          <a:ln w="22225" algn="ctr">
            <a:solidFill>
              <a:srgbClr val="00475E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endParaRPr lang="ko-KR" altLang="en-US" sz="1300" dirty="0"/>
          </a:p>
        </p:txBody>
      </p:sp>
      <p:sp>
        <p:nvSpPr>
          <p:cNvPr id="27" name="AutoShape 39"/>
          <p:cNvSpPr>
            <a:spLocks noChangeArrowheads="1"/>
          </p:cNvSpPr>
          <p:nvPr/>
        </p:nvSpPr>
        <p:spPr bwMode="auto">
          <a:xfrm>
            <a:off x="370712" y="3358061"/>
            <a:ext cx="2804287" cy="1455860"/>
          </a:xfrm>
          <a:prstGeom prst="homePlate">
            <a:avLst>
              <a:gd name="adj" fmla="val 15375"/>
            </a:avLst>
          </a:prstGeom>
          <a:gradFill rotWithShape="1">
            <a:gsLst>
              <a:gs pos="0">
                <a:srgbClr val="00475E"/>
              </a:gs>
              <a:gs pos="100000">
                <a:srgbClr val="0099CC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0099CC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ko-KR" altLang="ko-KR" sz="1200" b="0">
              <a:solidFill>
                <a:srgbClr val="FFFFFF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14729" y="1844824"/>
            <a:ext cx="24730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The ratio of workplaces with 9 or less employees that adopted CPPs:</a:t>
            </a:r>
          </a:p>
          <a:p>
            <a:pPr algn="ctr"/>
            <a:r>
              <a:rPr lang="en-US" altLang="ko-KR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9.9%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303673" y="3539914"/>
            <a:ext cx="28281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Average job tenure per full-time employee</a:t>
            </a:r>
          </a:p>
          <a:p>
            <a:pPr algn="ctr"/>
            <a:r>
              <a:rPr lang="en-US" altLang="ko-KR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Korea: 5.1 yrs.</a:t>
            </a:r>
          </a:p>
          <a:p>
            <a:pPr algn="ctr"/>
            <a:r>
              <a:rPr lang="en-US" altLang="ko-KR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OECD average: 10.6 yrs.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408812" y="5326608"/>
            <a:ext cx="27068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The ratio of retirees who select annuities:</a:t>
            </a:r>
          </a:p>
          <a:p>
            <a:pPr algn="ctr"/>
            <a:r>
              <a:rPr lang="en-US" altLang="ko-KR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5.5%</a:t>
            </a:r>
          </a:p>
        </p:txBody>
      </p:sp>
    </p:spTree>
    <p:extLst>
      <p:ext uri="{BB962C8B-B14F-4D97-AF65-F5344CB8AC3E}">
        <p14:creationId xmlns:p14="http://schemas.microsoft.com/office/powerpoint/2010/main" val="287174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63"/>
          <p:cNvSpPr>
            <a:spLocks noChangeArrowheads="1"/>
          </p:cNvSpPr>
          <p:nvPr/>
        </p:nvSpPr>
        <p:spPr bwMode="auto">
          <a:xfrm>
            <a:off x="383843" y="4211212"/>
            <a:ext cx="8377750" cy="1882140"/>
          </a:xfrm>
          <a:prstGeom prst="roundRect">
            <a:avLst>
              <a:gd name="adj" fmla="val 5514"/>
            </a:avLst>
          </a:prstGeom>
          <a:noFill/>
          <a:ln w="22225" algn="ctr">
            <a:solidFill>
              <a:srgbClr val="00475E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endParaRPr lang="ko-KR" altLang="en-US" sz="1300" dirty="0"/>
          </a:p>
        </p:txBody>
      </p:sp>
      <p:sp>
        <p:nvSpPr>
          <p:cNvPr id="28" name="AutoShape 39"/>
          <p:cNvSpPr>
            <a:spLocks noChangeArrowheads="1"/>
          </p:cNvSpPr>
          <p:nvPr/>
        </p:nvSpPr>
        <p:spPr bwMode="auto">
          <a:xfrm>
            <a:off x="370713" y="4221088"/>
            <a:ext cx="2706868" cy="1908212"/>
          </a:xfrm>
          <a:prstGeom prst="homePlate">
            <a:avLst>
              <a:gd name="adj" fmla="val 15375"/>
            </a:avLst>
          </a:prstGeom>
          <a:gradFill rotWithShape="1">
            <a:gsLst>
              <a:gs pos="0">
                <a:srgbClr val="00475E"/>
              </a:gs>
              <a:gs pos="100000">
                <a:srgbClr val="0099CC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0099CC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ko-KR" altLang="ko-KR" sz="1200" b="0">
              <a:solidFill>
                <a:srgbClr val="FFFFFF"/>
              </a:solidFill>
            </a:endParaRPr>
          </a:p>
        </p:txBody>
      </p:sp>
      <p:sp>
        <p:nvSpPr>
          <p:cNvPr id="27" name="AutoShape 63"/>
          <p:cNvSpPr>
            <a:spLocks noChangeArrowheads="1"/>
          </p:cNvSpPr>
          <p:nvPr/>
        </p:nvSpPr>
        <p:spPr bwMode="auto">
          <a:xfrm>
            <a:off x="408110" y="2045989"/>
            <a:ext cx="8377750" cy="1882140"/>
          </a:xfrm>
          <a:prstGeom prst="roundRect">
            <a:avLst>
              <a:gd name="adj" fmla="val 5514"/>
            </a:avLst>
          </a:prstGeom>
          <a:noFill/>
          <a:ln w="22225" algn="ctr">
            <a:solidFill>
              <a:srgbClr val="00475E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endParaRPr lang="ko-KR" altLang="en-US" sz="1300" dirty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4045"/>
            <a:ext cx="8785225" cy="574675"/>
          </a:xfrm>
        </p:spPr>
        <p:txBody>
          <a:bodyPr/>
          <a:lstStyle/>
          <a:p>
            <a:pPr eaLnBrk="1" hangingPunct="1"/>
            <a:r>
              <a:rPr lang="en-US" altLang="ko-KR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Corporate Pension Plans: The Issues</a:t>
            </a:r>
            <a:endParaRPr lang="ko-KR" altLang="en-US" sz="3200" b="1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41" name="슬라이드 번호 개체 틀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1ADF0DF-1A75-4B28-AFAD-BE48A900A56C}" type="slidenum">
              <a:rPr lang="en-US" altLang="ko-KR" smtClean="0"/>
              <a:pPr/>
              <a:t>4</a:t>
            </a:fld>
            <a:endParaRPr lang="en-US" altLang="ko-KR" smtClean="0"/>
          </a:p>
        </p:txBody>
      </p:sp>
      <p:sp>
        <p:nvSpPr>
          <p:cNvPr id="21" name="TextBox 20"/>
          <p:cNvSpPr txBox="1"/>
          <p:nvPr/>
        </p:nvSpPr>
        <p:spPr>
          <a:xfrm>
            <a:off x="3239852" y="2336683"/>
            <a:ext cx="54112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is this number so high? What are the effects on plans’ returns and funding levels?  How can we make sponsors and employees invest their reserves in more diversified assets?   </a:t>
            </a:r>
            <a:endParaRPr lang="ko-KR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39852" y="4617132"/>
            <a:ext cx="5411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can we invest all of this enormous pension reserves? How do we effectively invest CPPs’ reserves in global capital markets?   </a:t>
            </a:r>
            <a:endParaRPr lang="ko-KR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AutoShape 39"/>
          <p:cNvSpPr>
            <a:spLocks noChangeArrowheads="1"/>
          </p:cNvSpPr>
          <p:nvPr/>
        </p:nvSpPr>
        <p:spPr bwMode="auto">
          <a:xfrm>
            <a:off x="370713" y="2050055"/>
            <a:ext cx="2706868" cy="1908212"/>
          </a:xfrm>
          <a:prstGeom prst="homePlate">
            <a:avLst>
              <a:gd name="adj" fmla="val 15375"/>
            </a:avLst>
          </a:prstGeom>
          <a:gradFill rotWithShape="1">
            <a:gsLst>
              <a:gs pos="0">
                <a:srgbClr val="00475E"/>
              </a:gs>
              <a:gs pos="100000">
                <a:srgbClr val="0099CC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36500" prstMaterial="legacyMatte">
            <a:bevelT w="13500" h="13500" prst="angle"/>
            <a:bevelB w="13500" h="13500" prst="angle"/>
            <a:extrusionClr>
              <a:srgbClr val="0099CC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ko-KR" altLang="ko-KR" sz="1200" b="0">
              <a:solidFill>
                <a:srgbClr val="FFFFFF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41325" y="2365498"/>
            <a:ext cx="24660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The ratio of assets that are invested in guaranteed products such as bank deposits:</a:t>
            </a:r>
          </a:p>
          <a:p>
            <a:pPr algn="ctr"/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93.0%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370712" y="4630146"/>
            <a:ext cx="2706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The ratio of assets of NPS and CPPs to nominal GDP in 2030: </a:t>
            </a:r>
          </a:p>
          <a:p>
            <a:pPr algn="ctr"/>
            <a:r>
              <a:rPr lang="en-US" altLang="ko-KR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70.3% (simulated)</a:t>
            </a:r>
          </a:p>
        </p:txBody>
      </p:sp>
      <p:sp>
        <p:nvSpPr>
          <p:cNvPr id="30" name="AutoShape 16"/>
          <p:cNvSpPr>
            <a:spLocks noChangeArrowheads="1"/>
          </p:cNvSpPr>
          <p:nvPr/>
        </p:nvSpPr>
        <p:spPr bwMode="auto">
          <a:xfrm>
            <a:off x="370711" y="1309276"/>
            <a:ext cx="8443089" cy="453600"/>
          </a:xfrm>
          <a:prstGeom prst="roundRect">
            <a:avLst>
              <a:gd name="adj" fmla="val 15421"/>
            </a:avLst>
          </a:prstGeom>
          <a:gradFill rotWithShape="1">
            <a:gsLst>
              <a:gs pos="0">
                <a:srgbClr val="8064A2">
                  <a:gamma/>
                  <a:shade val="57647"/>
                  <a:invGamma/>
                </a:srgbClr>
              </a:gs>
              <a:gs pos="100000">
                <a:srgbClr val="8064A2"/>
              </a:gs>
            </a:gsLst>
            <a:lin ang="27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prstShdw prst="shdw17" dist="35921" dir="27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marL="285750" lvl="0" indent="-285750" algn="ctr"/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SOME NUMBERS </a:t>
            </a:r>
          </a:p>
        </p:txBody>
      </p:sp>
    </p:spTree>
    <p:extLst>
      <p:ext uri="{BB962C8B-B14F-4D97-AF65-F5344CB8AC3E}">
        <p14:creationId xmlns:p14="http://schemas.microsoft.com/office/powerpoint/2010/main" val="287174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HY헤드라인M"/>
        <a:ea typeface="HY헤드라인M"/>
        <a:cs typeface=""/>
      </a:majorFont>
      <a:minorFont>
        <a:latin typeface="HY헤드라인M"/>
        <a:ea typeface="HY헤드라인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24829</TotalTime>
  <Words>491</Words>
  <Application>Microsoft Office PowerPoint</Application>
  <PresentationFormat>On-screen Show (4:3)</PresentationFormat>
  <Paragraphs>113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1_기본 디자인</vt:lpstr>
      <vt:lpstr>Corporate Pension Plans in Korea  - The Scheme and Issues</vt:lpstr>
      <vt:lpstr>Korean Retirement Income System</vt:lpstr>
      <vt:lpstr>Corporate Pension Plans: The Scheme</vt:lpstr>
      <vt:lpstr>Corporate Pension Plans: The Issues</vt:lpstr>
      <vt:lpstr>Corporate Pension Plans: The Issues</vt:lpstr>
    </vt:vector>
  </TitlesOfParts>
  <Company>한국증권연구원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황은미</dc:creator>
  <cp:lastModifiedBy>DAY-HANOTIAUX Sally</cp:lastModifiedBy>
  <cp:revision>2029</cp:revision>
  <dcterms:created xsi:type="dcterms:W3CDTF">2009-03-16T01:16:09Z</dcterms:created>
  <dcterms:modified xsi:type="dcterms:W3CDTF">2013-11-13T09:38:51Z</dcterms:modified>
</cp:coreProperties>
</file>