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83" r:id="rId3"/>
    <p:sldId id="273" r:id="rId4"/>
    <p:sldId id="282" r:id="rId5"/>
    <p:sldId id="265" r:id="rId6"/>
    <p:sldId id="266" r:id="rId7"/>
    <p:sldId id="267" r:id="rId8"/>
    <p:sldId id="269" r:id="rId9"/>
    <p:sldId id="268" r:id="rId10"/>
    <p:sldId id="279" r:id="rId11"/>
    <p:sldId id="281"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ヒラギノ角ゴ Pro W3" charset="-128"/>
        <a:cs typeface="+mn-cs"/>
      </a:defRPr>
    </a:lvl1pPr>
    <a:lvl2pPr marL="457200" algn="l" defTabSz="457200" rtl="0" fontAlgn="base">
      <a:spcBef>
        <a:spcPct val="0"/>
      </a:spcBef>
      <a:spcAft>
        <a:spcPct val="0"/>
      </a:spcAft>
      <a:defRPr kern="1200">
        <a:solidFill>
          <a:schemeClr val="tx1"/>
        </a:solidFill>
        <a:latin typeface="Arial" pitchFamily="34" charset="0"/>
        <a:ea typeface="ヒラギノ角ゴ Pro W3" charset="-128"/>
        <a:cs typeface="+mn-cs"/>
      </a:defRPr>
    </a:lvl2pPr>
    <a:lvl3pPr marL="914400" algn="l" defTabSz="457200" rtl="0" fontAlgn="base">
      <a:spcBef>
        <a:spcPct val="0"/>
      </a:spcBef>
      <a:spcAft>
        <a:spcPct val="0"/>
      </a:spcAft>
      <a:defRPr kern="1200">
        <a:solidFill>
          <a:schemeClr val="tx1"/>
        </a:solidFill>
        <a:latin typeface="Arial" pitchFamily="34" charset="0"/>
        <a:ea typeface="ヒラギノ角ゴ Pro W3" charset="-128"/>
        <a:cs typeface="+mn-cs"/>
      </a:defRPr>
    </a:lvl3pPr>
    <a:lvl4pPr marL="1371600" algn="l" defTabSz="457200" rtl="0" fontAlgn="base">
      <a:spcBef>
        <a:spcPct val="0"/>
      </a:spcBef>
      <a:spcAft>
        <a:spcPct val="0"/>
      </a:spcAft>
      <a:defRPr kern="1200">
        <a:solidFill>
          <a:schemeClr val="tx1"/>
        </a:solidFill>
        <a:latin typeface="Arial" pitchFamily="34" charset="0"/>
        <a:ea typeface="ヒラギノ角ゴ Pro W3" charset="-128"/>
        <a:cs typeface="+mn-cs"/>
      </a:defRPr>
    </a:lvl4pPr>
    <a:lvl5pPr marL="1828800" algn="l" defTabSz="457200" rtl="0" fontAlgn="base">
      <a:spcBef>
        <a:spcPct val="0"/>
      </a:spcBef>
      <a:spcAft>
        <a:spcPct val="0"/>
      </a:spcAft>
      <a:defRPr kern="1200">
        <a:solidFill>
          <a:schemeClr val="tx1"/>
        </a:solidFill>
        <a:latin typeface="Arial" pitchFamily="34" charset="0"/>
        <a:ea typeface="ヒラギノ角ゴ Pro W3" charset="-128"/>
        <a:cs typeface="+mn-cs"/>
      </a:defRPr>
    </a:lvl5pPr>
    <a:lvl6pPr marL="2286000" algn="l" defTabSz="914400" rtl="0" eaLnBrk="1" latinLnBrk="0" hangingPunct="1">
      <a:defRPr kern="1200">
        <a:solidFill>
          <a:schemeClr val="tx1"/>
        </a:solidFill>
        <a:latin typeface="Arial" pitchFamily="34" charset="0"/>
        <a:ea typeface="ヒラギノ角ゴ Pro W3" charset="-128"/>
        <a:cs typeface="+mn-cs"/>
      </a:defRPr>
    </a:lvl6pPr>
    <a:lvl7pPr marL="2743200" algn="l" defTabSz="914400" rtl="0" eaLnBrk="1" latinLnBrk="0" hangingPunct="1">
      <a:defRPr kern="1200">
        <a:solidFill>
          <a:schemeClr val="tx1"/>
        </a:solidFill>
        <a:latin typeface="Arial" pitchFamily="34" charset="0"/>
        <a:ea typeface="ヒラギノ角ゴ Pro W3" charset="-128"/>
        <a:cs typeface="+mn-cs"/>
      </a:defRPr>
    </a:lvl7pPr>
    <a:lvl8pPr marL="3200400" algn="l" defTabSz="914400" rtl="0" eaLnBrk="1" latinLnBrk="0" hangingPunct="1">
      <a:defRPr kern="1200">
        <a:solidFill>
          <a:schemeClr val="tx1"/>
        </a:solidFill>
        <a:latin typeface="Arial" pitchFamily="34" charset="0"/>
        <a:ea typeface="ヒラギノ角ゴ Pro W3" charset="-128"/>
        <a:cs typeface="+mn-cs"/>
      </a:defRPr>
    </a:lvl8pPr>
    <a:lvl9pPr marL="3657600" algn="l" defTabSz="914400" rtl="0" eaLnBrk="1" latinLnBrk="0" hangingPunct="1">
      <a:defRPr kern="1200">
        <a:solidFill>
          <a:schemeClr val="tx1"/>
        </a:solidFill>
        <a:latin typeface="Arial" pitchFamily="34" charset="0"/>
        <a:ea typeface="ヒラギノ角ゴ Pro W3"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topher McCarthy" initials="CM" lastIdx="7" clrIdx="0"/>
  <p:cmAuthor id="1" name="X132585" initials="KE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128DBE"/>
    <a:srgbClr val="1291C4"/>
    <a:srgbClr val="1185B3"/>
    <a:srgbClr val="128BBD"/>
    <a:srgbClr val="1E8CC1"/>
    <a:srgbClr val="002247"/>
    <a:srgbClr val="1A6330"/>
    <a:srgbClr val="FFD200"/>
    <a:srgbClr val="005884"/>
    <a:srgbClr val="DF6D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56" autoAdjust="0"/>
    <p:restoredTop sz="94684" autoAdjust="0"/>
  </p:normalViewPr>
  <p:slideViewPr>
    <p:cSldViewPr snapToObjects="1">
      <p:cViewPr>
        <p:scale>
          <a:sx n="70" d="100"/>
          <a:sy n="70" d="100"/>
        </p:scale>
        <p:origin x="-2814" y="-1116"/>
      </p:cViewPr>
      <p:guideLst>
        <p:guide orient="horz" pos="864"/>
        <p:guide pos="336"/>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56" d="100"/>
          <a:sy n="56" d="100"/>
        </p:scale>
        <p:origin x="-1860"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charset="0"/>
                <a:cs typeface="ヒラギノ角ゴ Pro W3"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D14BE93E-88AF-4047-BBEE-8D54D3E604F8}" type="datetime1">
              <a:rPr lang="en-US"/>
              <a:pPr/>
              <a:t>13-Nov-2013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charset="0"/>
                <a:cs typeface="ヒラギノ角ゴ Pro W3"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D25EA77-0EA5-4067-AA5D-A0C30F288147}" type="slidenum">
              <a:rPr lang="en-US"/>
              <a:pPr/>
              <a:t>‹#›</a:t>
            </a:fld>
            <a:endParaRPr lang="en-US"/>
          </a:p>
        </p:txBody>
      </p:sp>
    </p:spTree>
    <p:extLst>
      <p:ext uri="{BB962C8B-B14F-4D97-AF65-F5344CB8AC3E}">
        <p14:creationId xmlns:p14="http://schemas.microsoft.com/office/powerpoint/2010/main" val="12646563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charset="0"/>
                <a:cs typeface="ヒラギノ角ゴ Pro W3"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D0AEDB62-FC1A-4C43-8C08-088132FD2BF1}" type="datetime1">
              <a:rPr lang="en-US"/>
              <a:pPr/>
              <a:t>13-Nov-2013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charset="0"/>
                <a:cs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C45A338-7B59-45D5-ADBA-A5996A96F7A8}" type="slidenum">
              <a:rPr lang="en-US"/>
              <a:pPr/>
              <a:t>‹#›</a:t>
            </a:fld>
            <a:endParaRPr lang="en-US"/>
          </a:p>
        </p:txBody>
      </p:sp>
    </p:spTree>
    <p:extLst>
      <p:ext uri="{BB962C8B-B14F-4D97-AF65-F5344CB8AC3E}">
        <p14:creationId xmlns:p14="http://schemas.microsoft.com/office/powerpoint/2010/main" val="3789026706"/>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Arial"/>
        <a:ea typeface="ヒラギノ角ゴ Pro W3" pitchFamily="-112" charset="-128"/>
        <a:cs typeface="ヒラギノ角ゴ Pro W3" pitchFamily="-112" charset="-128"/>
      </a:defRPr>
    </a:lvl1pPr>
    <a:lvl2pPr marL="457200" algn="l" defTabSz="457200" rtl="0" eaLnBrk="0" fontAlgn="base" hangingPunct="0">
      <a:spcBef>
        <a:spcPct val="30000"/>
      </a:spcBef>
      <a:spcAft>
        <a:spcPct val="0"/>
      </a:spcAft>
      <a:defRPr sz="1200" kern="1200">
        <a:solidFill>
          <a:schemeClr val="tx1"/>
        </a:solidFill>
        <a:latin typeface="Arial"/>
        <a:ea typeface="ヒラギノ角ゴ Pro W3" pitchFamily="-112" charset="-128"/>
        <a:cs typeface="+mn-cs"/>
      </a:defRPr>
    </a:lvl2pPr>
    <a:lvl3pPr marL="914400" algn="l" defTabSz="457200" rtl="0" eaLnBrk="0" fontAlgn="base" hangingPunct="0">
      <a:spcBef>
        <a:spcPct val="30000"/>
      </a:spcBef>
      <a:spcAft>
        <a:spcPct val="0"/>
      </a:spcAft>
      <a:defRPr sz="1200" kern="1200">
        <a:solidFill>
          <a:schemeClr val="tx1"/>
        </a:solidFill>
        <a:latin typeface="Arial"/>
        <a:ea typeface="ヒラギノ角ゴ Pro W3" pitchFamily="-112" charset="-128"/>
        <a:cs typeface="+mn-cs"/>
      </a:defRPr>
    </a:lvl3pPr>
    <a:lvl4pPr marL="1371600" algn="l" defTabSz="457200" rtl="0" eaLnBrk="0" fontAlgn="base" hangingPunct="0">
      <a:spcBef>
        <a:spcPct val="30000"/>
      </a:spcBef>
      <a:spcAft>
        <a:spcPct val="0"/>
      </a:spcAft>
      <a:defRPr sz="1200" kern="1200">
        <a:solidFill>
          <a:schemeClr val="tx1"/>
        </a:solidFill>
        <a:latin typeface="Arial"/>
        <a:ea typeface="ヒラギノ角ゴ Pro W3" pitchFamily="-112" charset="-128"/>
        <a:cs typeface="+mn-cs"/>
      </a:defRPr>
    </a:lvl4pPr>
    <a:lvl5pPr marL="1828800" algn="l" defTabSz="457200" rtl="0" eaLnBrk="0" fontAlgn="base" hangingPunct="0">
      <a:spcBef>
        <a:spcPct val="30000"/>
      </a:spcBef>
      <a:spcAft>
        <a:spcPct val="0"/>
      </a:spcAft>
      <a:defRPr sz="1200" kern="1200">
        <a:solidFill>
          <a:schemeClr val="tx1"/>
        </a:solidFill>
        <a:latin typeface="Arial"/>
        <a:ea typeface="ヒラギノ角ゴ Pro W3"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B3395A1-EFB0-4153-BBBA-C40EE0C0D6E9}" type="slidenum">
              <a:rPr lang="en-US" smtClean="0"/>
              <a:pPr>
                <a:defRPr/>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pPr defTabSz="917575"/>
            <a:fld id="{31100425-6F67-43BA-B030-B5F28F833FB1}" type="slidenum">
              <a:rPr lang="en-US" smtClean="0">
                <a:latin typeface="Arial" pitchFamily="34" charset="0"/>
              </a:rPr>
              <a:pPr defTabSz="917575"/>
              <a:t>4</a:t>
            </a:fld>
            <a:endParaRPr lang="en-US" smtClean="0">
              <a:latin typeface="Arial" pitchFamily="34" charset="0"/>
            </a:endParaRPr>
          </a:p>
        </p:txBody>
      </p:sp>
      <p:sp>
        <p:nvSpPr>
          <p:cNvPr id="60419" name="Rectangle 7"/>
          <p:cNvSpPr txBox="1">
            <a:spLocks noGrp="1" noChangeArrowheads="1"/>
          </p:cNvSpPr>
          <p:nvPr/>
        </p:nvSpPr>
        <p:spPr bwMode="auto">
          <a:xfrm>
            <a:off x="3870049" y="8717718"/>
            <a:ext cx="2975527" cy="451266"/>
          </a:xfrm>
          <a:prstGeom prst="rect">
            <a:avLst/>
          </a:prstGeom>
          <a:noFill/>
          <a:ln w="9525">
            <a:noFill/>
            <a:miter lim="800000"/>
            <a:headEnd/>
            <a:tailEnd/>
          </a:ln>
        </p:spPr>
        <p:txBody>
          <a:bodyPr lIns="93546" tIns="46774" rIns="93546" bIns="46774" anchor="b"/>
          <a:lstStyle/>
          <a:p>
            <a:pPr defTabSz="923925" eaLnBrk="0" hangingPunct="0">
              <a:buFont typeface="Wingdings" pitchFamily="2" charset="2"/>
              <a:buChar char="n"/>
            </a:pPr>
            <a:fld id="{D3106781-578B-4FA1-B8D7-4A11E3DC206C}" type="slidenum">
              <a:rPr lang="en-US" sz="1200" b="0">
                <a:latin typeface="Times New Roman" pitchFamily="18" charset="0"/>
              </a:rPr>
              <a:pPr defTabSz="923925" eaLnBrk="0" hangingPunct="0">
                <a:buFont typeface="Wingdings" pitchFamily="2" charset="2"/>
                <a:buChar char="n"/>
              </a:pPr>
              <a:t>4</a:t>
            </a:fld>
            <a:endParaRPr lang="en-US" sz="1200" b="0">
              <a:latin typeface="Times New Roman" pitchFamily="18" charset="0"/>
            </a:endParaRPr>
          </a:p>
        </p:txBody>
      </p:sp>
      <p:sp>
        <p:nvSpPr>
          <p:cNvPr id="60420" name="Rectangle 2"/>
          <p:cNvSpPr>
            <a:spLocks noGrp="1" noRot="1" noChangeAspect="1" noChangeArrowheads="1" noTextEdit="1"/>
          </p:cNvSpPr>
          <p:nvPr>
            <p:ph type="sldImg"/>
          </p:nvPr>
        </p:nvSpPr>
        <p:spPr>
          <a:xfrm>
            <a:off x="1127125" y="677863"/>
            <a:ext cx="4603750" cy="3454400"/>
          </a:xfrm>
          <a:ln/>
        </p:spPr>
      </p:sp>
      <p:sp>
        <p:nvSpPr>
          <p:cNvPr id="52229" name="Rectangle 8"/>
          <p:cNvSpPr>
            <a:spLocks noChangeArrowheads="1"/>
          </p:cNvSpPr>
          <p:nvPr/>
        </p:nvSpPr>
        <p:spPr bwMode="auto">
          <a:xfrm>
            <a:off x="242268" y="4347149"/>
            <a:ext cx="6382785" cy="4120734"/>
          </a:xfrm>
          <a:prstGeom prst="rect">
            <a:avLst/>
          </a:prstGeom>
          <a:noFill/>
          <a:ln w="9525">
            <a:noFill/>
            <a:miter lim="800000"/>
            <a:headEnd/>
            <a:tailEnd/>
          </a:ln>
        </p:spPr>
        <p:txBody>
          <a:bodyPr lIns="91418" tIns="45708" rIns="91418" bIns="45708"/>
          <a:lstStyle/>
          <a:p>
            <a:pPr marL="685663" lvl="1" indent="-228553">
              <a:buFontTx/>
              <a:buChar char="•"/>
              <a:defRPr/>
            </a:pPr>
            <a:endParaRPr lang="en-US" sz="1200" b="0" dirty="0">
              <a:latin typeface="Pru97" pitchFamily="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147" name="Notes Placeholder 3"/>
          <p:cNvSpPr>
            <a:spLocks noGrp="1"/>
          </p:cNvSpPr>
          <p:nvPr>
            <p:ph type="body" sz="quarter" idx="10"/>
          </p:nvPr>
        </p:nvSpPr>
        <p:spPr bwMode="auto">
          <a:noFill/>
        </p:spPr>
        <p:txBody>
          <a:bodyPr/>
          <a:lstStyle/>
          <a:p>
            <a:endParaRPr lang="en-US" dirty="0" smtClean="0">
              <a:ea typeface="ＭＳ Ｐゴシック" pitchFamily="1" charset="-128"/>
              <a:cs typeface="ＭＳ Ｐゴシック" pitchFamily="1"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147" name="Notes Placeholder 3"/>
          <p:cNvSpPr>
            <a:spLocks noGrp="1"/>
          </p:cNvSpPr>
          <p:nvPr>
            <p:ph type="body" sz="quarter" idx="10"/>
          </p:nvPr>
        </p:nvSpPr>
        <p:spPr bwMode="auto">
          <a:noFill/>
        </p:spPr>
        <p:txBody>
          <a:bodyPr/>
          <a:lstStyle/>
          <a:p>
            <a:endParaRPr lang="en-US" dirty="0" smtClean="0">
              <a:ea typeface="ＭＳ Ｐゴシック" pitchFamily="1" charset="-128"/>
              <a:cs typeface="ＭＳ Ｐゴシック" pitchFamily="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7" name="Text Placeholder 16"/>
          <p:cNvSpPr>
            <a:spLocks noGrp="1"/>
          </p:cNvSpPr>
          <p:nvPr>
            <p:ph type="body" sz="quarter" idx="11"/>
          </p:nvPr>
        </p:nvSpPr>
        <p:spPr>
          <a:xfrm>
            <a:off x="3200400" y="4267200"/>
            <a:ext cx="5410200" cy="781050"/>
          </a:xfrm>
          <a:prstGeom prst="rect">
            <a:avLst/>
          </a:prstGeom>
        </p:spPr>
        <p:txBody>
          <a:bodyPr vert="horz" anchor="t"/>
          <a:lstStyle>
            <a:lvl1pPr algn="r">
              <a:lnSpc>
                <a:spcPts val="2400"/>
              </a:lnSpc>
              <a:spcBef>
                <a:spcPts val="0"/>
              </a:spcBef>
              <a:buFontTx/>
              <a:buNone/>
              <a:defRPr sz="2000">
                <a:solidFill>
                  <a:srgbClr val="002247"/>
                </a:solidFill>
              </a:defRPr>
            </a:lvl1pPr>
            <a:lvl2pPr algn="r">
              <a:lnSpc>
                <a:spcPts val="2400"/>
              </a:lnSpc>
              <a:spcBef>
                <a:spcPts val="0"/>
              </a:spcBef>
              <a:buFontTx/>
              <a:buNone/>
              <a:defRPr sz="1800" b="0" i="0">
                <a:solidFill>
                  <a:srgbClr val="005884"/>
                </a:solidFill>
              </a:defRPr>
            </a:lvl2pPr>
            <a:lvl3pPr algn="r">
              <a:buFontTx/>
              <a:buNone/>
              <a:defRPr sz="2000">
                <a:solidFill>
                  <a:srgbClr val="005884"/>
                </a:solidFill>
              </a:defRPr>
            </a:lvl3pPr>
            <a:lvl4pPr algn="r">
              <a:buFontTx/>
              <a:buNone/>
              <a:defRPr sz="2000">
                <a:solidFill>
                  <a:srgbClr val="005884"/>
                </a:solidFill>
              </a:defRPr>
            </a:lvl4pPr>
            <a:lvl5pPr algn="r">
              <a:buFontTx/>
              <a:buNone/>
              <a:defRPr sz="2000">
                <a:solidFill>
                  <a:srgbClr val="005884"/>
                </a:solidFill>
              </a:defRPr>
            </a:lvl5pPr>
          </a:lstStyle>
          <a:p>
            <a:pPr lvl="0"/>
            <a:r>
              <a:rPr lang="en-US" dirty="0" smtClean="0"/>
              <a:t>Click to edit Master text styles</a:t>
            </a:r>
          </a:p>
          <a:p>
            <a:pPr lvl="1"/>
            <a:r>
              <a:rPr lang="en-US" dirty="0" smtClean="0"/>
              <a:t>Second level</a:t>
            </a:r>
            <a:endParaRPr lang="en-US" dirty="0"/>
          </a:p>
        </p:txBody>
      </p:sp>
      <p:sp>
        <p:nvSpPr>
          <p:cNvPr id="14" name="Text Placeholder 13"/>
          <p:cNvSpPr>
            <a:spLocks noGrp="1"/>
          </p:cNvSpPr>
          <p:nvPr>
            <p:ph type="body" sz="quarter" idx="10"/>
          </p:nvPr>
        </p:nvSpPr>
        <p:spPr>
          <a:xfrm>
            <a:off x="3200400" y="3154680"/>
            <a:ext cx="5410200" cy="704850"/>
          </a:xfrm>
          <a:prstGeom prst="rect">
            <a:avLst/>
          </a:prstGeom>
        </p:spPr>
        <p:txBody>
          <a:bodyPr vert="horz" lIns="0" tIns="0" rIns="0" bIns="0" anchor="t"/>
          <a:lstStyle>
            <a:lvl1pPr algn="r">
              <a:buFontTx/>
              <a:buNone/>
              <a:defRPr sz="2200" b="0">
                <a:solidFill>
                  <a:srgbClr val="005884"/>
                </a:solidFill>
              </a:defRPr>
            </a:lvl1pPr>
            <a:lvl2pPr algn="r">
              <a:buFontTx/>
              <a:buNone/>
              <a:defRPr sz="2200" b="0">
                <a:solidFill>
                  <a:srgbClr val="005884"/>
                </a:solidFill>
              </a:defRPr>
            </a:lvl2pPr>
            <a:lvl3pPr algn="r">
              <a:buFontTx/>
              <a:buNone/>
              <a:defRPr sz="2200" b="0">
                <a:solidFill>
                  <a:srgbClr val="005884"/>
                </a:solidFill>
              </a:defRPr>
            </a:lvl3pPr>
            <a:lvl4pPr algn="r">
              <a:buFontTx/>
              <a:buNone/>
              <a:defRPr sz="2200" b="0">
                <a:solidFill>
                  <a:srgbClr val="005884"/>
                </a:solidFill>
              </a:defRPr>
            </a:lvl4pPr>
            <a:lvl5pPr algn="r">
              <a:buFontTx/>
              <a:buNone/>
              <a:defRPr sz="2200" b="0">
                <a:solidFill>
                  <a:srgbClr val="005884"/>
                </a:solidFill>
              </a:defRPr>
            </a:lvl5pPr>
          </a:lstStyle>
          <a:p>
            <a:pPr lvl="0"/>
            <a:r>
              <a:rPr lang="en-US" dirty="0" smtClean="0"/>
              <a:t>Click to edit Master text styles</a:t>
            </a:r>
          </a:p>
          <a:p>
            <a:pPr lvl="4"/>
            <a:endParaRPr lang="en-US" dirty="0"/>
          </a:p>
        </p:txBody>
      </p:sp>
      <p:sp>
        <p:nvSpPr>
          <p:cNvPr id="12" name="Title 11"/>
          <p:cNvSpPr>
            <a:spLocks noGrp="1"/>
          </p:cNvSpPr>
          <p:nvPr>
            <p:ph type="title"/>
          </p:nvPr>
        </p:nvSpPr>
        <p:spPr>
          <a:xfrm>
            <a:off x="457200" y="2190750"/>
            <a:ext cx="8153400" cy="914400"/>
          </a:xfrm>
          <a:prstGeom prst="rect">
            <a:avLst/>
          </a:prstGeom>
        </p:spPr>
        <p:txBody>
          <a:bodyPr lIns="0" tIns="0" rIns="0" bIns="0" anchor="b"/>
          <a:lstStyle>
            <a:lvl1pPr>
              <a:defRPr sz="3600" b="1">
                <a:solidFill>
                  <a:srgbClr val="002247"/>
                </a:solidFill>
              </a:defRPr>
            </a:lvl1pPr>
          </a:lstStyle>
          <a:p>
            <a:r>
              <a:rPr lang="en-US" dirty="0" smtClean="0"/>
              <a:t>Click to edit Master title style</a:t>
            </a:r>
            <a:endParaRPr lang="en-US" dirty="0"/>
          </a:p>
        </p:txBody>
      </p:sp>
      <p:sp>
        <p:nvSpPr>
          <p:cNvPr id="9" name="Text Placeholder 8"/>
          <p:cNvSpPr>
            <a:spLocks noGrp="1"/>
          </p:cNvSpPr>
          <p:nvPr>
            <p:ph type="body" sz="quarter" idx="12"/>
          </p:nvPr>
        </p:nvSpPr>
        <p:spPr>
          <a:xfrm>
            <a:off x="5257800" y="5361709"/>
            <a:ext cx="3352800" cy="457200"/>
          </a:xfrm>
          <a:prstGeom prst="rect">
            <a:avLst/>
          </a:prstGeom>
        </p:spPr>
        <p:txBody>
          <a:bodyPr vert="horz" lIns="0" tIns="0" rIns="0" bIns="0" anchor="t"/>
          <a:lstStyle>
            <a:lvl1pPr algn="r">
              <a:buFontTx/>
              <a:buNone/>
              <a:defRPr sz="800" b="0"/>
            </a:lvl1pPr>
            <a:lvl2pPr algn="l">
              <a:buFontTx/>
              <a:buNone/>
              <a:defRPr sz="800" b="0"/>
            </a:lvl2pPr>
            <a:lvl3pPr algn="l">
              <a:buFontTx/>
              <a:buNone/>
              <a:defRPr sz="800" b="0"/>
            </a:lvl3pPr>
            <a:lvl4pPr algn="l">
              <a:buFontTx/>
              <a:buNone/>
              <a:defRPr sz="800" b="0"/>
            </a:lvl4pPr>
            <a:lvl5pPr algn="l">
              <a:buFontTx/>
              <a:buNone/>
              <a:defRPr sz="800" b="0"/>
            </a:lvl5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333875" y="7151688"/>
            <a:ext cx="184150" cy="369887"/>
          </a:xfrm>
          <a:prstGeom prst="rect">
            <a:avLst/>
          </a:prstGeom>
          <a:noFill/>
        </p:spPr>
        <p:txBody>
          <a:bodyPr wrap="none">
            <a:spAutoFit/>
          </a:bodyPr>
          <a:lstStyle/>
          <a:p>
            <a:pPr>
              <a:defRPr/>
            </a:pPr>
            <a:endParaRPr lang="en-US">
              <a:latin typeface="Arial" charset="0"/>
              <a:cs typeface="ヒラギノ角ゴ Pro W3" charset="-128"/>
            </a:endParaRPr>
          </a:p>
        </p:txBody>
      </p:sp>
      <p:sp>
        <p:nvSpPr>
          <p:cNvPr id="3" name="Content Placeholder 2"/>
          <p:cNvSpPr>
            <a:spLocks noGrp="1"/>
          </p:cNvSpPr>
          <p:nvPr>
            <p:ph idx="1"/>
          </p:nvPr>
        </p:nvSpPr>
        <p:spPr>
          <a:xfrm>
            <a:off x="457200" y="1676400"/>
            <a:ext cx="8229600" cy="3352800"/>
          </a:xfrm>
          <a:prstGeom prst="rect">
            <a:avLst/>
          </a:prstGeom>
        </p:spPr>
        <p:txBody>
          <a:bodyPr lIns="0" tIns="0" rIns="0" bIns="0"/>
          <a:lstStyle>
            <a:lvl1pPr>
              <a:buNone/>
              <a:defRPr>
                <a:solidFill>
                  <a:srgbClr val="005884"/>
                </a:solidFill>
              </a:defRPr>
            </a:lvl1pPr>
            <a:lvl2pPr>
              <a:buClr>
                <a:srgbClr val="005884"/>
              </a:buClr>
              <a:buFont typeface="Arial"/>
              <a:buChar char="•"/>
              <a:defRPr/>
            </a:lvl2pPr>
            <a:lvl3pPr>
              <a:buClr>
                <a:srgbClr val="005884"/>
              </a:buClr>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683000" y="152400"/>
            <a:ext cx="5232400" cy="914400"/>
          </a:xfrm>
          <a:prstGeom prst="rect">
            <a:avLst/>
          </a:prstGeom>
        </p:spPr>
        <p:txBody>
          <a:bodyPr/>
          <a:lstStyle/>
          <a:p>
            <a:r>
              <a:rPr lang="en-US" dirty="0" smtClean="0"/>
              <a:t>Click to edit Master title style</a:t>
            </a:r>
            <a:endParaRPr lang="en-US" dirty="0"/>
          </a:p>
        </p:txBody>
      </p:sp>
      <p:sp>
        <p:nvSpPr>
          <p:cNvPr id="5" name="Slide Number Placeholder 5"/>
          <p:cNvSpPr>
            <a:spLocks noGrp="1"/>
          </p:cNvSpPr>
          <p:nvPr>
            <p:ph type="sldNum" sz="quarter" idx="10"/>
          </p:nvPr>
        </p:nvSpPr>
        <p:spPr/>
        <p:txBody>
          <a:bodyPr/>
          <a:lstStyle>
            <a:lvl1pPr>
              <a:defRPr/>
            </a:lvl1pPr>
          </a:lstStyle>
          <a:p>
            <a:fld id="{D75DC4F0-BAD4-4FF3-B014-84AAD16CE68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6" name="Straight Connector 5"/>
          <p:cNvCxnSpPr/>
          <p:nvPr userDrawn="1"/>
        </p:nvCxnSpPr>
        <p:spPr>
          <a:xfrm rot="5400000">
            <a:off x="4181476" y="3417887"/>
            <a:ext cx="1238250" cy="3175"/>
          </a:xfrm>
          <a:prstGeom prst="line">
            <a:avLst/>
          </a:prstGeom>
          <a:ln w="9525">
            <a:solidFill>
              <a:srgbClr val="002247"/>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969963" y="5957888"/>
            <a:ext cx="185737" cy="369887"/>
          </a:xfrm>
          <a:prstGeom prst="rect">
            <a:avLst/>
          </a:prstGeom>
          <a:noFill/>
        </p:spPr>
        <p:txBody>
          <a:bodyPr wrap="none">
            <a:spAutoFit/>
          </a:bodyPr>
          <a:lstStyle/>
          <a:p>
            <a:pPr>
              <a:defRPr/>
            </a:pPr>
            <a:endParaRPr lang="en-US">
              <a:latin typeface="Arial" charset="0"/>
              <a:cs typeface="ヒラギノ角ゴ Pro W3" charset="-128"/>
            </a:endParaRPr>
          </a:p>
        </p:txBody>
      </p:sp>
      <p:sp>
        <p:nvSpPr>
          <p:cNvPr id="11" name="Text Placeholder 10"/>
          <p:cNvSpPr>
            <a:spLocks noGrp="1"/>
          </p:cNvSpPr>
          <p:nvPr>
            <p:ph type="body" sz="quarter" idx="11"/>
          </p:nvPr>
        </p:nvSpPr>
        <p:spPr>
          <a:xfrm>
            <a:off x="4953000" y="2800350"/>
            <a:ext cx="3429000" cy="1238250"/>
          </a:xfrm>
          <a:prstGeom prst="rect">
            <a:avLst/>
          </a:prstGeom>
        </p:spPr>
        <p:txBody>
          <a:bodyPr vert="horz" lIns="0" tIns="0" rIns="0" bIns="0" anchor="ctr"/>
          <a:lstStyle>
            <a:lvl1pPr>
              <a:buFontTx/>
              <a:buNone/>
              <a:defRPr sz="1600" b="0">
                <a:solidFill>
                  <a:srgbClr val="005884"/>
                </a:solidFill>
              </a:defRPr>
            </a:lvl1pPr>
            <a:lvl2pPr>
              <a:buFontTx/>
              <a:buNone/>
              <a:defRPr sz="1600" b="0">
                <a:solidFill>
                  <a:srgbClr val="005884"/>
                </a:solidFill>
              </a:defRPr>
            </a:lvl2pPr>
            <a:lvl3pPr>
              <a:buFontTx/>
              <a:buNone/>
              <a:defRPr sz="1600" b="0">
                <a:solidFill>
                  <a:srgbClr val="005884"/>
                </a:solidFill>
              </a:defRPr>
            </a:lvl3pPr>
            <a:lvl4pPr>
              <a:buFontTx/>
              <a:buNone/>
              <a:defRPr sz="1600" b="0">
                <a:solidFill>
                  <a:srgbClr val="005884"/>
                </a:solidFill>
              </a:defRPr>
            </a:lvl4pPr>
            <a:lvl5pPr>
              <a:buFontTx/>
              <a:buNone/>
              <a:defRPr sz="1600" b="0">
                <a:solidFill>
                  <a:srgbClr val="005884"/>
                </a:solidFill>
              </a:defRPr>
            </a:lvl5pPr>
          </a:lstStyle>
          <a:p>
            <a:pPr lvl="0"/>
            <a:r>
              <a:rPr lang="en-US" dirty="0" smtClean="0"/>
              <a:t>Click to edit Master text styles</a:t>
            </a:r>
          </a:p>
        </p:txBody>
      </p:sp>
      <p:sp>
        <p:nvSpPr>
          <p:cNvPr id="9" name="Text Placeholder 8"/>
          <p:cNvSpPr>
            <a:spLocks noGrp="1"/>
          </p:cNvSpPr>
          <p:nvPr>
            <p:ph type="body" sz="quarter" idx="10"/>
          </p:nvPr>
        </p:nvSpPr>
        <p:spPr>
          <a:xfrm>
            <a:off x="228601" y="2800350"/>
            <a:ext cx="4419600" cy="1238250"/>
          </a:xfrm>
          <a:prstGeom prst="rect">
            <a:avLst/>
          </a:prstGeom>
        </p:spPr>
        <p:txBody>
          <a:bodyPr vert="horz" wrap="square" lIns="0" tIns="0" rIns="0" bIns="0" anchor="ctr"/>
          <a:lstStyle>
            <a:lvl1pPr algn="r">
              <a:lnSpc>
                <a:spcPts val="3800"/>
              </a:lnSpc>
              <a:spcBef>
                <a:spcPts val="0"/>
              </a:spcBef>
              <a:buFont typeface="Arial"/>
              <a:buNone/>
              <a:defRPr sz="3200" b="1">
                <a:solidFill>
                  <a:srgbClr val="002247"/>
                </a:solidFill>
              </a:defRPr>
            </a:lvl1pPr>
            <a:lvl2pPr>
              <a:buFont typeface="Arial"/>
              <a:buNone/>
              <a:defRPr sz="3200" b="1">
                <a:solidFill>
                  <a:srgbClr val="002247"/>
                </a:solidFill>
              </a:defRPr>
            </a:lvl2pPr>
            <a:lvl3pPr>
              <a:buFont typeface="Arial"/>
              <a:buNone/>
              <a:defRPr sz="3200" b="1">
                <a:solidFill>
                  <a:srgbClr val="002247"/>
                </a:solidFill>
              </a:defRPr>
            </a:lvl3pPr>
            <a:lvl4pPr>
              <a:buFont typeface="Arial"/>
              <a:buNone/>
              <a:defRPr sz="3200" b="1">
                <a:solidFill>
                  <a:srgbClr val="002247"/>
                </a:solidFill>
              </a:defRPr>
            </a:lvl4pPr>
            <a:lvl5pPr>
              <a:buFont typeface="Arial"/>
              <a:buNone/>
              <a:defRPr sz="3200" b="1">
                <a:solidFill>
                  <a:srgbClr val="002247"/>
                </a:solidFill>
              </a:defRPr>
            </a:lvl5pPr>
          </a:lstStyle>
          <a:p>
            <a:pPr lvl="0"/>
            <a:r>
              <a:rPr lang="en-US" dirty="0" smtClean="0"/>
              <a:t>Click to edit Master </a:t>
            </a:r>
          </a:p>
        </p:txBody>
      </p:sp>
      <p:sp>
        <p:nvSpPr>
          <p:cNvPr id="2" name="Title 1"/>
          <p:cNvSpPr>
            <a:spLocks noGrp="1"/>
          </p:cNvSpPr>
          <p:nvPr>
            <p:ph type="title"/>
          </p:nvPr>
        </p:nvSpPr>
        <p:spPr>
          <a:xfrm>
            <a:off x="3683000" y="152400"/>
            <a:ext cx="5105400" cy="914400"/>
          </a:xfrm>
          <a:prstGeom prst="rect">
            <a:avLst/>
          </a:prstGeom>
        </p:spPr>
        <p:txBody>
          <a:bodyPr/>
          <a:lstStyle/>
          <a:p>
            <a:r>
              <a:rPr lang="en-US" smtClean="0"/>
              <a:t>Click to edit Master title style</a:t>
            </a:r>
            <a:endParaRPr lang="en-US"/>
          </a:p>
        </p:txBody>
      </p:sp>
      <p:sp>
        <p:nvSpPr>
          <p:cNvPr id="12" name="Text Placeholder 11"/>
          <p:cNvSpPr>
            <a:spLocks noGrp="1"/>
          </p:cNvSpPr>
          <p:nvPr>
            <p:ph type="body" sz="quarter" idx="13"/>
          </p:nvPr>
        </p:nvSpPr>
        <p:spPr>
          <a:xfrm>
            <a:off x="4953000" y="5638800"/>
            <a:ext cx="3429000" cy="533400"/>
          </a:xfrm>
          <a:prstGeom prst="rect">
            <a:avLst/>
          </a:prstGeom>
        </p:spPr>
        <p:txBody>
          <a:bodyPr vert="horz" lIns="0" tIns="0" rIns="0" bIns="0" anchor="t"/>
          <a:lstStyle>
            <a:lvl1pPr algn="r">
              <a:buFontTx/>
              <a:buNone/>
              <a:defRPr sz="800" b="0">
                <a:solidFill>
                  <a:srgbClr val="000000"/>
                </a:solidFill>
              </a:defRPr>
            </a:lvl1pPr>
            <a:lvl2pPr algn="l">
              <a:buFontTx/>
              <a:buNone/>
              <a:defRPr sz="800" b="0">
                <a:solidFill>
                  <a:srgbClr val="000000"/>
                </a:solidFill>
              </a:defRPr>
            </a:lvl2pPr>
            <a:lvl3pPr algn="l">
              <a:buFontTx/>
              <a:buNone/>
              <a:defRPr sz="800" b="0">
                <a:solidFill>
                  <a:srgbClr val="000000"/>
                </a:solidFill>
              </a:defRPr>
            </a:lvl3pPr>
            <a:lvl4pPr algn="l">
              <a:buFontTx/>
              <a:buNone/>
              <a:defRPr sz="800" b="0">
                <a:solidFill>
                  <a:srgbClr val="000000"/>
                </a:solidFill>
              </a:defRPr>
            </a:lvl4pPr>
            <a:lvl5pPr algn="l">
              <a:buFontTx/>
              <a:buNone/>
              <a:defRPr sz="800" b="0">
                <a:solidFill>
                  <a:srgbClr val="000000"/>
                </a:solidFill>
              </a:defRPr>
            </a:lvl5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1752"/>
            <a:ext cx="6062472" cy="932688"/>
          </a:xfrm>
          <a:prstGeom prst="rect">
            <a:avLst/>
          </a:prstGeom>
        </p:spPr>
        <p:txBody>
          <a:bodyPr lIns="0" tIns="0" anchor="ctr"/>
          <a:lstStyle>
            <a:lvl1pPr algn="l">
              <a:defRPr sz="2400" b="1">
                <a:solidFill>
                  <a:srgbClr val="FFD200"/>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508760"/>
            <a:ext cx="8229600" cy="4525963"/>
          </a:xfrm>
          <a:prstGeom prst="rect">
            <a:avLst/>
          </a:prstGeom>
        </p:spPr>
        <p:txBody>
          <a:bodyPr lIns="0" tIns="0"/>
          <a:lstStyle>
            <a:lvl1pPr>
              <a:buClr>
                <a:srgbClr val="05639E"/>
              </a:buClr>
              <a:defRPr sz="2400">
                <a:latin typeface="Arial"/>
                <a:cs typeface="Arial"/>
              </a:defRPr>
            </a:lvl1pPr>
            <a:lvl2pPr>
              <a:buClr>
                <a:schemeClr val="bg1">
                  <a:lumMod val="65000"/>
                </a:schemeClr>
              </a:buClr>
              <a:buFont typeface="Arial"/>
              <a:buChar char="•"/>
              <a:defRPr sz="2000">
                <a:latin typeface="Arial"/>
                <a:cs typeface="Arial"/>
              </a:defRPr>
            </a:lvl2pPr>
            <a:lvl3pPr>
              <a:buClr>
                <a:srgbClr val="05639E"/>
              </a:buClr>
              <a:buFont typeface="Arial"/>
              <a:buChar char="•"/>
              <a:defRPr sz="1800">
                <a:latin typeface="Arial"/>
                <a:cs typeface="Arial"/>
              </a:defRPr>
            </a:lvl3pPr>
            <a:lvl4pPr>
              <a:buClr>
                <a:schemeClr val="bg1">
                  <a:lumMod val="65000"/>
                </a:schemeClr>
              </a:buClr>
              <a:buFont typeface="Arial"/>
              <a:buChar char="•"/>
              <a:defRPr sz="1600">
                <a:latin typeface="Arial"/>
                <a:cs typeface="Arial"/>
              </a:defRPr>
            </a:lvl4pPr>
            <a:lvl5pPr>
              <a:buClr>
                <a:srgbClr val="05639E"/>
              </a:buClr>
              <a:buFont typeface="Arial"/>
              <a:buChar char="•"/>
              <a:defRPr sz="160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7315200" y="6400800"/>
            <a:ext cx="1600200" cy="261610"/>
          </a:xfrm>
          <a:prstGeom prst="rect">
            <a:avLst/>
          </a:prstGeom>
          <a:noFill/>
        </p:spPr>
        <p:txBody>
          <a:bodyPr wrap="square" rtlCol="0">
            <a:spAutoFit/>
          </a:bodyPr>
          <a:lstStyle/>
          <a:p>
            <a:pPr algn="r"/>
            <a:fld id="{D9398D83-7DCB-2443-8FCC-05F109AC2263}" type="slidenum">
              <a:rPr lang="en-US" sz="1100" smtClean="0">
                <a:solidFill>
                  <a:schemeClr val="bg1">
                    <a:lumMod val="50000"/>
                  </a:schemeClr>
                </a:solidFill>
              </a:rPr>
              <a:pPr algn="r"/>
              <a:t>‹#›</a:t>
            </a:fld>
            <a:endParaRPr lang="en-US" sz="1100" dirty="0">
              <a:solidFill>
                <a:schemeClr val="bg1">
                  <a:lumMod val="5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a:prstGeom prst="rect">
            <a:avLst/>
          </a:prstGeom>
        </p:spPr>
        <p:txBody>
          <a:bodyPr/>
          <a:lstStyle/>
          <a:p>
            <a:r>
              <a:rPr lang="en-US" smtClean="0"/>
              <a:t>Click to edit Master title style</a:t>
            </a:r>
            <a:endParaRPr lang="en-US"/>
          </a:p>
        </p:txBody>
      </p:sp>
      <p:sp>
        <p:nvSpPr>
          <p:cNvPr id="6" name="Slide Number Placeholder 5"/>
          <p:cNvSpPr>
            <a:spLocks noGrp="1"/>
          </p:cNvSpPr>
          <p:nvPr>
            <p:ph type="sldNum" sz="quarter" idx="10"/>
          </p:nvPr>
        </p:nvSpPr>
        <p:spPr>
          <a:xfrm>
            <a:off x="8458200" y="6492875"/>
            <a:ext cx="533400" cy="365125"/>
          </a:xfrm>
          <a:prstGeom prst="rect">
            <a:avLst/>
          </a:prstGeom>
        </p:spPr>
        <p:txBody>
          <a:bodyPr/>
          <a:lstStyle/>
          <a:p>
            <a:fld id="{CD1C9944-2FE8-4F3E-BBE9-0D88AD5AF849}" type="slidenum">
              <a:rPr lang="en-US" smtClean="0"/>
              <a:pPr/>
              <a:t>‹#›</a:t>
            </a:fld>
            <a:endParaRPr lang="en-US"/>
          </a:p>
        </p:txBody>
      </p:sp>
      <p:sp>
        <p:nvSpPr>
          <p:cNvPr id="7" name="Footer Placeholder 6"/>
          <p:cNvSpPr>
            <a:spLocks noGrp="1"/>
          </p:cNvSpPr>
          <p:nvPr>
            <p:ph type="ftr" sz="quarter" idx="11"/>
          </p:nvPr>
        </p:nvSpPr>
        <p:spPr>
          <a:xfrm>
            <a:off x="152400" y="6096001"/>
            <a:ext cx="8839200" cy="365125"/>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0" name="Slide Number Placeholder 9"/>
          <p:cNvSpPr>
            <a:spLocks noGrp="1"/>
          </p:cNvSpPr>
          <p:nvPr>
            <p:ph type="sldNum" sz="quarter" idx="10"/>
          </p:nvPr>
        </p:nvSpPr>
        <p:spPr/>
        <p:txBody>
          <a:bodyPr/>
          <a:lstStyle/>
          <a:p>
            <a:fld id="{07CD3902-8D9A-4BBF-9BBE-5E52335FEC7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One Column and Intr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lvl1pPr>
              <a:defRPr baseline="0"/>
            </a:lvl1pPr>
          </a:lstStyle>
          <a:p>
            <a:r>
              <a:rPr lang="en-US" dirty="0" smtClean="0"/>
              <a:t>Click to edit master title style</a:t>
            </a:r>
            <a:endParaRPr lang="en-US" dirty="0"/>
          </a:p>
        </p:txBody>
      </p:sp>
      <p:sp>
        <p:nvSpPr>
          <p:cNvPr id="9" name="Slide Number Placeholder 8"/>
          <p:cNvSpPr>
            <a:spLocks noGrp="1"/>
          </p:cNvSpPr>
          <p:nvPr>
            <p:ph type="sldNum" sz="quarter" idx="10"/>
          </p:nvPr>
        </p:nvSpPr>
        <p:spPr/>
        <p:txBody>
          <a:bodyPr/>
          <a:lstStyle/>
          <a:p>
            <a:fld id="{07CD3902-8D9A-4BBF-9BBE-5E52335FEC7F}" type="slidenum">
              <a:rPr lang="en-US" smtClean="0"/>
              <a:pPr/>
              <a:t>‹#›</a:t>
            </a:fld>
            <a:endParaRPr lang="en-US" dirty="0"/>
          </a:p>
        </p:txBody>
      </p:sp>
      <p:sp>
        <p:nvSpPr>
          <p:cNvPr id="13" name="Text Placeholder 12"/>
          <p:cNvSpPr>
            <a:spLocks noGrp="1"/>
          </p:cNvSpPr>
          <p:nvPr>
            <p:ph type="body" sz="quarter" idx="12"/>
          </p:nvPr>
        </p:nvSpPr>
        <p:spPr>
          <a:xfrm>
            <a:off x="279400" y="730624"/>
            <a:ext cx="8580438" cy="380599"/>
          </a:xfrm>
          <a:prstGeom prst="rect">
            <a:avLst/>
          </a:prstGeom>
        </p:spPr>
        <p:txBody>
          <a:bodyPr>
            <a:noAutofit/>
          </a:bodyPr>
          <a:lstStyle>
            <a:lvl1pPr marL="0" indent="0">
              <a:buFontTx/>
              <a:buNone/>
              <a:defRPr sz="1600" b="1" i="1">
                <a:solidFill>
                  <a:srgbClr val="002060"/>
                </a:solidFill>
              </a:defRPr>
            </a:lvl1pPr>
          </a:lstStyle>
          <a:p>
            <a:pPr lvl="0"/>
            <a:endParaRPr lang="en-US" dirty="0"/>
          </a:p>
        </p:txBody>
      </p:sp>
      <p:sp>
        <p:nvSpPr>
          <p:cNvPr id="8" name="Text Placeholder 7"/>
          <p:cNvSpPr>
            <a:spLocks noGrp="1"/>
          </p:cNvSpPr>
          <p:nvPr>
            <p:ph type="body" sz="quarter" idx="13"/>
          </p:nvPr>
        </p:nvSpPr>
        <p:spPr>
          <a:xfrm>
            <a:off x="4745182" y="1243853"/>
            <a:ext cx="4114656" cy="453838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629400" y="640080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800">
                <a:solidFill>
                  <a:srgbClr val="005884"/>
                </a:solidFill>
                <a:cs typeface="Arial" pitchFamily="34" charset="0"/>
              </a:defRPr>
            </a:lvl1pPr>
          </a:lstStyle>
          <a:p>
            <a:fld id="{BBF33103-D08A-4EC6-A154-A5FE33FFA44F}" type="slidenum">
              <a:rPr lang="en-US"/>
              <a:pPr/>
              <a:t>‹#›</a:t>
            </a:fld>
            <a:endParaRPr lang="en-US"/>
          </a:p>
        </p:txBody>
      </p:sp>
      <p:pic>
        <p:nvPicPr>
          <p:cNvPr id="1027" name="Picture 7" descr="PF-31_Jerry_Mossotti-1_ADVISOR.jpg"/>
          <p:cNvPicPr>
            <a:picLocks noChangeAspect="1"/>
          </p:cNvPicPr>
          <p:nvPr/>
        </p:nvPicPr>
        <p:blipFill>
          <a:blip r:embed="rId9"/>
          <a:srcRect b="8829"/>
          <a:stretch>
            <a:fillRect/>
          </a:stretch>
        </p:blipFill>
        <p:spPr bwMode="auto">
          <a:xfrm>
            <a:off x="0" y="2922588"/>
            <a:ext cx="9144000" cy="3935412"/>
          </a:xfrm>
          <a:prstGeom prst="rect">
            <a:avLst/>
          </a:prstGeom>
          <a:noFill/>
          <a:ln w="9525">
            <a:noFill/>
            <a:miter lim="800000"/>
            <a:headEnd/>
            <a:tailEnd/>
          </a:ln>
        </p:spPr>
      </p:pic>
      <p:pic>
        <p:nvPicPr>
          <p:cNvPr id="1028" name="Picture 6" descr="title slide art_Screen 5.png"/>
          <p:cNvPicPr>
            <a:picLocks noChangeAspect="1"/>
          </p:cNvPicPr>
          <p:nvPr/>
        </p:nvPicPr>
        <p:blipFill>
          <a:blip r:embed="rId10"/>
          <a:srcRect/>
          <a:stretch>
            <a:fillRect/>
          </a:stretch>
        </p:blipFill>
        <p:spPr bwMode="auto">
          <a:xfrm>
            <a:off x="0" y="0"/>
            <a:ext cx="9144000" cy="1231900"/>
          </a:xfrm>
          <a:prstGeom prst="rect">
            <a:avLst/>
          </a:prstGeom>
          <a:noFill/>
          <a:ln w="9525">
            <a:noFill/>
            <a:miter lim="800000"/>
            <a:headEnd/>
            <a:tailEnd/>
          </a:ln>
        </p:spPr>
      </p:pic>
      <p:sp>
        <p:nvSpPr>
          <p:cNvPr id="1029" name="Title Placeholder 1"/>
          <p:cNvSpPr>
            <a:spLocks noGrp="1"/>
          </p:cNvSpPr>
          <p:nvPr>
            <p:ph type="title"/>
          </p:nvPr>
        </p:nvSpPr>
        <p:spPr bwMode="auto">
          <a:xfrm>
            <a:off x="3683000" y="152400"/>
            <a:ext cx="52324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Headline</a:t>
            </a:r>
          </a:p>
        </p:txBody>
      </p:sp>
      <p:sp>
        <p:nvSpPr>
          <p:cNvPr id="7" name="Rectangle 6"/>
          <p:cNvSpPr/>
          <p:nvPr/>
        </p:nvSpPr>
        <p:spPr>
          <a:xfrm>
            <a:off x="2667000" y="6642556"/>
            <a:ext cx="4572000" cy="215444"/>
          </a:xfrm>
          <a:prstGeom prst="rect">
            <a:avLst/>
          </a:prstGeom>
        </p:spPr>
        <p:txBody>
          <a:bodyPr>
            <a:spAutoFit/>
          </a:bodyPr>
          <a:lstStyle/>
          <a:p>
            <a:r>
              <a:rPr lang="en-US" sz="800" dirty="0" smtClean="0">
                <a:solidFill>
                  <a:schemeClr val="bg1"/>
                </a:solidFill>
              </a:rPr>
              <a:t>For Financial Professional Use Only. Not for Use with Public.</a:t>
            </a:r>
            <a:endParaRPr lang="en-US" sz="800" dirty="0">
              <a:solidFill>
                <a:schemeClr val="bg1"/>
              </a:solidFill>
            </a:endParaRPr>
          </a:p>
        </p:txBody>
      </p:sp>
      <p:sp>
        <p:nvSpPr>
          <p:cNvPr id="9" name="Rectangle 8"/>
          <p:cNvSpPr/>
          <p:nvPr/>
        </p:nvSpPr>
        <p:spPr>
          <a:xfrm>
            <a:off x="0" y="0"/>
            <a:ext cx="2971800" cy="914400"/>
          </a:xfrm>
          <a:prstGeom prst="rect">
            <a:avLst/>
          </a:prstGeom>
          <a:solidFill>
            <a:schemeClr val="tx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logooecd_en.png"/>
          <p:cNvPicPr>
            <a:picLocks noChangeAspect="1"/>
          </p:cNvPicPr>
          <p:nvPr/>
        </p:nvPicPr>
        <p:blipFill>
          <a:blip r:embed="rId11">
            <a:lum bright="52000" contrast="-42000"/>
          </a:blip>
          <a:stretch>
            <a:fillRect/>
          </a:stretch>
        </p:blipFill>
        <p:spPr>
          <a:xfrm>
            <a:off x="228601" y="63646"/>
            <a:ext cx="2743200" cy="1009498"/>
          </a:xfrm>
          <a:prstGeom prst="rect">
            <a:avLst/>
          </a:prstGeom>
        </p:spPr>
      </p:pic>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Lst>
  <p:hf hdr="0" ftr="0" dt="0"/>
  <p:txStyles>
    <p:titleStyle>
      <a:lvl1pPr algn="r" defTabSz="457200" rtl="0" eaLnBrk="0" fontAlgn="base" hangingPunct="0">
        <a:spcBef>
          <a:spcPct val="0"/>
        </a:spcBef>
        <a:spcAft>
          <a:spcPct val="0"/>
        </a:spcAft>
        <a:defRPr sz="2400" kern="1200">
          <a:solidFill>
            <a:schemeClr val="bg1"/>
          </a:solidFill>
          <a:latin typeface="Arial"/>
          <a:ea typeface="ヒラギノ角ゴ Pro W3" pitchFamily="-112" charset="-128"/>
          <a:cs typeface="Arial"/>
        </a:defRPr>
      </a:lvl1pPr>
      <a:lvl2pPr algn="r" defTabSz="457200" rtl="0" eaLnBrk="0" fontAlgn="base" hangingPunct="0">
        <a:spcBef>
          <a:spcPct val="0"/>
        </a:spcBef>
        <a:spcAft>
          <a:spcPct val="0"/>
        </a:spcAft>
        <a:defRPr sz="2400">
          <a:solidFill>
            <a:schemeClr val="bg1"/>
          </a:solidFill>
          <a:latin typeface="Arial" pitchFamily="-112" charset="0"/>
          <a:ea typeface="ヒラギノ角ゴ Pro W3" pitchFamily="-112" charset="-128"/>
        </a:defRPr>
      </a:lvl2pPr>
      <a:lvl3pPr algn="r" defTabSz="457200" rtl="0" eaLnBrk="0" fontAlgn="base" hangingPunct="0">
        <a:spcBef>
          <a:spcPct val="0"/>
        </a:spcBef>
        <a:spcAft>
          <a:spcPct val="0"/>
        </a:spcAft>
        <a:defRPr sz="2400">
          <a:solidFill>
            <a:schemeClr val="bg1"/>
          </a:solidFill>
          <a:latin typeface="Arial" pitchFamily="-112" charset="0"/>
          <a:ea typeface="ヒラギノ角ゴ Pro W3" pitchFamily="-112" charset="-128"/>
        </a:defRPr>
      </a:lvl3pPr>
      <a:lvl4pPr algn="r" defTabSz="457200" rtl="0" eaLnBrk="0" fontAlgn="base" hangingPunct="0">
        <a:spcBef>
          <a:spcPct val="0"/>
        </a:spcBef>
        <a:spcAft>
          <a:spcPct val="0"/>
        </a:spcAft>
        <a:defRPr sz="2400">
          <a:solidFill>
            <a:schemeClr val="bg1"/>
          </a:solidFill>
          <a:latin typeface="Arial" pitchFamily="-112" charset="0"/>
          <a:ea typeface="ヒラギノ角ゴ Pro W3" pitchFamily="-112" charset="-128"/>
        </a:defRPr>
      </a:lvl4pPr>
      <a:lvl5pPr algn="r" defTabSz="457200" rtl="0" eaLnBrk="0" fontAlgn="base" hangingPunct="0">
        <a:spcBef>
          <a:spcPct val="0"/>
        </a:spcBef>
        <a:spcAft>
          <a:spcPct val="0"/>
        </a:spcAft>
        <a:defRPr sz="2400">
          <a:solidFill>
            <a:schemeClr val="bg1"/>
          </a:solidFill>
          <a:latin typeface="Arial" pitchFamily="-112" charset="0"/>
          <a:ea typeface="ヒラギノ角ゴ Pro W3" pitchFamily="-112" charset="-128"/>
        </a:defRPr>
      </a:lvl5pPr>
      <a:lvl6pPr marL="457200" algn="r" defTabSz="457200" rtl="0" fontAlgn="base">
        <a:spcBef>
          <a:spcPct val="0"/>
        </a:spcBef>
        <a:spcAft>
          <a:spcPct val="0"/>
        </a:spcAft>
        <a:defRPr sz="2400">
          <a:solidFill>
            <a:srgbClr val="BF1D2E"/>
          </a:solidFill>
          <a:latin typeface="Arial" pitchFamily="-112" charset="0"/>
          <a:ea typeface="ヒラギノ角ゴ Pro W3" pitchFamily="-112" charset="-128"/>
        </a:defRPr>
      </a:lvl6pPr>
      <a:lvl7pPr marL="914400" algn="r" defTabSz="457200" rtl="0" fontAlgn="base">
        <a:spcBef>
          <a:spcPct val="0"/>
        </a:spcBef>
        <a:spcAft>
          <a:spcPct val="0"/>
        </a:spcAft>
        <a:defRPr sz="2400">
          <a:solidFill>
            <a:srgbClr val="BF1D2E"/>
          </a:solidFill>
          <a:latin typeface="Arial" pitchFamily="-112" charset="0"/>
          <a:ea typeface="ヒラギノ角ゴ Pro W3" pitchFamily="-112" charset="-128"/>
        </a:defRPr>
      </a:lvl7pPr>
      <a:lvl8pPr marL="1371600" algn="r" defTabSz="457200" rtl="0" fontAlgn="base">
        <a:spcBef>
          <a:spcPct val="0"/>
        </a:spcBef>
        <a:spcAft>
          <a:spcPct val="0"/>
        </a:spcAft>
        <a:defRPr sz="2400">
          <a:solidFill>
            <a:srgbClr val="BF1D2E"/>
          </a:solidFill>
          <a:latin typeface="Arial" pitchFamily="-112" charset="0"/>
          <a:ea typeface="ヒラギノ角ゴ Pro W3" pitchFamily="-112" charset="-128"/>
        </a:defRPr>
      </a:lvl8pPr>
      <a:lvl9pPr marL="1828800" algn="r" defTabSz="457200" rtl="0" fontAlgn="base">
        <a:spcBef>
          <a:spcPct val="0"/>
        </a:spcBef>
        <a:spcAft>
          <a:spcPct val="0"/>
        </a:spcAft>
        <a:defRPr sz="2400">
          <a:solidFill>
            <a:srgbClr val="BF1D2E"/>
          </a:solidFill>
          <a:latin typeface="Arial" pitchFamily="-112" charset="0"/>
          <a:ea typeface="ヒラギノ角ゴ Pro W3" pitchFamily="-112" charset="-128"/>
        </a:defRPr>
      </a:lvl9pPr>
    </p:titleStyle>
    <p:bodyStyle>
      <a:lvl1pPr marL="342900" indent="-342900" algn="l" defTabSz="457200" rtl="0" eaLnBrk="0" fontAlgn="base" hangingPunct="0">
        <a:spcBef>
          <a:spcPct val="20000"/>
        </a:spcBef>
        <a:spcAft>
          <a:spcPct val="0"/>
        </a:spcAft>
        <a:buFont typeface="Arial" pitchFamily="34" charset="0"/>
        <a:buChar char="•"/>
        <a:defRPr sz="2000" b="1" kern="1200">
          <a:solidFill>
            <a:schemeClr val="tx1"/>
          </a:solidFill>
          <a:latin typeface="Arial"/>
          <a:ea typeface="ヒラギノ角ゴ Pro W3" pitchFamily="-112" charset="-128"/>
          <a:cs typeface="Arial"/>
        </a:defRPr>
      </a:lvl1pPr>
      <a:lvl2pPr marL="742950" indent="-285750" algn="l" defTabSz="457200" rtl="0" eaLnBrk="0" fontAlgn="base" hangingPunct="0">
        <a:spcBef>
          <a:spcPct val="20000"/>
        </a:spcBef>
        <a:spcAft>
          <a:spcPct val="0"/>
        </a:spcAft>
        <a:buFont typeface="Arial" pitchFamily="34" charset="0"/>
        <a:buChar char="–"/>
        <a:defRPr sz="1600" kern="1200">
          <a:solidFill>
            <a:schemeClr val="tx1"/>
          </a:solidFill>
          <a:latin typeface="Arial"/>
          <a:ea typeface="ヒラギノ角ゴ Pro W3" pitchFamily="-112" charset="-128"/>
          <a:cs typeface="Arial"/>
        </a:defRPr>
      </a:lvl2pPr>
      <a:lvl3pPr marL="1143000" indent="-228600" algn="l" defTabSz="457200" rtl="0" eaLnBrk="0" fontAlgn="base" hangingPunct="0">
        <a:spcBef>
          <a:spcPct val="20000"/>
        </a:spcBef>
        <a:spcAft>
          <a:spcPct val="0"/>
        </a:spcAft>
        <a:buFont typeface="Arial" pitchFamily="34" charset="0"/>
        <a:buChar char="•"/>
        <a:defRPr sz="1200" kern="1200">
          <a:solidFill>
            <a:schemeClr val="tx1"/>
          </a:solidFill>
          <a:latin typeface="Arial"/>
          <a:ea typeface="ヒラギノ角ゴ Pro W3" pitchFamily="-112" charset="-128"/>
          <a:cs typeface="Arial"/>
        </a:defRPr>
      </a:lvl3pPr>
      <a:lvl4pPr marL="1600200" indent="-228600" algn="l" defTabSz="457200" rtl="0" eaLnBrk="0" fontAlgn="base" hangingPunct="0">
        <a:spcBef>
          <a:spcPct val="20000"/>
        </a:spcBef>
        <a:spcAft>
          <a:spcPct val="0"/>
        </a:spcAft>
        <a:buFont typeface="Arial" pitchFamily="34" charset="0"/>
        <a:buChar char="–"/>
        <a:defRPr sz="1200" kern="1200">
          <a:solidFill>
            <a:schemeClr val="tx1"/>
          </a:solidFill>
          <a:latin typeface="Arial"/>
          <a:ea typeface="ヒラギノ角ゴ Pro W3" pitchFamily="-112" charset="-128"/>
          <a:cs typeface="Arial"/>
        </a:defRPr>
      </a:lvl4pPr>
      <a:lvl5pPr marL="2057400" indent="-228600" algn="l" defTabSz="457200" rtl="0" eaLnBrk="0" fontAlgn="base" hangingPunct="0">
        <a:spcBef>
          <a:spcPct val="20000"/>
        </a:spcBef>
        <a:spcAft>
          <a:spcPct val="0"/>
        </a:spcAft>
        <a:buFont typeface="Arial" pitchFamily="34" charset="0"/>
        <a:buChar char="»"/>
        <a:defRPr sz="1200" kern="1200">
          <a:solidFill>
            <a:schemeClr val="tx1"/>
          </a:solidFill>
          <a:latin typeface="Arial"/>
          <a:ea typeface="ヒラギノ角ゴ Pro W3" pitchFamily="-112"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4.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Placeholder 12"/>
          <p:cNvSpPr>
            <a:spLocks noGrp="1"/>
          </p:cNvSpPr>
          <p:nvPr>
            <p:ph type="body" sz="quarter" idx="11"/>
          </p:nvPr>
        </p:nvSpPr>
        <p:spPr bwMode="auto">
          <a:noFill/>
          <a:ln>
            <a:miter lim="800000"/>
            <a:headEnd/>
            <a:tailEnd/>
          </a:ln>
        </p:spPr>
        <p:txBody>
          <a:bodyPr wrap="square" lIns="91440" tIns="45720" rIns="91440" bIns="45720" numCol="1" anchorCtr="0" compatLnSpc="1">
            <a:prstTxWarp prst="textNoShape">
              <a:avLst/>
            </a:prstTxWarp>
          </a:bodyPr>
          <a:lstStyle/>
          <a:p>
            <a:pPr>
              <a:spcBef>
                <a:spcPct val="0"/>
              </a:spcBef>
            </a:pPr>
            <a:r>
              <a:rPr lang="en-US" sz="1800" dirty="0" smtClean="0">
                <a:latin typeface="Arial" pitchFamily="34" charset="0"/>
                <a:ea typeface="ヒラギノ角ゴ Pro W3" charset="-128"/>
              </a:rPr>
              <a:t>Srinivas D. Reddy, CFA</a:t>
            </a:r>
          </a:p>
          <a:p>
            <a:pPr>
              <a:spcBef>
                <a:spcPct val="0"/>
              </a:spcBef>
            </a:pPr>
            <a:r>
              <a:rPr lang="en-US" sz="1800" dirty="0" smtClean="0">
                <a:latin typeface="Arial" pitchFamily="34" charset="0"/>
                <a:ea typeface="ヒラギノ角ゴ Pro W3" charset="-128"/>
              </a:rPr>
              <a:t>Institutional Investments</a:t>
            </a:r>
          </a:p>
          <a:p>
            <a:pPr>
              <a:spcBef>
                <a:spcPct val="0"/>
              </a:spcBef>
            </a:pPr>
            <a:r>
              <a:rPr lang="en-US" sz="1800" dirty="0" smtClean="0">
                <a:latin typeface="Arial" pitchFamily="34" charset="0"/>
                <a:ea typeface="ヒラギノ角ゴ Pro W3" charset="-128"/>
              </a:rPr>
              <a:t>Prudential Financial</a:t>
            </a:r>
          </a:p>
          <a:p>
            <a:pPr>
              <a:spcBef>
                <a:spcPct val="0"/>
              </a:spcBef>
            </a:pPr>
            <a:endParaRPr lang="en-US" sz="1800" dirty="0" smtClean="0">
              <a:latin typeface="Arial" pitchFamily="34" charset="0"/>
              <a:ea typeface="ヒラギノ角ゴ Pro W3" charset="-128"/>
            </a:endParaRPr>
          </a:p>
          <a:p>
            <a:pPr>
              <a:spcBef>
                <a:spcPct val="0"/>
              </a:spcBef>
            </a:pPr>
            <a:endParaRPr lang="en-US" dirty="0" smtClean="0">
              <a:latin typeface="Arial" pitchFamily="34" charset="0"/>
              <a:ea typeface="ヒラギノ角ゴ Pro W3" charset="-128"/>
            </a:endParaRPr>
          </a:p>
        </p:txBody>
      </p:sp>
      <p:sp>
        <p:nvSpPr>
          <p:cNvPr id="7172" name="Title 1"/>
          <p:cNvSpPr>
            <a:spLocks noGrp="1"/>
          </p:cNvSpPr>
          <p:nvPr>
            <p:ph type="ctrTitle"/>
          </p:nvPr>
        </p:nvSpPr>
        <p:spPr>
          <a:xfrm>
            <a:off x="1905000" y="2190750"/>
            <a:ext cx="6705599" cy="914400"/>
          </a:xfrm>
        </p:spPr>
        <p:txBody>
          <a:bodyPr/>
          <a:lstStyle/>
          <a:p>
            <a:r>
              <a:rPr lang="en-US" dirty="0" smtClean="0">
                <a:latin typeface="Arial" pitchFamily="34" charset="0"/>
                <a:ea typeface="ヒラギノ角ゴ Pro W3" charset="-128"/>
              </a:rPr>
              <a:t/>
            </a:r>
            <a:br>
              <a:rPr lang="en-US" dirty="0" smtClean="0">
                <a:latin typeface="Arial" pitchFamily="34" charset="0"/>
                <a:ea typeface="ヒラギノ角ゴ Pro W3" charset="-128"/>
              </a:rPr>
            </a:br>
            <a:r>
              <a:rPr lang="en-US" dirty="0" smtClean="0">
                <a:latin typeface="Arial" pitchFamily="34" charset="0"/>
                <a:ea typeface="ヒラギノ角ゴ Pro W3" charset="-128"/>
              </a:rPr>
              <a:t>Lifetime Income Options within Private Pension Plans</a:t>
            </a:r>
          </a:p>
        </p:txBody>
      </p:sp>
      <p:sp>
        <p:nvSpPr>
          <p:cNvPr id="4" name="Rectangle 3"/>
          <p:cNvSpPr/>
          <p:nvPr/>
        </p:nvSpPr>
        <p:spPr>
          <a:xfrm>
            <a:off x="228600" y="6109156"/>
            <a:ext cx="588623" cy="215444"/>
          </a:xfrm>
          <a:prstGeom prst="rect">
            <a:avLst/>
          </a:prstGeom>
        </p:spPr>
        <p:txBody>
          <a:bodyPr wrap="none">
            <a:spAutoFit/>
          </a:bodyPr>
          <a:lstStyle/>
          <a:p>
            <a:r>
              <a:rPr lang="en-US" sz="800" b="1" dirty="0" smtClean="0"/>
              <a:t>0253317</a:t>
            </a:r>
            <a:endParaRPr lang="en-US" sz="800" dirty="0"/>
          </a:p>
        </p:txBody>
      </p:sp>
      <p:sp>
        <p:nvSpPr>
          <p:cNvPr id="5" name="TextBox 4"/>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pic>
        <p:nvPicPr>
          <p:cNvPr id="28673" name="Picture 1"/>
          <p:cNvPicPr>
            <a:picLocks noChangeAspect="1" noChangeArrowheads="1"/>
          </p:cNvPicPr>
          <p:nvPr/>
        </p:nvPicPr>
        <p:blipFill>
          <a:blip r:embed="rId2"/>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Disclosures</a:t>
            </a:r>
            <a:endParaRPr lang="en-US" dirty="0"/>
          </a:p>
        </p:txBody>
      </p:sp>
      <p:sp>
        <p:nvSpPr>
          <p:cNvPr id="3" name="Content Placeholder 2"/>
          <p:cNvSpPr>
            <a:spLocks noGrp="1"/>
          </p:cNvSpPr>
          <p:nvPr>
            <p:ph idx="1"/>
          </p:nvPr>
        </p:nvSpPr>
        <p:spPr/>
        <p:txBody>
          <a:bodyPr>
            <a:noAutofit/>
          </a:bodyPr>
          <a:lstStyle/>
          <a:p>
            <a:pPr marL="0" indent="0" defTabSz="455560">
              <a:spcBef>
                <a:spcPts val="0"/>
              </a:spcBef>
              <a:buClrTx/>
              <a:buNone/>
              <a:defRPr/>
            </a:pPr>
            <a:r>
              <a:rPr lang="en-US" sz="900" dirty="0" smtClean="0">
                <a:solidFill>
                  <a:prstClr val="black"/>
                </a:solidFill>
              </a:rPr>
              <a:t>These benefits are provided through Prudential </a:t>
            </a:r>
            <a:r>
              <a:rPr lang="en-US" sz="900" dirty="0" err="1" smtClean="0">
                <a:solidFill>
                  <a:prstClr val="black"/>
                </a:solidFill>
              </a:rPr>
              <a:t>IncomeFlex</a:t>
            </a:r>
            <a:r>
              <a:rPr lang="en-US" sz="900" dirty="0" smtClean="0">
                <a:solidFill>
                  <a:prstClr val="black"/>
                </a:solidFill>
              </a:rPr>
              <a:t> Target</a:t>
            </a:r>
            <a:r>
              <a:rPr lang="en-US" sz="900" baseline="30000" dirty="0" smtClean="0">
                <a:solidFill>
                  <a:prstClr val="black"/>
                </a:solidFill>
              </a:rPr>
              <a:t>®</a:t>
            </a:r>
            <a:r>
              <a:rPr lang="en-US" sz="900" dirty="0" smtClean="0">
                <a:solidFill>
                  <a:prstClr val="black"/>
                </a:solidFill>
              </a:rPr>
              <a:t> ,which is consistently referred to herein as “</a:t>
            </a:r>
            <a:r>
              <a:rPr lang="en-US" sz="900" dirty="0" err="1" smtClean="0">
                <a:solidFill>
                  <a:prstClr val="black"/>
                </a:solidFill>
              </a:rPr>
              <a:t>IncomeFlex</a:t>
            </a:r>
            <a:r>
              <a:rPr lang="en-US" sz="900" dirty="0" smtClean="0">
                <a:solidFill>
                  <a:prstClr val="black"/>
                </a:solidFill>
              </a:rPr>
              <a:t> Target”. Like all variable investments, these funds may lose value. Withdrawals in excess of the Lifetime Annual Withdrawal Amount will reduce future guaranteed withdrawals proportionately.</a:t>
            </a:r>
          </a:p>
          <a:p>
            <a:pPr marL="0" indent="0" defTabSz="455560">
              <a:spcBef>
                <a:spcPts val="0"/>
              </a:spcBef>
              <a:buClrTx/>
              <a:buNone/>
              <a:defRPr/>
            </a:pPr>
            <a:endParaRPr lang="en-US" sz="900" dirty="0" smtClean="0">
              <a:solidFill>
                <a:prstClr val="black"/>
              </a:solidFill>
            </a:endParaRPr>
          </a:p>
          <a:p>
            <a:pPr marL="0" indent="0" defTabSz="455560">
              <a:spcBef>
                <a:spcPts val="0"/>
              </a:spcBef>
              <a:buClrTx/>
              <a:buNone/>
              <a:defRPr/>
            </a:pPr>
            <a:r>
              <a:rPr lang="en-US" sz="900" dirty="0" smtClean="0">
                <a:solidFill>
                  <a:prstClr val="black"/>
                </a:solidFill>
              </a:rPr>
              <a:t>Prudential </a:t>
            </a:r>
            <a:r>
              <a:rPr lang="en-US" sz="900" dirty="0" err="1" smtClean="0">
                <a:solidFill>
                  <a:prstClr val="black"/>
                </a:solidFill>
              </a:rPr>
              <a:t>IncomeFlex</a:t>
            </a:r>
            <a:r>
              <a:rPr lang="en-US" sz="900" dirty="0" smtClean="0">
                <a:solidFill>
                  <a:prstClr val="black"/>
                </a:solidFill>
              </a:rPr>
              <a:t> Target Funds are separate accounts available under group variable annuity contracts issued </a:t>
            </a:r>
            <a:r>
              <a:rPr lang="en-US" sz="900" b="1" dirty="0" smtClean="0"/>
              <a:t>by</a:t>
            </a:r>
            <a:r>
              <a:rPr lang="en-US" sz="900" b="1" dirty="0" smtClean="0">
                <a:solidFill>
                  <a:srgbClr val="FF0000"/>
                </a:solidFill>
              </a:rPr>
              <a:t> </a:t>
            </a:r>
            <a:r>
              <a:rPr lang="en-US" sz="900" b="1" dirty="0" smtClean="0"/>
              <a:t>Prudential Retirement Insurance and Annuity Company (PRIAC) (CA COA # 08003.), </a:t>
            </a:r>
            <a:r>
              <a:rPr lang="en-US" sz="900" dirty="0" smtClean="0">
                <a:solidFill>
                  <a:srgbClr val="FF0000"/>
                </a:solidFill>
              </a:rPr>
              <a:t> </a:t>
            </a:r>
            <a:r>
              <a:rPr lang="en-US" sz="900" dirty="0" smtClean="0">
                <a:solidFill>
                  <a:prstClr val="black"/>
                </a:solidFill>
              </a:rPr>
              <a:t>Hartford, CT. PRIAC does not provide any guarantee of the investment performance or return of contributions to those separate accounts. PRIAC’s guarantee of certain withdrawals is supported by PRIAC’s general account and is contingent on its claims paying ability. You should consider the objectives, risks, charges, and expenses of the funds and guarantee features. Before electing the spousal benefit (if available) on behalf of any beneficiary not recognized as your spouse under federal law, be aware that provisions of the plan or Internal Revenue Code might prevent, limit or otherwise affect the ability of the beneficiary to receive the spousal benefit.</a:t>
            </a:r>
          </a:p>
          <a:p>
            <a:pPr marL="0" indent="0" defTabSz="455560">
              <a:spcBef>
                <a:spcPts val="0"/>
              </a:spcBef>
              <a:buClrTx/>
              <a:buNone/>
              <a:defRPr/>
            </a:pPr>
            <a:endParaRPr lang="en-US" sz="900" b="1" dirty="0" smtClean="0">
              <a:solidFill>
                <a:prstClr val="black"/>
              </a:solidFill>
            </a:endParaRPr>
          </a:p>
          <a:p>
            <a:pPr marL="0" indent="0" defTabSz="455560">
              <a:spcBef>
                <a:spcPts val="0"/>
              </a:spcBef>
              <a:buClrTx/>
              <a:buNone/>
              <a:defRPr/>
            </a:pPr>
            <a:r>
              <a:rPr lang="en-US" sz="900" b="1" dirty="0" smtClean="0"/>
              <a:t>Product availability and terms may vary by jurisdiction and product version. Subject to regulatory approvals. Annuity contracts contain exclusions, limitations, reductions of benefits and terms for keeping them in force. Contract form </a:t>
            </a:r>
            <a:r>
              <a:rPr lang="en-US" sz="1200" b="1" dirty="0" smtClean="0"/>
              <a:t>#GA-2020-TGWB4-0805 </a:t>
            </a:r>
            <a:r>
              <a:rPr lang="en-US" sz="900" b="1" dirty="0" smtClean="0"/>
              <a:t>or state variations thereof.</a:t>
            </a:r>
          </a:p>
          <a:p>
            <a:pPr marL="0" indent="0" defTabSz="455560">
              <a:spcBef>
                <a:spcPts val="0"/>
              </a:spcBef>
              <a:buClrTx/>
              <a:buNone/>
              <a:defRPr/>
            </a:pPr>
            <a:endParaRPr lang="en-US" sz="900" dirty="0" smtClean="0">
              <a:solidFill>
                <a:prstClr val="black"/>
              </a:solidFill>
            </a:endParaRPr>
          </a:p>
          <a:p>
            <a:pPr marL="0" indent="0" defTabSz="455560">
              <a:spcBef>
                <a:spcPts val="0"/>
              </a:spcBef>
              <a:buClrTx/>
              <a:buNone/>
              <a:defRPr/>
            </a:pPr>
            <a:r>
              <a:rPr lang="en-US" sz="900" dirty="0" smtClean="0">
                <a:solidFill>
                  <a:prstClr val="black"/>
                </a:solidFill>
              </a:rPr>
              <a:t>The target date is the approximate date when investors plan to start withdrawing their money. The asset allocation of target-date funds will become more conservative as the target date approaches by lessening your equity exposure and increasing your exposure to fixed income type investments. The principal value of an investment in a target-date fund is not guaranteed at any time, including the target date.</a:t>
            </a:r>
          </a:p>
          <a:p>
            <a:pPr marL="0" indent="0" defTabSz="455560">
              <a:spcBef>
                <a:spcPts val="0"/>
              </a:spcBef>
              <a:buClrTx/>
              <a:buNone/>
              <a:defRPr/>
            </a:pPr>
            <a:endParaRPr lang="en-US" sz="900" dirty="0" smtClean="0">
              <a:solidFill>
                <a:prstClr val="black"/>
              </a:solidFill>
            </a:endParaRPr>
          </a:p>
          <a:p>
            <a:pPr marL="0" indent="0" defTabSz="455560">
              <a:spcBef>
                <a:spcPts val="0"/>
              </a:spcBef>
              <a:buClrTx/>
              <a:buNone/>
              <a:defRPr/>
            </a:pPr>
            <a:r>
              <a:rPr lang="en-US" sz="900" dirty="0" smtClean="0">
                <a:solidFill>
                  <a:prstClr val="black"/>
                </a:solidFill>
              </a:rPr>
              <a:t>Keep in mind that application of asset allocation and diversification concepts does not ensure a profit or protect against loss in a declining market. It is possible to lose money by investing in securities.</a:t>
            </a:r>
          </a:p>
          <a:p>
            <a:pPr marL="0" indent="0" defTabSz="455560">
              <a:spcBef>
                <a:spcPts val="0"/>
              </a:spcBef>
              <a:buClrTx/>
              <a:buNone/>
              <a:defRPr/>
            </a:pPr>
            <a:endParaRPr lang="en-US" sz="900" dirty="0" smtClean="0">
              <a:solidFill>
                <a:prstClr val="black"/>
              </a:solidFill>
            </a:endParaRPr>
          </a:p>
          <a:p>
            <a:pPr marL="0" indent="0" defTabSz="455560">
              <a:spcBef>
                <a:spcPts val="0"/>
              </a:spcBef>
              <a:buClrTx/>
              <a:buNone/>
              <a:defRPr/>
            </a:pPr>
            <a:r>
              <a:rPr lang="en-US" sz="900" dirty="0" smtClean="0">
                <a:solidFill>
                  <a:prstClr val="black"/>
                </a:solidFill>
              </a:rPr>
              <a:t>Retirement products and services are provided by Prudential Retirement Insurance and Annuity Company (PRIAC), Hartford, CT, a Prudential Financial company. Prudential Retirement's group variable annuity contracts are issued by PRIAC, Hartford, CT, a Prudential Financial company.</a:t>
            </a:r>
          </a:p>
          <a:p>
            <a:pPr marL="0" indent="0" defTabSz="455560">
              <a:spcBef>
                <a:spcPts val="0"/>
              </a:spcBef>
              <a:buClrTx/>
              <a:buNone/>
              <a:defRPr/>
            </a:pPr>
            <a:endParaRPr lang="en-US" sz="900" dirty="0" smtClean="0">
              <a:solidFill>
                <a:prstClr val="black"/>
              </a:solidFill>
            </a:endParaRPr>
          </a:p>
          <a:p>
            <a:pPr marL="0" indent="0" defTabSz="455560">
              <a:spcBef>
                <a:spcPts val="0"/>
              </a:spcBef>
              <a:buClrTx/>
              <a:buNone/>
              <a:defRPr/>
            </a:pPr>
            <a:r>
              <a:rPr lang="en-US" sz="900" dirty="0" smtClean="0">
                <a:solidFill>
                  <a:prstClr val="black"/>
                </a:solidFill>
              </a:rPr>
              <a:t>© 2013 Prudential Financial, Inc. and its related entities.  Prudential, the Prudential logo, the Rock symbol and Bring Your Challenges are service marks of Prudential Financial, Inc., and its related entities, registered in many jurisdictions worldwide.</a:t>
            </a:r>
          </a:p>
          <a:p>
            <a:pPr marL="0" indent="0" defTabSz="455560">
              <a:spcBef>
                <a:spcPts val="0"/>
              </a:spcBef>
              <a:buClrTx/>
              <a:buNone/>
              <a:defRPr/>
            </a:pPr>
            <a:endParaRPr lang="en-US" sz="800" dirty="0"/>
          </a:p>
        </p:txBody>
      </p:sp>
      <p:sp>
        <p:nvSpPr>
          <p:cNvPr id="4" name="TextBox 3"/>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5" name="Slide Number Placeholder 4"/>
          <p:cNvSpPr>
            <a:spLocks noGrp="1"/>
          </p:cNvSpPr>
          <p:nvPr>
            <p:ph type="sldNum" sz="quarter" idx="10"/>
          </p:nvPr>
        </p:nvSpPr>
        <p:spPr/>
        <p:txBody>
          <a:bodyPr/>
          <a:lstStyle/>
          <a:p>
            <a:fld id="{D75DC4F0-BAD4-4FF3-B014-84AAD16CE68A}" type="slidenum">
              <a:rPr lang="en-US" sz="1200" smtClean="0">
                <a:solidFill>
                  <a:schemeClr val="bg1"/>
                </a:solidFill>
              </a:rPr>
              <a:pPr/>
              <a:t>10</a:t>
            </a:fld>
            <a:endParaRPr lang="en-US" sz="1200">
              <a:solidFill>
                <a:schemeClr val="bg1"/>
              </a:solidFill>
            </a:endParaRPr>
          </a:p>
        </p:txBody>
      </p:sp>
      <p:pic>
        <p:nvPicPr>
          <p:cNvPr id="7" name="Picture 1"/>
          <p:cNvPicPr>
            <a:picLocks noChangeAspect="1" noChangeArrowheads="1"/>
          </p:cNvPicPr>
          <p:nvPr/>
        </p:nvPicPr>
        <p:blipFill>
          <a:blip r:embed="rId2"/>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Disclosures</a:t>
            </a:r>
            <a:endParaRPr lang="en-US" dirty="0"/>
          </a:p>
        </p:txBody>
      </p:sp>
      <p:sp>
        <p:nvSpPr>
          <p:cNvPr id="3" name="Content Placeholder 2"/>
          <p:cNvSpPr>
            <a:spLocks noGrp="1"/>
          </p:cNvSpPr>
          <p:nvPr>
            <p:ph idx="1"/>
          </p:nvPr>
        </p:nvSpPr>
        <p:spPr/>
        <p:txBody>
          <a:bodyPr>
            <a:noAutofit/>
          </a:bodyPr>
          <a:lstStyle/>
          <a:p>
            <a:pPr marL="0" indent="0">
              <a:spcBef>
                <a:spcPts val="0"/>
              </a:spcBef>
            </a:pPr>
            <a:r>
              <a:rPr lang="en-US" sz="1100" dirty="0" smtClean="0">
                <a:solidFill>
                  <a:schemeClr val="tx1"/>
                </a:solidFill>
              </a:rPr>
              <a:t>This information should not be considered an offer or solicitation of securities or insurance products or services. No offer is intended nor should this material be construed as an offer of any product.</a:t>
            </a:r>
          </a:p>
          <a:p>
            <a:pPr marL="0" indent="0">
              <a:spcBef>
                <a:spcPts val="0"/>
              </a:spcBef>
            </a:pPr>
            <a:endParaRPr lang="en-US" sz="1100" dirty="0" smtClean="0">
              <a:solidFill>
                <a:schemeClr val="tx1"/>
              </a:solidFill>
            </a:endParaRPr>
          </a:p>
          <a:p>
            <a:pPr marL="0" indent="0">
              <a:spcBef>
                <a:spcPts val="0"/>
              </a:spcBef>
            </a:pPr>
            <a:r>
              <a:rPr lang="en-US" sz="1100" dirty="0" smtClean="0">
                <a:solidFill>
                  <a:schemeClr val="tx1"/>
                </a:solidFill>
              </a:rPr>
              <a:t>Guarantees are based on the claims-paying ability of the insurance company and are subject to certain limitations, terms, and conditions. </a:t>
            </a:r>
          </a:p>
          <a:p>
            <a:pPr marL="0" indent="0">
              <a:spcBef>
                <a:spcPts val="0"/>
              </a:spcBef>
            </a:pPr>
            <a:endParaRPr lang="en-US" sz="1100" dirty="0" smtClean="0">
              <a:solidFill>
                <a:schemeClr val="tx1"/>
              </a:solidFill>
            </a:endParaRPr>
          </a:p>
        </p:txBody>
      </p:sp>
      <p:sp>
        <p:nvSpPr>
          <p:cNvPr id="4" name="Rectangle 3"/>
          <p:cNvSpPr/>
          <p:nvPr/>
        </p:nvSpPr>
        <p:spPr>
          <a:xfrm>
            <a:off x="304800" y="5943600"/>
            <a:ext cx="1905000" cy="215444"/>
          </a:xfrm>
          <a:prstGeom prst="rect">
            <a:avLst/>
          </a:prstGeom>
        </p:spPr>
        <p:txBody>
          <a:bodyPr wrap="square">
            <a:spAutoFit/>
          </a:bodyPr>
          <a:lstStyle/>
          <a:p>
            <a:r>
              <a:rPr lang="en-US" sz="800" b="1" dirty="0" smtClean="0"/>
              <a:t>0253317-00001-00</a:t>
            </a:r>
            <a:endParaRPr lang="en-US" sz="800" dirty="0"/>
          </a:p>
        </p:txBody>
      </p:sp>
      <p:sp>
        <p:nvSpPr>
          <p:cNvPr id="5" name="TextBox 4"/>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6" name="Slide Number Placeholder 5"/>
          <p:cNvSpPr>
            <a:spLocks noGrp="1"/>
          </p:cNvSpPr>
          <p:nvPr>
            <p:ph type="sldNum" sz="quarter" idx="10"/>
          </p:nvPr>
        </p:nvSpPr>
        <p:spPr/>
        <p:txBody>
          <a:bodyPr/>
          <a:lstStyle/>
          <a:p>
            <a:fld id="{D75DC4F0-BAD4-4FF3-B014-84AAD16CE68A}" type="slidenum">
              <a:rPr lang="en-US" sz="1200" smtClean="0">
                <a:solidFill>
                  <a:schemeClr val="bg1"/>
                </a:solidFill>
              </a:rPr>
              <a:pPr/>
              <a:t>11</a:t>
            </a:fld>
            <a:endParaRPr lang="en-US" sz="1200">
              <a:solidFill>
                <a:schemeClr val="bg1"/>
              </a:solidFill>
            </a:endParaRPr>
          </a:p>
        </p:txBody>
      </p:sp>
      <p:pic>
        <p:nvPicPr>
          <p:cNvPr id="8" name="Picture 1"/>
          <p:cNvPicPr>
            <a:picLocks noChangeAspect="1" noChangeArrowheads="1"/>
          </p:cNvPicPr>
          <p:nvPr/>
        </p:nvPicPr>
        <p:blipFill>
          <a:blip r:embed="rId2"/>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Table 29"/>
          <p:cNvGraphicFramePr>
            <a:graphicFrameLocks noGrp="1"/>
          </p:cNvGraphicFramePr>
          <p:nvPr/>
        </p:nvGraphicFramePr>
        <p:xfrm>
          <a:off x="459470" y="1378055"/>
          <a:ext cx="8261448" cy="4704317"/>
        </p:xfrm>
        <a:graphic>
          <a:graphicData uri="http://schemas.openxmlformats.org/drawingml/2006/table">
            <a:tbl>
              <a:tblPr firstRow="1" bandRow="1">
                <a:tableStyleId>{69012ECD-51FC-41F1-AA8D-1B2483CD663E}</a:tableStyleId>
              </a:tblPr>
              <a:tblGrid>
                <a:gridCol w="4130724"/>
                <a:gridCol w="4130724"/>
              </a:tblGrid>
              <a:tr h="716177">
                <a:tc>
                  <a:txBody>
                    <a:bodyPr/>
                    <a:lstStyle/>
                    <a:p>
                      <a:pPr algn="ctr"/>
                      <a:r>
                        <a:rPr lang="en-US" u="sng" dirty="0" smtClean="0"/>
                        <a:t>Defined</a:t>
                      </a:r>
                      <a:r>
                        <a:rPr lang="en-US" u="sng" baseline="0" dirty="0" smtClean="0"/>
                        <a:t> Benefit Plan</a:t>
                      </a:r>
                      <a:endParaRPr lang="en-US" b="1" u="sng" dirty="0"/>
                    </a:p>
                  </a:txBody>
                  <a:tcPr anchor="ctr"/>
                </a:tc>
                <a:tc>
                  <a:txBody>
                    <a:bodyPr/>
                    <a:lstStyle/>
                    <a:p>
                      <a:pPr algn="ctr"/>
                      <a:r>
                        <a:rPr lang="en-US" u="sng" dirty="0" smtClean="0"/>
                        <a:t>Defined Contribution Plan</a:t>
                      </a:r>
                      <a:endParaRPr lang="en-US" b="1" u="sng" dirty="0"/>
                    </a:p>
                  </a:txBody>
                  <a:tcPr anchor="ctr"/>
                </a:tc>
              </a:tr>
              <a:tr h="768435">
                <a:tc>
                  <a:txBody>
                    <a:bodyPr/>
                    <a:lstStyle/>
                    <a:p>
                      <a:pPr algn="ctr"/>
                      <a:r>
                        <a:rPr lang="en-US" b="1" dirty="0" smtClean="0"/>
                        <a:t>Automatically</a:t>
                      </a:r>
                      <a:r>
                        <a:rPr lang="en-US" b="1" baseline="0" dirty="0" smtClean="0"/>
                        <a:t> Enrolled</a:t>
                      </a:r>
                      <a:endParaRPr lang="en-US" b="1" dirty="0"/>
                    </a:p>
                  </a:txBody>
                  <a:tcPr anchor="ctr"/>
                </a:tc>
                <a:tc>
                  <a:txBody>
                    <a:bodyPr/>
                    <a:lstStyle/>
                    <a:p>
                      <a:pPr algn="ctr"/>
                      <a:r>
                        <a:rPr lang="en-US" b="1" dirty="0" smtClean="0"/>
                        <a:t>Automatic</a:t>
                      </a:r>
                      <a:r>
                        <a:rPr lang="en-US" b="1" baseline="0" dirty="0" smtClean="0"/>
                        <a:t> or Active Enrollment</a:t>
                      </a:r>
                      <a:endParaRPr lang="en-US" b="1" dirty="0"/>
                    </a:p>
                  </a:txBody>
                  <a:tcPr anchor="ctr"/>
                </a:tc>
              </a:tr>
              <a:tr h="768435">
                <a:tc>
                  <a:txBody>
                    <a:bodyPr/>
                    <a:lstStyle/>
                    <a:p>
                      <a:pPr algn="ctr"/>
                      <a:r>
                        <a:rPr lang="en-US" b="1" dirty="0" smtClean="0"/>
                        <a:t>Funding</a:t>
                      </a:r>
                      <a:r>
                        <a:rPr lang="en-US" b="1" baseline="0" dirty="0" smtClean="0"/>
                        <a:t> Required</a:t>
                      </a:r>
                      <a:endParaRPr lang="en-US" b="1" dirty="0"/>
                    </a:p>
                  </a:txBody>
                  <a:tcPr anchor="ctr"/>
                </a:tc>
                <a:tc>
                  <a:txBody>
                    <a:bodyPr/>
                    <a:lstStyle/>
                    <a:p>
                      <a:pPr algn="ctr"/>
                      <a:r>
                        <a:rPr lang="en-US" b="1" dirty="0" smtClean="0"/>
                        <a:t>Automatic Contribution Increases</a:t>
                      </a:r>
                      <a:endParaRPr lang="en-US" b="1" dirty="0"/>
                    </a:p>
                  </a:txBody>
                  <a:tcPr anchor="ctr"/>
                </a:tc>
              </a:tr>
              <a:tr h="768435">
                <a:tc>
                  <a:txBody>
                    <a:bodyPr/>
                    <a:lstStyle/>
                    <a:p>
                      <a:pPr algn="ctr"/>
                      <a:r>
                        <a:rPr lang="en-US" b="1" dirty="0" smtClean="0"/>
                        <a:t>Professional Asset Allocation</a:t>
                      </a:r>
                      <a:endParaRPr lang="en-US" b="1" dirty="0"/>
                    </a:p>
                  </a:txBody>
                  <a:tcPr anchor="ctr"/>
                </a:tc>
                <a:tc>
                  <a:txBody>
                    <a:bodyPr/>
                    <a:lstStyle/>
                    <a:p>
                      <a:pPr algn="ctr"/>
                      <a:r>
                        <a:rPr lang="en-US" b="1" dirty="0" smtClean="0"/>
                        <a:t>  Default to Asset Allocation or</a:t>
                      </a:r>
                      <a:r>
                        <a:rPr lang="en-US" b="1" baseline="0" dirty="0" smtClean="0"/>
                        <a:t> Life Cycle Fund</a:t>
                      </a:r>
                      <a:endParaRPr lang="en-US" b="1" dirty="0"/>
                    </a:p>
                  </a:txBody>
                  <a:tcPr anchor="ctr"/>
                </a:tc>
              </a:tr>
              <a:tr h="768435">
                <a:tc>
                  <a:txBody>
                    <a:bodyPr/>
                    <a:lstStyle/>
                    <a:p>
                      <a:pPr algn="ctr"/>
                      <a:r>
                        <a:rPr lang="en-US" b="1" dirty="0" smtClean="0"/>
                        <a:t>Investment Manager Oversight</a:t>
                      </a:r>
                      <a:endParaRPr lang="en-US" b="1" dirty="0"/>
                    </a:p>
                  </a:txBody>
                  <a:tcPr anchor="ctr"/>
                </a:tc>
                <a:tc>
                  <a:txBody>
                    <a:bodyPr/>
                    <a:lstStyle/>
                    <a:p>
                      <a:pPr algn="ctr"/>
                      <a:r>
                        <a:rPr lang="en-US" b="1" dirty="0" smtClean="0"/>
                        <a:t>Built-in Professional</a:t>
                      </a:r>
                      <a:r>
                        <a:rPr lang="en-US" b="1" baseline="0" dirty="0" smtClean="0"/>
                        <a:t> Oversight</a:t>
                      </a:r>
                    </a:p>
                    <a:p>
                      <a:pPr algn="ctr">
                        <a:buFont typeface="Arial" pitchFamily="34" charset="0"/>
                        <a:buChar char="•"/>
                      </a:pPr>
                      <a:r>
                        <a:rPr lang="en-US" b="1" baseline="0" dirty="0" smtClean="0"/>
                        <a:t>Manager-of-Managers</a:t>
                      </a:r>
                      <a:endParaRPr lang="en-US" b="1" dirty="0"/>
                    </a:p>
                  </a:txBody>
                  <a:tcPr anchor="ctr"/>
                </a:tc>
              </a:tr>
              <a:tr h="768435">
                <a:tc>
                  <a:txBody>
                    <a:bodyPr/>
                    <a:lstStyle/>
                    <a:p>
                      <a:pPr algn="ctr"/>
                      <a:r>
                        <a:rPr lang="en-US" b="1" dirty="0" smtClean="0"/>
                        <a:t>Payout Default = Annuity</a:t>
                      </a:r>
                    </a:p>
                    <a:p>
                      <a:pPr algn="ctr"/>
                      <a:r>
                        <a:rPr lang="en-US" b="1" dirty="0" smtClean="0"/>
                        <a:t>(Lump Sum Option)</a:t>
                      </a:r>
                      <a:endParaRPr lang="en-US" b="1" dirty="0"/>
                    </a:p>
                  </a:txBody>
                  <a:tcPr anchor="ctr"/>
                </a:tc>
                <a:tc>
                  <a:txBody>
                    <a:bodyPr/>
                    <a:lstStyle/>
                    <a:p>
                      <a:pPr algn="ctr">
                        <a:buFont typeface="Arial" pitchFamily="34" charset="0"/>
                        <a:buChar char="•"/>
                      </a:pPr>
                      <a:r>
                        <a:rPr lang="en-US" b="1" dirty="0" smtClean="0"/>
                        <a:t>Guaranteed Accumulation</a:t>
                      </a:r>
                      <a:r>
                        <a:rPr lang="en-US" b="1" baseline="0" dirty="0" smtClean="0"/>
                        <a:t> and  Personal Pension Products</a:t>
                      </a:r>
                    </a:p>
                    <a:p>
                      <a:pPr algn="ctr">
                        <a:buFont typeface="Arial" pitchFamily="34" charset="0"/>
                        <a:buChar char="•"/>
                      </a:pPr>
                      <a:r>
                        <a:rPr lang="en-US" b="1" baseline="0" dirty="0" smtClean="0"/>
                        <a:t>Income Orientation &amp; Education</a:t>
                      </a:r>
                      <a:endParaRPr lang="en-US" b="1" dirty="0"/>
                    </a:p>
                  </a:txBody>
                  <a:tcPr anchor="ctr"/>
                </a:tc>
              </a:tr>
            </a:tbl>
          </a:graphicData>
        </a:graphic>
      </p:graphicFrame>
      <p:sp>
        <p:nvSpPr>
          <p:cNvPr id="33" name="Right Arrow 32"/>
          <p:cNvSpPr/>
          <p:nvPr/>
        </p:nvSpPr>
        <p:spPr>
          <a:xfrm>
            <a:off x="4205786" y="3097674"/>
            <a:ext cx="570930" cy="3434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a:off x="4208061" y="4648970"/>
            <a:ext cx="570930" cy="3434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4208061" y="5433716"/>
            <a:ext cx="570930" cy="3434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a:off x="4208061" y="2335674"/>
            <a:ext cx="570930" cy="3434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ight Arrow 37"/>
          <p:cNvSpPr/>
          <p:nvPr/>
        </p:nvSpPr>
        <p:spPr>
          <a:xfrm>
            <a:off x="4208061" y="3877871"/>
            <a:ext cx="570930" cy="3434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a:off x="152400" y="152400"/>
            <a:ext cx="8839200" cy="1143000"/>
          </a:xfrm>
          <a:prstGeom prst="rect">
            <a:avLst/>
          </a:prstGeom>
        </p:spPr>
        <p:txBody>
          <a:bodyPr/>
          <a:lstStyle/>
          <a:p>
            <a:pPr lvl="0" algn="r" eaLnBrk="0" hangingPunct="0"/>
            <a:r>
              <a:rPr lang="en-US" sz="2200" dirty="0" smtClean="0">
                <a:solidFill>
                  <a:schemeClr val="bg1"/>
                </a:solidFill>
                <a:latin typeface="Arial"/>
                <a:ea typeface="ヒラギノ角ゴ Pro W3" pitchFamily="-112" charset="-128"/>
                <a:cs typeface="Arial"/>
              </a:rPr>
              <a:t>Defined Benefit Best Practices Injected </a:t>
            </a:r>
          </a:p>
          <a:p>
            <a:pPr lvl="0" algn="r" eaLnBrk="0" hangingPunct="0"/>
            <a:r>
              <a:rPr lang="en-US" sz="2200" dirty="0" smtClean="0">
                <a:solidFill>
                  <a:schemeClr val="bg1"/>
                </a:solidFill>
                <a:latin typeface="Arial"/>
                <a:ea typeface="ヒラギノ角ゴ Pro W3" pitchFamily="-112" charset="-128"/>
                <a:cs typeface="Arial"/>
              </a:rPr>
              <a:t>into Defined Contribution Plans Like Benefits</a:t>
            </a:r>
          </a:p>
        </p:txBody>
      </p:sp>
      <p:sp>
        <p:nvSpPr>
          <p:cNvPr id="10" name="TextBox 9"/>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12" name="Slide Number Placeholder 11"/>
          <p:cNvSpPr>
            <a:spLocks noGrp="1"/>
          </p:cNvSpPr>
          <p:nvPr>
            <p:ph type="sldNum" sz="quarter" idx="10"/>
          </p:nvPr>
        </p:nvSpPr>
        <p:spPr/>
        <p:txBody>
          <a:bodyPr/>
          <a:lstStyle/>
          <a:p>
            <a:fld id="{07CD3902-8D9A-4BBF-9BBE-5E52335FEC7F}" type="slidenum">
              <a:rPr lang="en-US" sz="1200" smtClean="0">
                <a:solidFill>
                  <a:schemeClr val="bg1"/>
                </a:solidFill>
              </a:rPr>
              <a:pPr/>
              <a:t>2</a:t>
            </a:fld>
            <a:endParaRPr lang="en-US" sz="1200" dirty="0">
              <a:solidFill>
                <a:schemeClr val="bg1"/>
              </a:solidFill>
            </a:endParaRPr>
          </a:p>
        </p:txBody>
      </p:sp>
      <p:pic>
        <p:nvPicPr>
          <p:cNvPr id="14" name="Picture 1"/>
          <p:cNvPicPr>
            <a:picLocks noChangeAspect="1" noChangeArrowheads="1"/>
          </p:cNvPicPr>
          <p:nvPr/>
        </p:nvPicPr>
        <p:blipFill>
          <a:blip r:embed="rId3"/>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a:xfrm>
            <a:off x="228600" y="2971800"/>
            <a:ext cx="2743200" cy="2862942"/>
          </a:xfrm>
          <a:prstGeom prst="roundRect">
            <a:avLst>
              <a:gd name="adj" fmla="val 4482"/>
            </a:avLst>
          </a:prstGeom>
          <a:solidFill>
            <a:schemeClr val="bg1"/>
          </a:solidFill>
          <a:ln w="9525">
            <a:solidFill>
              <a:srgbClr val="009ED1"/>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37" name="Rectangle 36"/>
          <p:cNvSpPr/>
          <p:nvPr/>
        </p:nvSpPr>
        <p:spPr>
          <a:xfrm>
            <a:off x="2743200" y="2895600"/>
            <a:ext cx="381000" cy="312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42" name="Rounded Rectangle 41"/>
          <p:cNvSpPr/>
          <p:nvPr/>
        </p:nvSpPr>
        <p:spPr>
          <a:xfrm>
            <a:off x="2743201" y="2318658"/>
            <a:ext cx="2068286" cy="3548742"/>
          </a:xfrm>
          <a:prstGeom prst="roundRect">
            <a:avLst>
              <a:gd name="adj" fmla="val 4010"/>
            </a:avLst>
          </a:prstGeom>
          <a:solidFill>
            <a:srgbClr val="009ED1">
              <a:alpha val="14902"/>
            </a:srgbClr>
          </a:solidFill>
          <a:ln w="6350">
            <a:solidFill>
              <a:srgbClr val="009ED1"/>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38" name="Rounded Rectangle 37"/>
          <p:cNvSpPr/>
          <p:nvPr/>
        </p:nvSpPr>
        <p:spPr>
          <a:xfrm>
            <a:off x="2732314" y="1578428"/>
            <a:ext cx="2068286" cy="685800"/>
          </a:xfrm>
          <a:prstGeom prst="roundRect">
            <a:avLst>
              <a:gd name="adj" fmla="val 11905"/>
            </a:avLst>
          </a:prstGeom>
          <a:solidFill>
            <a:srgbClr val="009ED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39" name="Rounded Rectangle 38"/>
          <p:cNvSpPr/>
          <p:nvPr/>
        </p:nvSpPr>
        <p:spPr>
          <a:xfrm>
            <a:off x="6912428" y="1578428"/>
            <a:ext cx="2057400" cy="685800"/>
          </a:xfrm>
          <a:prstGeom prst="roundRect">
            <a:avLst>
              <a:gd name="adj" fmla="val 11905"/>
            </a:avLst>
          </a:prstGeom>
          <a:solidFill>
            <a:srgbClr val="009ED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40" name="Rounded Rectangle 39"/>
          <p:cNvSpPr/>
          <p:nvPr/>
        </p:nvSpPr>
        <p:spPr>
          <a:xfrm>
            <a:off x="4865914" y="1578428"/>
            <a:ext cx="1981200" cy="685800"/>
          </a:xfrm>
          <a:prstGeom prst="roundRect">
            <a:avLst>
              <a:gd name="adj" fmla="val 11905"/>
            </a:avLst>
          </a:prstGeom>
          <a:solidFill>
            <a:srgbClr val="009ED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43" name="Rounded Rectangle 42"/>
          <p:cNvSpPr/>
          <p:nvPr/>
        </p:nvSpPr>
        <p:spPr>
          <a:xfrm>
            <a:off x="6923314" y="2318658"/>
            <a:ext cx="2057400" cy="3548742"/>
          </a:xfrm>
          <a:prstGeom prst="roundRect">
            <a:avLst>
              <a:gd name="adj" fmla="val 4498"/>
            </a:avLst>
          </a:prstGeom>
          <a:solidFill>
            <a:srgbClr val="009ED1">
              <a:alpha val="14902"/>
            </a:srgbClr>
          </a:solidFill>
          <a:ln w="6350">
            <a:solidFill>
              <a:srgbClr val="009ED1"/>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44" name="Rounded Rectangle 43"/>
          <p:cNvSpPr/>
          <p:nvPr/>
        </p:nvSpPr>
        <p:spPr>
          <a:xfrm>
            <a:off x="4876800" y="2318658"/>
            <a:ext cx="1981200" cy="3548742"/>
          </a:xfrm>
          <a:prstGeom prst="roundRect">
            <a:avLst>
              <a:gd name="adj" fmla="val 4213"/>
            </a:avLst>
          </a:prstGeom>
          <a:solidFill>
            <a:srgbClr val="009ED1">
              <a:alpha val="20000"/>
            </a:srgbClr>
          </a:solidFill>
          <a:ln w="6350">
            <a:solidFill>
              <a:srgbClr val="009ED1"/>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rtlCol="0" anchor="ctr"/>
          <a:lstStyle/>
          <a:p>
            <a:pPr algn="ctr"/>
            <a:endParaRPr lang="en-US"/>
          </a:p>
        </p:txBody>
      </p:sp>
      <p:sp>
        <p:nvSpPr>
          <p:cNvPr id="2" name="Title 1"/>
          <p:cNvSpPr>
            <a:spLocks noGrp="1"/>
          </p:cNvSpPr>
          <p:nvPr>
            <p:ph type="title"/>
          </p:nvPr>
        </p:nvSpPr>
        <p:spPr/>
        <p:txBody>
          <a:bodyPr/>
          <a:lstStyle/>
          <a:p>
            <a:r>
              <a:rPr lang="en-US" sz="2200" dirty="0" smtClean="0"/>
              <a:t>Institutional Retirement Income Options</a:t>
            </a:r>
            <a:endParaRPr lang="en-US" sz="2200" dirty="0"/>
          </a:p>
        </p:txBody>
      </p:sp>
      <p:cxnSp>
        <p:nvCxnSpPr>
          <p:cNvPr id="16" name="Straight Connector 15"/>
          <p:cNvCxnSpPr/>
          <p:nvPr/>
        </p:nvCxnSpPr>
        <p:spPr>
          <a:xfrm>
            <a:off x="2863468" y="38862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63468" y="48768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963098" y="38862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963098" y="48768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010400" y="38862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010400" y="48768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895600" y="2971800"/>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995230" y="2967949"/>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042532" y="2968083"/>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7200" y="3883536"/>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7200" y="4874136"/>
            <a:ext cx="1828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nvGraphicFramePr>
        <p:xfrm>
          <a:off x="228601" y="1611218"/>
          <a:ext cx="8697817" cy="4217024"/>
        </p:xfrm>
        <a:graphic>
          <a:graphicData uri="http://schemas.openxmlformats.org/drawingml/2006/table">
            <a:tbl>
              <a:tblPr firstRow="1" bandRow="1">
                <a:tableStyleId>{5C22544A-7EE6-4342-B048-85BDC9FD1C3A}</a:tableStyleId>
              </a:tblPr>
              <a:tblGrid>
                <a:gridCol w="2517789"/>
                <a:gridCol w="2060010"/>
                <a:gridCol w="2136305"/>
                <a:gridCol w="1983713"/>
              </a:tblGrid>
              <a:tr h="750983">
                <a:tc>
                  <a:txBody>
                    <a:bodyPr/>
                    <a:lstStyle/>
                    <a:p>
                      <a:endParaRPr lang="en-US" sz="18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dirty="0" smtClean="0">
                          <a:solidFill>
                            <a:schemeClr val="bg1"/>
                          </a:solidFill>
                        </a:rPr>
                        <a:t>Market Risk</a:t>
                      </a:r>
                      <a:endParaRPr lang="en-US" sz="1800" dirty="0">
                        <a:solidFill>
                          <a:schemeClr val="bg1"/>
                        </a:solidFill>
                      </a:endParaRPr>
                    </a:p>
                  </a:txBody>
                  <a:tcPr marB="18288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Flexibility and Control</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Longevity Risk</a:t>
                      </a:r>
                    </a:p>
                  </a:txBody>
                  <a:tcPr marB="18288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649940">
                <a:tc>
                  <a:txBody>
                    <a:bodyPr/>
                    <a:lstStyle/>
                    <a:p>
                      <a:endParaRPr lang="en-US" sz="18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Market protection  </a:t>
                      </a:r>
                      <a:b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b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pre and post-retirement</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Access to funds at</a:t>
                      </a:r>
                      <a:b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b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any time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Lifetime income protection</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9666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650"/>
                          </a:solidFill>
                          <a:effectLst/>
                          <a:latin typeface="Arial" pitchFamily="34" charset="0"/>
                          <a:ea typeface="ＭＳ Ｐゴシック" pitchFamily="34" charset="-128"/>
                        </a:rPr>
                        <a:t>No Income Guarantee</a:t>
                      </a:r>
                    </a:p>
                    <a:p>
                      <a:pPr marL="176213" marR="0" lvl="0" indent="-176213" algn="l" defTabSz="914400" rtl="0" eaLnBrk="1" fontAlgn="base" latinLnBrk="0" hangingPunct="1">
                        <a:lnSpc>
                          <a:spcPct val="100000"/>
                        </a:lnSpc>
                        <a:spcBef>
                          <a:spcPct val="0"/>
                        </a:spcBef>
                        <a:spcAft>
                          <a:spcPct val="0"/>
                        </a:spcAft>
                        <a:buClr>
                          <a:srgbClr val="009ED1"/>
                        </a:buClr>
                        <a:buSzTx/>
                        <a:buFontTx/>
                        <a:buChar char="•"/>
                        <a:tabLst/>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Managed payout program</a:t>
                      </a:r>
                    </a:p>
                    <a:p>
                      <a:pPr marL="176213" marR="0" lvl="0" indent="-176213" algn="l" defTabSz="914400" rtl="0" eaLnBrk="1" fontAlgn="base" latinLnBrk="0" hangingPunct="1">
                        <a:lnSpc>
                          <a:spcPct val="100000"/>
                        </a:lnSpc>
                        <a:spcBef>
                          <a:spcPct val="0"/>
                        </a:spcBef>
                        <a:spcAft>
                          <a:spcPct val="0"/>
                        </a:spcAft>
                        <a:buClr>
                          <a:srgbClr val="009ED1"/>
                        </a:buClr>
                        <a:buSzTx/>
                        <a:buFontTx/>
                        <a:buChar char="•"/>
                        <a:tabLst/>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Systematic withdrawals</a:t>
                      </a:r>
                    </a:p>
                  </a:txBody>
                  <a:tcPr marL="100584" marR="100584" marT="51816" marB="51816"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4800" dirty="0">
                        <a:solidFill>
                          <a:srgbClr val="009ED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4800" dirty="0">
                        <a:solidFill>
                          <a:srgbClr val="009ED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882735">
                <a:tc>
                  <a:txBody>
                    <a:bodyPr/>
                    <a:lstStyle/>
                    <a:p>
                      <a:pPr marL="117475" marR="0" lvl="0" indent="-117475"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650"/>
                          </a:solidFill>
                          <a:effectLst/>
                          <a:latin typeface="Arial" pitchFamily="34" charset="0"/>
                          <a:ea typeface="ＭＳ Ｐゴシック" pitchFamily="34" charset="-128"/>
                        </a:rPr>
                        <a:t>Fixed Annuities</a:t>
                      </a:r>
                    </a:p>
                    <a:p>
                      <a:pPr marL="176213" marR="0" lvl="0" indent="-176213" algn="l" defTabSz="914400" rtl="0" eaLnBrk="1" fontAlgn="base" latinLnBrk="0" hangingPunct="1">
                        <a:lnSpc>
                          <a:spcPct val="100000"/>
                        </a:lnSpc>
                        <a:spcBef>
                          <a:spcPct val="0"/>
                        </a:spcBef>
                        <a:spcAft>
                          <a:spcPct val="0"/>
                        </a:spcAft>
                        <a:buClr>
                          <a:srgbClr val="009ED1"/>
                        </a:buClr>
                        <a:buSzTx/>
                        <a:buFontTx/>
                        <a:buChar char="•"/>
                        <a:tabLst/>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Fixed payout annuity</a:t>
                      </a:r>
                    </a:p>
                    <a:p>
                      <a:pPr marL="176213" marR="0" lvl="0" indent="-176213" algn="l" defTabSz="914400" rtl="0" eaLnBrk="1" fontAlgn="base" latinLnBrk="0" hangingPunct="1">
                        <a:lnSpc>
                          <a:spcPct val="100000"/>
                        </a:lnSpc>
                        <a:spcBef>
                          <a:spcPct val="0"/>
                        </a:spcBef>
                        <a:spcAft>
                          <a:spcPct val="0"/>
                        </a:spcAft>
                        <a:buClr>
                          <a:srgbClr val="009ED1"/>
                        </a:buClr>
                        <a:buSzTx/>
                        <a:buFontTx/>
                        <a:buChar char="•"/>
                        <a:tabLst/>
                      </a:pPr>
                      <a:r>
                        <a:rPr kumimoji="0" lang="en-US" sz="1400" b="0" i="0" u="none" strike="noStrike" cap="none" normalizeH="0" baseline="0" dirty="0" smtClean="0">
                          <a:ln>
                            <a:noFill/>
                          </a:ln>
                          <a:solidFill>
                            <a:srgbClr val="000000"/>
                          </a:solidFill>
                          <a:effectLst/>
                          <a:latin typeface="Arial" pitchFamily="34" charset="0"/>
                          <a:ea typeface="ＭＳ Ｐゴシック" pitchFamily="34" charset="-128"/>
                        </a:rPr>
                        <a:t>In-Plan/Out-of-Plan</a:t>
                      </a:r>
                    </a:p>
                  </a:txBody>
                  <a:tcPr marL="100584" marR="100584" marT="51816" marB="51816"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4800" dirty="0">
                        <a:solidFill>
                          <a:srgbClr val="009ED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9666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650"/>
                          </a:solidFill>
                          <a:effectLst/>
                          <a:latin typeface="Arial" pitchFamily="34" charset="0"/>
                          <a:ea typeface="ＭＳ Ｐゴシック" pitchFamily="34" charset="-128"/>
                        </a:rPr>
                        <a:t>Guaranteed Minimum Withdrawal Benefits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650"/>
                          </a:solidFill>
                          <a:effectLst/>
                          <a:latin typeface="Arial" pitchFamily="34" charset="0"/>
                          <a:ea typeface="ＭＳ Ｐゴシック" pitchFamily="34" charset="-128"/>
                        </a:rPr>
                        <a:t>(GMWB)</a:t>
                      </a:r>
                    </a:p>
                  </a:txBody>
                  <a:tcPr marL="100584" marR="100584" marT="51816" marB="51816"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800" dirty="0" smtClean="0">
                          <a:solidFill>
                            <a:srgbClr val="009ED1"/>
                          </a:solidFill>
                          <a:latin typeface="Calibri" pitchFamily="34" charset="0"/>
                          <a:sym typeface="Wingdings" pitchFamily="2" charset="2"/>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9" name="TextBox 28"/>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33" name="Slide Number Placeholder 32"/>
          <p:cNvSpPr>
            <a:spLocks noGrp="1"/>
          </p:cNvSpPr>
          <p:nvPr>
            <p:ph type="sldNum" sz="quarter" idx="10"/>
          </p:nvPr>
        </p:nvSpPr>
        <p:spPr>
          <a:xfrm>
            <a:off x="8229600" y="6400800"/>
            <a:ext cx="533400" cy="365125"/>
          </a:xfrm>
        </p:spPr>
        <p:txBody>
          <a:bodyPr/>
          <a:lstStyle/>
          <a:p>
            <a:fld id="{CD1C9944-2FE8-4F3E-BBE9-0D88AD5AF849}" type="slidenum">
              <a:rPr lang="en-US" sz="1200" smtClean="0">
                <a:solidFill>
                  <a:schemeClr val="bg1"/>
                </a:solidFill>
              </a:rPr>
              <a:pPr/>
              <a:t>3</a:t>
            </a:fld>
            <a:endParaRPr lang="en-US" sz="1200">
              <a:solidFill>
                <a:schemeClr val="bg1"/>
              </a:solidFill>
            </a:endParaRPr>
          </a:p>
        </p:txBody>
      </p:sp>
      <p:pic>
        <p:nvPicPr>
          <p:cNvPr id="30" name="Picture 1"/>
          <p:cNvPicPr>
            <a:picLocks noChangeAspect="1" noChangeArrowheads="1"/>
          </p:cNvPicPr>
          <p:nvPr/>
        </p:nvPicPr>
        <p:blipFill>
          <a:blip r:embed="rId2"/>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Rectangle 29"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4579" r:id="rId5" imgW="0" imgH="0" progId="">
                  <p:embed/>
                </p:oleObj>
              </mc:Choice>
              <mc:Fallback>
                <p:oleObj r:id="rId5" imgW="0" imgH="0" progId="">
                  <p:embed/>
                  <p:pic>
                    <p:nvPicPr>
                      <p:cNvPr id="0" name="Rectangle 29"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Slide Number Placeholder 2"/>
          <p:cNvSpPr>
            <a:spLocks noGrp="1"/>
          </p:cNvSpPr>
          <p:nvPr>
            <p:ph type="sldNum" sz="quarter" idx="10"/>
          </p:nvPr>
        </p:nvSpPr>
        <p:spPr>
          <a:xfrm>
            <a:off x="261626" y="6504455"/>
            <a:ext cx="363681" cy="259136"/>
          </a:xfrm>
        </p:spPr>
        <p:txBody>
          <a:bodyPr/>
          <a:lstStyle/>
          <a:p>
            <a:fld id="{07CD3902-8D9A-4BBF-9BBE-5E52335FEC7F}" type="slidenum">
              <a:rPr lang="en-US" smtClean="0"/>
              <a:pPr/>
              <a:t>4</a:t>
            </a:fld>
            <a:endParaRPr lang="en-US" dirty="0"/>
          </a:p>
        </p:txBody>
      </p:sp>
      <p:pic>
        <p:nvPicPr>
          <p:cNvPr id="5124" name="Picture 4"/>
          <p:cNvPicPr>
            <a:picLocks noChangeAspect="1" noChangeArrowheads="1"/>
          </p:cNvPicPr>
          <p:nvPr/>
        </p:nvPicPr>
        <p:blipFill>
          <a:blip r:embed="rId6"/>
          <a:srcRect/>
          <a:stretch>
            <a:fillRect/>
          </a:stretch>
        </p:blipFill>
        <p:spPr bwMode="auto">
          <a:xfrm>
            <a:off x="-1" y="1508978"/>
            <a:ext cx="9144001" cy="4826867"/>
          </a:xfrm>
          <a:prstGeom prst="rect">
            <a:avLst/>
          </a:prstGeom>
          <a:noFill/>
          <a:ln w="9525">
            <a:noFill/>
            <a:miter lim="800000"/>
            <a:headEnd/>
            <a:tailEnd/>
          </a:ln>
          <a:effectLst/>
        </p:spPr>
      </p:pic>
      <p:sp>
        <p:nvSpPr>
          <p:cNvPr id="7" name="Title 1"/>
          <p:cNvSpPr txBox="1">
            <a:spLocks/>
          </p:cNvSpPr>
          <p:nvPr/>
        </p:nvSpPr>
        <p:spPr>
          <a:xfrm>
            <a:off x="152400" y="152400"/>
            <a:ext cx="8839200" cy="1143000"/>
          </a:xfrm>
          <a:prstGeom prst="rect">
            <a:avLst/>
          </a:prstGeom>
        </p:spPr>
        <p:txBody>
          <a:bodyPr/>
          <a:lstStyle/>
          <a:p>
            <a:pPr lvl="0" algn="r" eaLnBrk="0" hangingPunct="0"/>
            <a:r>
              <a:rPr lang="en-US" sz="2200" dirty="0" smtClean="0">
                <a:solidFill>
                  <a:schemeClr val="bg1"/>
                </a:solidFill>
                <a:latin typeface="Arial"/>
                <a:ea typeface="ヒラギノ角ゴ Pro W3" pitchFamily="-112" charset="-128"/>
                <a:cs typeface="Arial"/>
              </a:rPr>
              <a:t>Pension Plans are Beginning to Evaluate</a:t>
            </a:r>
          </a:p>
          <a:p>
            <a:pPr lvl="0" algn="r" eaLnBrk="0" hangingPunct="0"/>
            <a:r>
              <a:rPr lang="en-US" sz="2200" dirty="0" smtClean="0">
                <a:solidFill>
                  <a:schemeClr val="bg1"/>
                </a:solidFill>
                <a:latin typeface="Arial"/>
                <a:ea typeface="ヒラギノ角ゴ Pro W3" pitchFamily="-112" charset="-128"/>
                <a:cs typeface="Arial"/>
              </a:rPr>
              <a:t>Solutions to Provide “DB Like” Benefits</a:t>
            </a:r>
            <a:endParaRPr kumimoji="0" lang="en-US" sz="2200" b="0" i="0" u="none" strike="noStrike" kern="1200" cap="none" spc="0" normalizeH="0" baseline="0" noProof="0" dirty="0">
              <a:ln>
                <a:noFill/>
              </a:ln>
              <a:solidFill>
                <a:schemeClr val="bg1"/>
              </a:solidFill>
              <a:effectLst/>
              <a:uLnTx/>
              <a:uFillTx/>
              <a:latin typeface="Arial"/>
              <a:ea typeface="ヒラギノ角ゴ Pro W3" pitchFamily="-112" charset="-128"/>
              <a:cs typeface="Arial"/>
            </a:endParaRPr>
          </a:p>
        </p:txBody>
      </p:sp>
      <p:sp>
        <p:nvSpPr>
          <p:cNvPr id="6" name="TextBox 5"/>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8" name="Slide Number Placeholder 32"/>
          <p:cNvSpPr txBox="1">
            <a:spLocks/>
          </p:cNvSpPr>
          <p:nvPr/>
        </p:nvSpPr>
        <p:spPr>
          <a:xfrm>
            <a:off x="8229600" y="6400800"/>
            <a:ext cx="533400" cy="365125"/>
          </a:xfrm>
          <a:prstGeom prst="rect">
            <a:avLst/>
          </a:prstGeom>
        </p:spPr>
        <p:txBody>
          <a:bodyPr vert="horz" wrap="square" lIns="91440" tIns="45720" rIns="91440" bIns="45720" numCol="1" anchor="ctr" anchorCtr="0" compatLnSpc="1">
            <a:prstTxWarp prst="textNoShape">
              <a:avLst/>
            </a:prstTxWarp>
          </a:bodyPr>
          <a:lstStyle/>
          <a:p>
            <a:pPr marL="0" marR="0" lvl="0" indent="0" algn="r" defTabSz="457200" rtl="0" eaLnBrk="1" fontAlgn="base" latinLnBrk="0" hangingPunct="1">
              <a:lnSpc>
                <a:spcPct val="100000"/>
              </a:lnSpc>
              <a:spcBef>
                <a:spcPct val="0"/>
              </a:spcBef>
              <a:spcAft>
                <a:spcPct val="0"/>
              </a:spcAft>
              <a:buClrTx/>
              <a:buSzTx/>
              <a:buFontTx/>
              <a:buNone/>
              <a:tabLst/>
              <a:defRPr/>
            </a:pPr>
            <a:fld id="{CD1C9944-2FE8-4F3E-BBE9-0D88AD5AF849}" type="slidenum">
              <a:rPr kumimoji="0" lang="en-US" sz="1200" b="0" i="0" u="none" strike="noStrike" kern="1200" cap="none" spc="0" normalizeH="0" baseline="0" noProof="0" smtClean="0">
                <a:ln>
                  <a:noFill/>
                </a:ln>
                <a:solidFill>
                  <a:schemeClr val="bg1"/>
                </a:solidFill>
                <a:effectLst/>
                <a:uLnTx/>
                <a:uFillTx/>
                <a:latin typeface="Arial" pitchFamily="34" charset="0"/>
                <a:ea typeface="ヒラギノ角ゴ Pro W3" charset="-128"/>
                <a:cs typeface="Arial"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chemeClr val="bg1"/>
              </a:solidFill>
              <a:effectLst/>
              <a:uLnTx/>
              <a:uFillTx/>
              <a:latin typeface="Arial" pitchFamily="34" charset="0"/>
              <a:ea typeface="ヒラギノ角ゴ Pro W3" charset="-128"/>
              <a:cs typeface="Arial" pitchFamily="34" charset="0"/>
            </a:endParaRPr>
          </a:p>
        </p:txBody>
      </p:sp>
      <p:pic>
        <p:nvPicPr>
          <p:cNvPr id="10" name="Picture 1"/>
          <p:cNvPicPr>
            <a:picLocks noChangeAspect="1" noChangeArrowheads="1"/>
          </p:cNvPicPr>
          <p:nvPr/>
        </p:nvPicPr>
        <p:blipFill>
          <a:blip r:embed="rId7"/>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ChangeArrowheads="1"/>
          </p:cNvSpPr>
          <p:nvPr/>
        </p:nvSpPr>
        <p:spPr bwMode="auto">
          <a:xfrm>
            <a:off x="873126" y="-714375"/>
            <a:ext cx="184343" cy="369140"/>
          </a:xfrm>
          <a:prstGeom prst="rect">
            <a:avLst/>
          </a:prstGeom>
          <a:noFill/>
          <a:ln w="9525">
            <a:noFill/>
            <a:miter lim="800000"/>
            <a:headEnd/>
            <a:tailEnd/>
          </a:ln>
        </p:spPr>
        <p:txBody>
          <a:bodyPr wrap="none" lIns="91248" tIns="45625" rIns="91248" bIns="45625">
            <a:spAutoFit/>
          </a:bodyPr>
          <a:lstStyle/>
          <a:p>
            <a:endParaRPr lang="en-US" dirty="0">
              <a:latin typeface="Calibri" pitchFamily="34" charset="0"/>
            </a:endParaRPr>
          </a:p>
        </p:txBody>
      </p:sp>
      <p:sp>
        <p:nvSpPr>
          <p:cNvPr id="20492" name="Text Box 1036"/>
          <p:cNvSpPr txBox="1">
            <a:spLocks noChangeArrowheads="1"/>
          </p:cNvSpPr>
          <p:nvPr/>
        </p:nvSpPr>
        <p:spPr bwMode="auto">
          <a:xfrm>
            <a:off x="3810001" y="1701894"/>
            <a:ext cx="3581977" cy="369140"/>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lIns="91248" tIns="45625" rIns="91248" bIns="45625">
            <a:spAutoFit/>
          </a:bodyPr>
          <a:lstStyle/>
          <a:p>
            <a:pPr defTabSz="454976">
              <a:spcBef>
                <a:spcPct val="50000"/>
              </a:spcBef>
              <a:defRPr/>
            </a:pPr>
            <a:endParaRPr lang="en-US" dirty="0">
              <a:latin typeface="Arial" charset="0"/>
              <a:ea typeface="ＭＳ Ｐゴシック" pitchFamily="34" charset="-128"/>
            </a:endParaRPr>
          </a:p>
        </p:txBody>
      </p:sp>
      <p:sp>
        <p:nvSpPr>
          <p:cNvPr id="4100" name="Title 9"/>
          <p:cNvSpPr>
            <a:spLocks noGrp="1"/>
          </p:cNvSpPr>
          <p:nvPr>
            <p:ph type="title"/>
          </p:nvPr>
        </p:nvSpPr>
        <p:spPr/>
        <p:txBody>
          <a:bodyPr/>
          <a:lstStyle/>
          <a:p>
            <a:r>
              <a:rPr lang="en-US" sz="2200" dirty="0" smtClean="0"/>
              <a:t>Research-Based Learnings</a:t>
            </a:r>
          </a:p>
        </p:txBody>
      </p:sp>
      <p:sp>
        <p:nvSpPr>
          <p:cNvPr id="4101" name="Content Placeholder 6"/>
          <p:cNvSpPr>
            <a:spLocks noGrp="1"/>
          </p:cNvSpPr>
          <p:nvPr>
            <p:ph idx="1"/>
          </p:nvPr>
        </p:nvSpPr>
        <p:spPr/>
        <p:txBody>
          <a:bodyPr/>
          <a:lstStyle/>
          <a:p>
            <a:pPr lvl="0">
              <a:buNone/>
            </a:pPr>
            <a:r>
              <a:rPr lang="en-US" sz="2400" b="1" dirty="0" smtClean="0">
                <a:solidFill>
                  <a:srgbClr val="2B93BE"/>
                </a:solidFill>
              </a:rPr>
              <a:t>The Question</a:t>
            </a:r>
          </a:p>
          <a:p>
            <a:pPr marL="0" lvl="0" indent="0">
              <a:buNone/>
            </a:pPr>
            <a:r>
              <a:rPr lang="en-US" dirty="0" smtClean="0"/>
              <a:t>How would guaranteed retirement income options in a defined contribution plan: </a:t>
            </a:r>
          </a:p>
          <a:p>
            <a:pPr marL="0" lvl="0" indent="0">
              <a:buNone/>
            </a:pPr>
            <a:endParaRPr lang="en-US" dirty="0" smtClean="0"/>
          </a:p>
          <a:p>
            <a:pPr lvl="0"/>
            <a:r>
              <a:rPr lang="en-US" dirty="0" smtClean="0"/>
              <a:t>Impact plan participant behavior as they moved toward retirement? </a:t>
            </a:r>
          </a:p>
          <a:p>
            <a:pPr lvl="0"/>
            <a:r>
              <a:rPr lang="en-US" dirty="0" smtClean="0"/>
              <a:t>And what effect would that behavior have on plan participant outcomes?</a:t>
            </a:r>
          </a:p>
          <a:p>
            <a:pPr lvl="0"/>
            <a:endParaRPr lang="en-US" dirty="0" smtClean="0"/>
          </a:p>
        </p:txBody>
      </p:sp>
      <p:grpSp>
        <p:nvGrpSpPr>
          <p:cNvPr id="2" name="Group 16"/>
          <p:cNvGrpSpPr/>
          <p:nvPr/>
        </p:nvGrpSpPr>
        <p:grpSpPr>
          <a:xfrm>
            <a:off x="393700" y="4838700"/>
            <a:ext cx="8293100" cy="1524000"/>
            <a:chOff x="228600" y="5334000"/>
            <a:chExt cx="8293100" cy="1524000"/>
          </a:xfrm>
        </p:grpSpPr>
        <p:cxnSp>
          <p:nvCxnSpPr>
            <p:cNvPr id="11" name="Straight Connector 10"/>
            <p:cNvCxnSpPr>
              <a:cxnSpLocks noChangeShapeType="1"/>
            </p:cNvCxnSpPr>
            <p:nvPr/>
          </p:nvCxnSpPr>
          <p:spPr bwMode="auto">
            <a:xfrm>
              <a:off x="2133600" y="5867400"/>
              <a:ext cx="6388100" cy="0"/>
            </a:xfrm>
            <a:prstGeom prst="line">
              <a:avLst/>
            </a:prstGeom>
            <a:noFill/>
            <a:ln w="38100">
              <a:solidFill>
                <a:srgbClr val="FFD200"/>
              </a:solidFill>
              <a:round/>
              <a:headEnd/>
              <a:tailEnd/>
            </a:ln>
          </p:spPr>
        </p:cxnSp>
        <p:pic>
          <p:nvPicPr>
            <p:cNvPr id="10" name="Picture 9" descr="poor market.png"/>
            <p:cNvPicPr>
              <a:picLocks noChangeAspect="1"/>
            </p:cNvPicPr>
            <p:nvPr/>
          </p:nvPicPr>
          <p:blipFill>
            <a:blip r:embed="rId3" cstate="print"/>
            <a:srcRect/>
            <a:stretch>
              <a:fillRect/>
            </a:stretch>
          </p:blipFill>
          <p:spPr bwMode="auto">
            <a:xfrm>
              <a:off x="228600" y="5791200"/>
              <a:ext cx="8229600" cy="1066800"/>
            </a:xfrm>
            <a:prstGeom prst="rect">
              <a:avLst/>
            </a:prstGeom>
            <a:noFill/>
            <a:ln w="9525">
              <a:noFill/>
              <a:miter lim="800000"/>
              <a:headEnd/>
              <a:tailEnd/>
            </a:ln>
          </p:spPr>
        </p:pic>
        <p:pic>
          <p:nvPicPr>
            <p:cNvPr id="12" name="Picture 11" descr="R_LawnChair2.eps"/>
            <p:cNvPicPr>
              <a:picLocks noChangeAspect="1"/>
            </p:cNvPicPr>
            <p:nvPr/>
          </p:nvPicPr>
          <p:blipFill>
            <a:blip r:embed="rId4" cstate="print"/>
            <a:srcRect/>
            <a:stretch>
              <a:fillRect/>
            </a:stretch>
          </p:blipFill>
          <p:spPr bwMode="auto">
            <a:xfrm>
              <a:off x="3352800" y="5334000"/>
              <a:ext cx="796925" cy="571500"/>
            </a:xfrm>
            <a:prstGeom prst="rect">
              <a:avLst/>
            </a:prstGeom>
            <a:noFill/>
            <a:ln w="9525">
              <a:noFill/>
              <a:miter lim="800000"/>
              <a:headEnd/>
              <a:tailEnd/>
            </a:ln>
          </p:spPr>
        </p:pic>
      </p:grpSp>
      <p:sp>
        <p:nvSpPr>
          <p:cNvPr id="14" name="TextBox 13"/>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15" name="Slide Number Placeholder 14"/>
          <p:cNvSpPr>
            <a:spLocks noGrp="1"/>
          </p:cNvSpPr>
          <p:nvPr>
            <p:ph type="sldNum" sz="quarter" idx="10"/>
          </p:nvPr>
        </p:nvSpPr>
        <p:spPr/>
        <p:txBody>
          <a:bodyPr/>
          <a:lstStyle/>
          <a:p>
            <a:fld id="{D75DC4F0-BAD4-4FF3-B014-84AAD16CE68A}" type="slidenum">
              <a:rPr lang="en-US" sz="1200" smtClean="0">
                <a:solidFill>
                  <a:schemeClr val="bg1"/>
                </a:solidFill>
              </a:rPr>
              <a:pPr/>
              <a:t>5</a:t>
            </a:fld>
            <a:endParaRPr lang="en-US" sz="1200">
              <a:solidFill>
                <a:schemeClr val="bg1"/>
              </a:solidFill>
            </a:endParaRPr>
          </a:p>
        </p:txBody>
      </p:sp>
      <p:pic>
        <p:nvPicPr>
          <p:cNvPr id="13" name="Picture 1"/>
          <p:cNvPicPr>
            <a:picLocks noChangeAspect="1" noChangeArrowheads="1"/>
          </p:cNvPicPr>
          <p:nvPr/>
        </p:nvPicPr>
        <p:blipFill>
          <a:blip r:embed="rId5"/>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ChangeArrowheads="1"/>
          </p:cNvSpPr>
          <p:nvPr/>
        </p:nvSpPr>
        <p:spPr bwMode="auto">
          <a:xfrm>
            <a:off x="873126" y="-714375"/>
            <a:ext cx="184343" cy="369140"/>
          </a:xfrm>
          <a:prstGeom prst="rect">
            <a:avLst/>
          </a:prstGeom>
          <a:noFill/>
          <a:ln w="9525">
            <a:noFill/>
            <a:miter lim="800000"/>
            <a:headEnd/>
            <a:tailEnd/>
          </a:ln>
        </p:spPr>
        <p:txBody>
          <a:bodyPr wrap="none" lIns="91248" tIns="45625" rIns="91248" bIns="45625">
            <a:spAutoFit/>
          </a:bodyPr>
          <a:lstStyle/>
          <a:p>
            <a:endParaRPr lang="en-US" dirty="0">
              <a:latin typeface="Calibri" pitchFamily="34" charset="0"/>
            </a:endParaRPr>
          </a:p>
        </p:txBody>
      </p:sp>
      <p:sp>
        <p:nvSpPr>
          <p:cNvPr id="20492" name="Text Box 1036"/>
          <p:cNvSpPr txBox="1">
            <a:spLocks noChangeArrowheads="1"/>
          </p:cNvSpPr>
          <p:nvPr/>
        </p:nvSpPr>
        <p:spPr bwMode="auto">
          <a:xfrm>
            <a:off x="3810001" y="1701894"/>
            <a:ext cx="3581977" cy="369140"/>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lIns="91248" tIns="45625" rIns="91248" bIns="45625">
            <a:spAutoFit/>
          </a:bodyPr>
          <a:lstStyle/>
          <a:p>
            <a:pPr defTabSz="454976">
              <a:spcBef>
                <a:spcPct val="50000"/>
              </a:spcBef>
              <a:defRPr/>
            </a:pPr>
            <a:endParaRPr lang="en-US" dirty="0">
              <a:latin typeface="Arial" charset="0"/>
              <a:ea typeface="ＭＳ Ｐゴシック" pitchFamily="34" charset="-128"/>
            </a:endParaRPr>
          </a:p>
        </p:txBody>
      </p:sp>
      <p:sp>
        <p:nvSpPr>
          <p:cNvPr id="4100" name="Title 9"/>
          <p:cNvSpPr>
            <a:spLocks noGrp="1"/>
          </p:cNvSpPr>
          <p:nvPr>
            <p:ph type="title"/>
          </p:nvPr>
        </p:nvSpPr>
        <p:spPr/>
        <p:txBody>
          <a:bodyPr/>
          <a:lstStyle/>
          <a:p>
            <a:r>
              <a:rPr lang="en-US" sz="2200" dirty="0" smtClean="0"/>
              <a:t>Research-Based Learnings</a:t>
            </a:r>
          </a:p>
        </p:txBody>
      </p:sp>
      <p:sp>
        <p:nvSpPr>
          <p:cNvPr id="4101" name="Content Placeholder 6"/>
          <p:cNvSpPr>
            <a:spLocks noGrp="1"/>
          </p:cNvSpPr>
          <p:nvPr>
            <p:ph idx="1"/>
          </p:nvPr>
        </p:nvSpPr>
        <p:spPr/>
        <p:txBody>
          <a:bodyPr/>
          <a:lstStyle/>
          <a:p>
            <a:pPr>
              <a:buNone/>
            </a:pPr>
            <a:r>
              <a:rPr lang="en-US" sz="2400" b="1" dirty="0" smtClean="0">
                <a:solidFill>
                  <a:srgbClr val="2B93BE"/>
                </a:solidFill>
              </a:rPr>
              <a:t>The Research</a:t>
            </a:r>
          </a:p>
          <a:p>
            <a:pPr marL="0" indent="0">
              <a:spcAft>
                <a:spcPts val="300"/>
              </a:spcAft>
              <a:buNone/>
            </a:pPr>
            <a:r>
              <a:rPr lang="en-US" dirty="0" smtClean="0"/>
              <a:t>Two proprietary research studies of plan participants, invested and </a:t>
            </a:r>
            <a:br>
              <a:rPr lang="en-US" dirty="0" smtClean="0"/>
            </a:br>
            <a:r>
              <a:rPr lang="en-US" dirty="0" smtClean="0"/>
              <a:t>not-invested, in an in-plan guaranteed retirement income option. </a:t>
            </a:r>
          </a:p>
          <a:p>
            <a:pPr marL="457200" indent="-457200">
              <a:buFont typeface="+mj-lt"/>
              <a:buAutoNum type="arabicParenR"/>
            </a:pPr>
            <a:r>
              <a:rPr lang="en-US" sz="1800" b="1" dirty="0" smtClean="0">
                <a:solidFill>
                  <a:srgbClr val="2F5781"/>
                </a:solidFill>
              </a:rPr>
              <a:t>Prudential Retirement Plan Participant Survey: </a:t>
            </a:r>
            <a:r>
              <a:rPr lang="en-US" sz="1800" dirty="0" smtClean="0"/>
              <a:t>42-question survey distributed to all participants in plans that offered Prudential IncomeFlex, regardless of age. (2,300+ responses. December 2011).</a:t>
            </a:r>
          </a:p>
          <a:p>
            <a:pPr marL="457200" indent="-457200">
              <a:buFont typeface="+mj-lt"/>
              <a:buAutoNum type="arabicParenR"/>
            </a:pPr>
            <a:r>
              <a:rPr lang="en-US" sz="1800" b="1" dirty="0" smtClean="0">
                <a:solidFill>
                  <a:srgbClr val="2F5781"/>
                </a:solidFill>
              </a:rPr>
              <a:t>Book of Business Analysis: </a:t>
            </a:r>
            <a:r>
              <a:rPr lang="en-US" sz="1800" dirty="0" smtClean="0"/>
              <a:t>Study of 20,000 Prudential Retirement </a:t>
            </a:r>
            <a:br>
              <a:rPr lang="en-US" sz="1800" dirty="0" smtClean="0"/>
            </a:br>
            <a:r>
              <a:rPr lang="en-US" sz="1800" dirty="0" smtClean="0"/>
              <a:t>full-service defined contributions plan participants age 50+, in plans that did and did not offer Prudential IncomeFlex. (Mid-2011).</a:t>
            </a:r>
          </a:p>
        </p:txBody>
      </p:sp>
      <p:cxnSp>
        <p:nvCxnSpPr>
          <p:cNvPr id="17" name="Straight Connector 16"/>
          <p:cNvCxnSpPr>
            <a:cxnSpLocks noChangeShapeType="1"/>
          </p:cNvCxnSpPr>
          <p:nvPr/>
        </p:nvCxnSpPr>
        <p:spPr bwMode="auto">
          <a:xfrm>
            <a:off x="2298700" y="5372100"/>
            <a:ext cx="6388100" cy="0"/>
          </a:xfrm>
          <a:prstGeom prst="line">
            <a:avLst/>
          </a:prstGeom>
          <a:noFill/>
          <a:ln w="38100">
            <a:solidFill>
              <a:srgbClr val="FFD200"/>
            </a:solidFill>
            <a:round/>
            <a:headEnd/>
            <a:tailEnd/>
          </a:ln>
        </p:spPr>
      </p:cxnSp>
      <p:pic>
        <p:nvPicPr>
          <p:cNvPr id="18" name="Picture 17" descr="poor market.png"/>
          <p:cNvPicPr>
            <a:picLocks noChangeAspect="1"/>
          </p:cNvPicPr>
          <p:nvPr/>
        </p:nvPicPr>
        <p:blipFill>
          <a:blip r:embed="rId3" cstate="print"/>
          <a:srcRect/>
          <a:stretch>
            <a:fillRect/>
          </a:stretch>
        </p:blipFill>
        <p:spPr bwMode="auto">
          <a:xfrm>
            <a:off x="393700" y="5295900"/>
            <a:ext cx="8229600" cy="1066800"/>
          </a:xfrm>
          <a:prstGeom prst="rect">
            <a:avLst/>
          </a:prstGeom>
          <a:noFill/>
          <a:ln w="9525">
            <a:noFill/>
            <a:miter lim="800000"/>
            <a:headEnd/>
            <a:tailEnd/>
          </a:ln>
        </p:spPr>
      </p:pic>
      <p:pic>
        <p:nvPicPr>
          <p:cNvPr id="19" name="Picture 18" descr="R_LawnChair2.eps"/>
          <p:cNvPicPr>
            <a:picLocks noChangeAspect="1"/>
          </p:cNvPicPr>
          <p:nvPr/>
        </p:nvPicPr>
        <p:blipFill>
          <a:blip r:embed="rId4" cstate="print"/>
          <a:srcRect/>
          <a:stretch>
            <a:fillRect/>
          </a:stretch>
        </p:blipFill>
        <p:spPr bwMode="auto">
          <a:xfrm>
            <a:off x="6899275" y="4838700"/>
            <a:ext cx="796925" cy="571500"/>
          </a:xfrm>
          <a:prstGeom prst="rect">
            <a:avLst/>
          </a:prstGeom>
          <a:noFill/>
          <a:ln w="9525">
            <a:noFill/>
            <a:miter lim="800000"/>
            <a:headEnd/>
            <a:tailEnd/>
          </a:ln>
        </p:spPr>
      </p:pic>
      <p:sp>
        <p:nvSpPr>
          <p:cNvPr id="11" name="TextBox 10"/>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12" name="Slide Number Placeholder 11"/>
          <p:cNvSpPr>
            <a:spLocks noGrp="1"/>
          </p:cNvSpPr>
          <p:nvPr>
            <p:ph type="sldNum" sz="quarter" idx="10"/>
          </p:nvPr>
        </p:nvSpPr>
        <p:spPr/>
        <p:txBody>
          <a:bodyPr/>
          <a:lstStyle/>
          <a:p>
            <a:fld id="{D75DC4F0-BAD4-4FF3-B014-84AAD16CE68A}" type="slidenum">
              <a:rPr lang="en-US" sz="1200" smtClean="0">
                <a:solidFill>
                  <a:schemeClr val="bg1"/>
                </a:solidFill>
              </a:rPr>
              <a:pPr/>
              <a:t>6</a:t>
            </a:fld>
            <a:endParaRPr lang="en-US" sz="1200" dirty="0">
              <a:solidFill>
                <a:schemeClr val="bg1"/>
              </a:solidFill>
            </a:endParaRPr>
          </a:p>
        </p:txBody>
      </p:sp>
      <p:pic>
        <p:nvPicPr>
          <p:cNvPr id="14" name="Picture 1"/>
          <p:cNvPicPr>
            <a:picLocks noChangeAspect="1" noChangeArrowheads="1"/>
          </p:cNvPicPr>
          <p:nvPr/>
        </p:nvPicPr>
        <p:blipFill>
          <a:blip r:embed="rId5"/>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stretch>
            <a:fillRect/>
          </a:stretch>
        </p:blipFill>
        <p:spPr>
          <a:xfrm>
            <a:off x="2133600" y="4343400"/>
            <a:ext cx="4953000" cy="1752600"/>
          </a:xfrm>
          <a:prstGeom prst="rect">
            <a:avLst/>
          </a:prstGeom>
        </p:spPr>
      </p:pic>
      <p:sp>
        <p:nvSpPr>
          <p:cNvPr id="7" name="TextBox 6"/>
          <p:cNvSpPr txBox="1"/>
          <p:nvPr/>
        </p:nvSpPr>
        <p:spPr>
          <a:xfrm>
            <a:off x="228600" y="1295400"/>
            <a:ext cx="8610600" cy="1823576"/>
          </a:xfrm>
          <a:prstGeom prst="rect">
            <a:avLst/>
          </a:prstGeom>
          <a:noFill/>
        </p:spPr>
        <p:txBody>
          <a:bodyPr wrap="square" rtlCol="0">
            <a:spAutoFit/>
          </a:bodyPr>
          <a:lstStyle/>
          <a:p>
            <a:r>
              <a:rPr lang="en-US" sz="2400" b="1" dirty="0" smtClean="0">
                <a:solidFill>
                  <a:srgbClr val="2B93BE"/>
                </a:solidFill>
                <a:latin typeface="Arial" pitchFamily="34" charset="0"/>
                <a:cs typeface="Arial" pitchFamily="34" charset="0"/>
              </a:rPr>
              <a:t>“The psychological factors of behavioral finance help explain why investors often make buy and sell decisions that contradict the best investment practice.”* </a:t>
            </a:r>
          </a:p>
          <a:p>
            <a:pPr>
              <a:lnSpc>
                <a:spcPts val="2740"/>
              </a:lnSpc>
            </a:pPr>
            <a:r>
              <a:rPr lang="en-US" sz="1200" b="1" i="1" dirty="0" smtClean="0">
                <a:latin typeface="Arial" pitchFamily="34" charset="0"/>
                <a:cs typeface="Arial" pitchFamily="34" charset="0"/>
              </a:rPr>
              <a:t> </a:t>
            </a:r>
          </a:p>
          <a:p>
            <a:endParaRPr lang="en-US" dirty="0"/>
          </a:p>
        </p:txBody>
      </p:sp>
      <p:sp>
        <p:nvSpPr>
          <p:cNvPr id="6" name="TextBox 5"/>
          <p:cNvSpPr txBox="1"/>
          <p:nvPr/>
        </p:nvSpPr>
        <p:spPr>
          <a:xfrm>
            <a:off x="4038600" y="4514671"/>
            <a:ext cx="2895600" cy="1508105"/>
          </a:xfrm>
          <a:prstGeom prst="rect">
            <a:avLst/>
          </a:prstGeom>
          <a:noFill/>
        </p:spPr>
        <p:txBody>
          <a:bodyPr wrap="square" rtlCol="0">
            <a:spAutoFit/>
          </a:bodyPr>
          <a:lstStyle/>
          <a:p>
            <a:r>
              <a:rPr lang="en-US" sz="2200" b="1" dirty="0" smtClean="0">
                <a:solidFill>
                  <a:srgbClr val="2B93BE"/>
                </a:solidFill>
                <a:latin typeface="Arial"/>
                <a:cs typeface="Arial"/>
              </a:rPr>
              <a:t>2 OUT OF 3**</a:t>
            </a:r>
          </a:p>
          <a:p>
            <a:r>
              <a:rPr lang="en-US" sz="1400" dirty="0" smtClean="0">
                <a:latin typeface="Arial"/>
                <a:cs typeface="Arial"/>
              </a:rPr>
              <a:t>Said investing in an in-plan guaranteed retirement income option made them more confident in general about their retirement security.</a:t>
            </a:r>
          </a:p>
        </p:txBody>
      </p:sp>
      <p:pic>
        <p:nvPicPr>
          <p:cNvPr id="13" name="Picture 12"/>
          <p:cNvPicPr>
            <a:picLocks noChangeAspect="1"/>
          </p:cNvPicPr>
          <p:nvPr/>
        </p:nvPicPr>
        <p:blipFill>
          <a:blip r:embed="rId3" cstate="print"/>
          <a:stretch>
            <a:fillRect/>
          </a:stretch>
        </p:blipFill>
        <p:spPr>
          <a:xfrm>
            <a:off x="4732867" y="2889121"/>
            <a:ext cx="2209800" cy="1555880"/>
          </a:xfrm>
          <a:prstGeom prst="rect">
            <a:avLst/>
          </a:prstGeom>
        </p:spPr>
      </p:pic>
      <p:sp>
        <p:nvSpPr>
          <p:cNvPr id="8" name="TextBox 7"/>
          <p:cNvSpPr txBox="1"/>
          <p:nvPr/>
        </p:nvSpPr>
        <p:spPr>
          <a:xfrm>
            <a:off x="304800" y="6076890"/>
            <a:ext cx="5105400" cy="400110"/>
          </a:xfrm>
          <a:prstGeom prst="rect">
            <a:avLst/>
          </a:prstGeom>
          <a:noFill/>
        </p:spPr>
        <p:txBody>
          <a:bodyPr wrap="square" rtlCol="0">
            <a:spAutoFit/>
          </a:bodyPr>
          <a:lstStyle/>
          <a:p>
            <a:r>
              <a:rPr lang="en-US" sz="1000" dirty="0" smtClean="0">
                <a:latin typeface="Arial"/>
                <a:cs typeface="Arial"/>
              </a:rPr>
              <a:t>* Source: Quantitative Analysis of Investor Behavior, Advisor Edition, Dalbar, Inc., 2011.</a:t>
            </a:r>
          </a:p>
          <a:p>
            <a:r>
              <a:rPr lang="fr-FR" sz="1000" dirty="0" smtClean="0"/>
              <a:t>**Source: Prudential Retirement Plan Participant Survey, 2012</a:t>
            </a:r>
            <a:endParaRPr lang="en-US" sz="1000" dirty="0">
              <a:latin typeface="Arial"/>
              <a:cs typeface="Arial"/>
            </a:endParaRPr>
          </a:p>
        </p:txBody>
      </p:sp>
      <p:sp>
        <p:nvSpPr>
          <p:cNvPr id="10" name="TextBox 9"/>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11" name="Slide Number Placeholder 11"/>
          <p:cNvSpPr txBox="1">
            <a:spLocks/>
          </p:cNvSpPr>
          <p:nvPr/>
        </p:nvSpPr>
        <p:spPr>
          <a:xfrm>
            <a:off x="6781800" y="6400800"/>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75DC4F0-BAD4-4FF3-B014-84AAD16CE68A}" type="slidenum">
              <a:rPr kumimoji="0" lang="en-US" sz="1200" b="0" i="0" u="none" strike="noStrike" kern="1200" cap="none" spc="0" normalizeH="0" baseline="0" noProof="0" smtClean="0">
                <a:ln>
                  <a:noFill/>
                </a:ln>
                <a:solidFill>
                  <a:schemeClr val="bg1"/>
                </a:solidFill>
                <a:effectLst/>
                <a:uLnTx/>
                <a:uFillTx/>
                <a:latin typeface="Arial" pitchFamily="34" charset="0"/>
                <a:ea typeface="ヒラギノ角ゴ Pro W3"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schemeClr val="bg1"/>
              </a:solidFill>
              <a:effectLst/>
              <a:uLnTx/>
              <a:uFillTx/>
              <a:latin typeface="Arial" pitchFamily="34" charset="0"/>
              <a:ea typeface="ヒラギノ角ゴ Pro W3" charset="-128"/>
              <a:cs typeface="+mn-cs"/>
            </a:endParaRPr>
          </a:p>
        </p:txBody>
      </p:sp>
      <p:pic>
        <p:nvPicPr>
          <p:cNvPr id="14" name="Picture 1"/>
          <p:cNvPicPr>
            <a:picLocks noChangeAspect="1" noChangeArrowheads="1"/>
          </p:cNvPicPr>
          <p:nvPr/>
        </p:nvPicPr>
        <p:blipFill>
          <a:blip r:embed="rId4"/>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stretch>
            <a:fillRect/>
          </a:stretch>
        </p:blipFill>
        <p:spPr>
          <a:xfrm>
            <a:off x="2057400" y="3028544"/>
            <a:ext cx="4724400" cy="2915056"/>
          </a:xfrm>
          <a:prstGeom prst="rect">
            <a:avLst/>
          </a:prstGeom>
        </p:spPr>
      </p:pic>
      <p:sp>
        <p:nvSpPr>
          <p:cNvPr id="15363" name="Content Placeholder 2"/>
          <p:cNvSpPr>
            <a:spLocks noGrp="1"/>
          </p:cNvSpPr>
          <p:nvPr>
            <p:ph idx="1"/>
          </p:nvPr>
        </p:nvSpPr>
        <p:spPr bwMode="auto">
          <a:xfrm>
            <a:off x="457200" y="1508761"/>
            <a:ext cx="8229600" cy="1767840"/>
          </a:xfrm>
          <a:ln>
            <a:miter lim="800000"/>
            <a:headEnd/>
            <a:tailEnd/>
          </a:ln>
        </p:spPr>
        <p:txBody>
          <a:bodyPr vert="horz" wrap="square" rIns="91440" bIns="45720" numCol="1" anchor="t" anchorCtr="0" compatLnSpc="1">
            <a:prstTxWarp prst="textNoShape">
              <a:avLst/>
            </a:prstTxWarp>
          </a:bodyPr>
          <a:lstStyle/>
          <a:p>
            <a:pPr marL="0" indent="0" eaLnBrk="1" hangingPunct="1">
              <a:buNone/>
            </a:pPr>
            <a:r>
              <a:rPr lang="en-US" b="1" dirty="0" smtClean="0">
                <a:solidFill>
                  <a:srgbClr val="2B93BE"/>
                </a:solidFill>
                <a:latin typeface="Arial" pitchFamily="34" charset="0"/>
                <a:cs typeface="Arial" pitchFamily="34" charset="0"/>
              </a:rPr>
              <a:t>Providing an in-plan guaranteed retirement income option correlates with participants contributing more— </a:t>
            </a:r>
            <a:r>
              <a:rPr lang="en-US" b="1" dirty="0" smtClean="0">
                <a:solidFill>
                  <a:srgbClr val="2F5781"/>
                </a:solidFill>
                <a:latin typeface="Arial" pitchFamily="34" charset="0"/>
                <a:cs typeface="Arial" pitchFamily="34" charset="0"/>
              </a:rPr>
              <a:t>38% more</a:t>
            </a:r>
            <a:r>
              <a:rPr lang="en-US" b="1" dirty="0" smtClean="0">
                <a:solidFill>
                  <a:srgbClr val="2B93BE"/>
                </a:solidFill>
                <a:latin typeface="Arial" pitchFamily="34" charset="0"/>
                <a:cs typeface="Arial" pitchFamily="34" charset="0"/>
              </a:rPr>
              <a:t>—than average 401(k) plan participants contribute.</a:t>
            </a:r>
          </a:p>
          <a:p>
            <a:pPr eaLnBrk="1" hangingPunct="1">
              <a:buNone/>
            </a:pPr>
            <a:endParaRPr lang="en-US" dirty="0" smtClean="0">
              <a:latin typeface="Arial" pitchFamily="34" charset="0"/>
              <a:cs typeface="Arial" pitchFamily="34" charset="0"/>
            </a:endParaRPr>
          </a:p>
        </p:txBody>
      </p:sp>
      <p:sp>
        <p:nvSpPr>
          <p:cNvPr id="6" name="TextBox 5"/>
          <p:cNvSpPr txBox="1"/>
          <p:nvPr/>
        </p:nvSpPr>
        <p:spPr>
          <a:xfrm>
            <a:off x="152400" y="5943600"/>
            <a:ext cx="8305800" cy="784830"/>
          </a:xfrm>
          <a:prstGeom prst="rect">
            <a:avLst/>
          </a:prstGeom>
          <a:noFill/>
        </p:spPr>
        <p:txBody>
          <a:bodyPr wrap="square" rtlCol="0">
            <a:spAutoFit/>
          </a:bodyPr>
          <a:lstStyle/>
          <a:p>
            <a:r>
              <a:rPr lang="en-US" sz="900" dirty="0" smtClean="0">
                <a:latin typeface="Arial"/>
                <a:cs typeface="Arial"/>
              </a:rPr>
              <a:t>Source: </a:t>
            </a:r>
            <a:r>
              <a:rPr lang="en-US" sz="900" dirty="0" smtClean="0">
                <a:solidFill>
                  <a:srgbClr val="000000"/>
                </a:solidFill>
                <a:latin typeface="Arial"/>
                <a:ea typeface="Lucida Grande"/>
                <a:cs typeface="Arial"/>
              </a:rPr>
              <a:t>Aon Hewitt, 2010;Prudential Retirement, 2011. Study of nearly 20,000 Prudential Retirement full-service Defined Contribution participants, age 50 and older, researched during the time period of December 2007 through April 2011. Statistic refers to </a:t>
            </a:r>
            <a:r>
              <a:rPr lang="en-US" sz="900" dirty="0" err="1" smtClean="0">
                <a:solidFill>
                  <a:srgbClr val="000000"/>
                </a:solidFill>
                <a:latin typeface="Arial"/>
                <a:ea typeface="Lucida Grande"/>
                <a:cs typeface="Arial"/>
              </a:rPr>
              <a:t>IncomeFlex</a:t>
            </a:r>
            <a:r>
              <a:rPr lang="en-US" sz="900" dirty="0" smtClean="0">
                <a:solidFill>
                  <a:srgbClr val="000000"/>
                </a:solidFill>
                <a:latin typeface="Arial"/>
                <a:ea typeface="Lucida Grande"/>
                <a:cs typeface="Arial"/>
              </a:rPr>
              <a:t> Select due to the start date of the research. </a:t>
            </a:r>
            <a:r>
              <a:rPr lang="en-US" sz="900" dirty="0" err="1" smtClean="0">
                <a:solidFill>
                  <a:srgbClr val="000000"/>
                </a:solidFill>
                <a:latin typeface="Arial"/>
                <a:ea typeface="Lucida Grande"/>
                <a:cs typeface="Arial"/>
              </a:rPr>
              <a:t>IncomeFlex</a:t>
            </a:r>
            <a:r>
              <a:rPr lang="en-US" sz="900" dirty="0" smtClean="0">
                <a:solidFill>
                  <a:srgbClr val="000000"/>
                </a:solidFill>
                <a:latin typeface="Arial"/>
                <a:ea typeface="Lucida Grande"/>
                <a:cs typeface="Arial"/>
              </a:rPr>
              <a:t> Select is no longer available to new clients.</a:t>
            </a:r>
            <a:r>
              <a:rPr lang="en-US" sz="900" dirty="0" smtClean="0">
                <a:latin typeface="Arial"/>
                <a:cs typeface="Arial"/>
              </a:rPr>
              <a:t> </a:t>
            </a:r>
          </a:p>
          <a:p>
            <a:endParaRPr lang="en-US" dirty="0"/>
          </a:p>
        </p:txBody>
      </p:sp>
      <p:sp>
        <p:nvSpPr>
          <p:cNvPr id="11" name="TextBox 10"/>
          <p:cNvSpPr txBox="1"/>
          <p:nvPr/>
        </p:nvSpPr>
        <p:spPr>
          <a:xfrm>
            <a:off x="2209800" y="3307080"/>
            <a:ext cx="2286000" cy="830997"/>
          </a:xfrm>
          <a:prstGeom prst="rect">
            <a:avLst/>
          </a:prstGeom>
          <a:noFill/>
        </p:spPr>
        <p:txBody>
          <a:bodyPr wrap="square" rtlCol="0">
            <a:spAutoFit/>
          </a:bodyPr>
          <a:lstStyle/>
          <a:p>
            <a:r>
              <a:rPr lang="en-US" sz="1600" dirty="0" smtClean="0">
                <a:latin typeface="Arial"/>
                <a:cs typeface="Arial"/>
              </a:rPr>
              <a:t>Average contribution to a defined contribution plan</a:t>
            </a:r>
            <a:endParaRPr lang="en-US" sz="1600" dirty="0"/>
          </a:p>
        </p:txBody>
      </p:sp>
      <p:sp>
        <p:nvSpPr>
          <p:cNvPr id="12" name="TextBox 11"/>
          <p:cNvSpPr txBox="1"/>
          <p:nvPr/>
        </p:nvSpPr>
        <p:spPr>
          <a:xfrm>
            <a:off x="2209800" y="4775200"/>
            <a:ext cx="2362200" cy="830997"/>
          </a:xfrm>
          <a:prstGeom prst="rect">
            <a:avLst/>
          </a:prstGeom>
          <a:noFill/>
        </p:spPr>
        <p:txBody>
          <a:bodyPr wrap="square" rtlCol="0">
            <a:spAutoFit/>
          </a:bodyPr>
          <a:lstStyle/>
          <a:p>
            <a:r>
              <a:rPr lang="en-US" sz="1600" dirty="0" smtClean="0">
                <a:latin typeface="Arial"/>
                <a:cs typeface="Arial"/>
              </a:rPr>
              <a:t>Average contribution to an in-plan guaranteed income option</a:t>
            </a:r>
            <a:endParaRPr lang="en-US" sz="1600" dirty="0"/>
          </a:p>
        </p:txBody>
      </p:sp>
      <p:sp>
        <p:nvSpPr>
          <p:cNvPr id="7" name="TextBox 6"/>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9" name="Slide Number Placeholder 11"/>
          <p:cNvSpPr txBox="1">
            <a:spLocks/>
          </p:cNvSpPr>
          <p:nvPr/>
        </p:nvSpPr>
        <p:spPr>
          <a:xfrm>
            <a:off x="6781800" y="6400800"/>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75DC4F0-BAD4-4FF3-B014-84AAD16CE68A}" type="slidenum">
              <a:rPr kumimoji="0" lang="en-US" sz="1200" b="0" i="0" u="none" strike="noStrike" kern="1200" cap="none" spc="0" normalizeH="0" baseline="0" noProof="0" smtClean="0">
                <a:ln>
                  <a:noFill/>
                </a:ln>
                <a:solidFill>
                  <a:schemeClr val="bg1"/>
                </a:solidFill>
                <a:effectLst/>
                <a:uLnTx/>
                <a:uFillTx/>
                <a:latin typeface="Arial" pitchFamily="34" charset="0"/>
                <a:ea typeface="ヒラギノ角ゴ Pro W3"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dirty="0">
              <a:ln>
                <a:noFill/>
              </a:ln>
              <a:solidFill>
                <a:schemeClr val="bg1"/>
              </a:solidFill>
              <a:effectLst/>
              <a:uLnTx/>
              <a:uFillTx/>
              <a:latin typeface="Arial" pitchFamily="34" charset="0"/>
              <a:ea typeface="ヒラギノ角ゴ Pro W3" charset="-128"/>
              <a:cs typeface="+mn-cs"/>
            </a:endParaRPr>
          </a:p>
        </p:txBody>
      </p:sp>
      <p:pic>
        <p:nvPicPr>
          <p:cNvPr id="13" name="Picture 1"/>
          <p:cNvPicPr>
            <a:picLocks noChangeAspect="1" noChangeArrowheads="1"/>
          </p:cNvPicPr>
          <p:nvPr/>
        </p:nvPicPr>
        <p:blipFill>
          <a:blip r:embed="rId3"/>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762000" y="3733800"/>
            <a:ext cx="7239000" cy="2133600"/>
          </a:xfrm>
          <a:prstGeom prst="roundRect">
            <a:avLst>
              <a:gd name="adj" fmla="val 10417"/>
            </a:avLst>
          </a:prstGeom>
          <a:solidFill>
            <a:schemeClr val="bg1">
              <a:lumMod val="85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ontent Placeholder 9"/>
          <p:cNvSpPr>
            <a:spLocks noGrp="1"/>
          </p:cNvSpPr>
          <p:nvPr>
            <p:ph idx="1"/>
          </p:nvPr>
        </p:nvSpPr>
        <p:spPr/>
        <p:txBody>
          <a:bodyPr/>
          <a:lstStyle/>
          <a:p>
            <a:pPr>
              <a:buNone/>
            </a:pPr>
            <a:r>
              <a:rPr lang="en-US" sz="2400" b="1" dirty="0" smtClean="0">
                <a:solidFill>
                  <a:srgbClr val="2B93BE"/>
                </a:solidFill>
              </a:rPr>
              <a:t>In-Plan Income Produces Better Participant Behaviors </a:t>
            </a:r>
          </a:p>
          <a:p>
            <a:r>
              <a:rPr lang="en-US" dirty="0" smtClean="0"/>
              <a:t> More inclined to “stay the course”</a:t>
            </a:r>
          </a:p>
          <a:p>
            <a:r>
              <a:rPr lang="en-US" dirty="0" smtClean="0"/>
              <a:t> Better diversified</a:t>
            </a:r>
          </a:p>
          <a:p>
            <a:endParaRPr lang="en-US" dirty="0"/>
          </a:p>
        </p:txBody>
      </p:sp>
      <p:sp>
        <p:nvSpPr>
          <p:cNvPr id="4" name="TextBox 3"/>
          <p:cNvSpPr txBox="1"/>
          <p:nvPr/>
        </p:nvSpPr>
        <p:spPr>
          <a:xfrm>
            <a:off x="800100" y="3774596"/>
            <a:ext cx="7124700" cy="1165704"/>
          </a:xfrm>
          <a:prstGeom prst="rect">
            <a:avLst/>
          </a:prstGeom>
          <a:noFill/>
        </p:spPr>
        <p:txBody>
          <a:bodyPr wrap="square" rtlCol="0">
            <a:spAutoFit/>
          </a:bodyPr>
          <a:lstStyle/>
          <a:p>
            <a:pPr>
              <a:lnSpc>
                <a:spcPts val="2100"/>
              </a:lnSpc>
            </a:pPr>
            <a:r>
              <a:rPr lang="en-US" sz="1600" b="1" dirty="0" smtClean="0">
                <a:solidFill>
                  <a:srgbClr val="2F5781"/>
                </a:solidFill>
                <a:cs typeface="Arial" pitchFamily="34" charset="0"/>
              </a:rPr>
              <a:t>During the down market from 1Q/08-2Q/09, plan participants invested in in-plan guaranteed retirement income w</a:t>
            </a:r>
            <a:r>
              <a:rPr lang="en-US" sz="1600" b="1" dirty="0" smtClean="0">
                <a:solidFill>
                  <a:srgbClr val="2F5781"/>
                </a:solidFill>
              </a:rPr>
              <a:t>ere </a:t>
            </a:r>
            <a:r>
              <a:rPr lang="en-US" sz="2000" b="1" dirty="0" smtClean="0">
                <a:solidFill>
                  <a:srgbClr val="2B93BE"/>
                </a:solidFill>
              </a:rPr>
              <a:t>2.5 times </a:t>
            </a:r>
            <a:r>
              <a:rPr lang="en-US" sz="1600" b="1" dirty="0" smtClean="0">
                <a:solidFill>
                  <a:srgbClr val="2F5781"/>
                </a:solidFill>
              </a:rPr>
              <a:t>more likely to stay invested in equities than participants without an in-plan guaranteed retirement income option. </a:t>
            </a:r>
            <a:endParaRPr lang="en-US" sz="1600" b="1" dirty="0">
              <a:solidFill>
                <a:srgbClr val="2F5781"/>
              </a:solidFill>
            </a:endParaRPr>
          </a:p>
        </p:txBody>
      </p:sp>
      <p:pic>
        <p:nvPicPr>
          <p:cNvPr id="17" name="Picture 16" descr="R_GolfCart.png"/>
          <p:cNvPicPr>
            <a:picLocks noChangeAspect="1"/>
          </p:cNvPicPr>
          <p:nvPr/>
        </p:nvPicPr>
        <p:blipFill>
          <a:blip r:embed="rId2" cstate="print"/>
          <a:srcRect/>
          <a:stretch>
            <a:fillRect/>
          </a:stretch>
        </p:blipFill>
        <p:spPr bwMode="auto">
          <a:xfrm>
            <a:off x="6400800" y="2600960"/>
            <a:ext cx="1314450" cy="1125538"/>
          </a:xfrm>
          <a:prstGeom prst="rect">
            <a:avLst/>
          </a:prstGeom>
          <a:noFill/>
          <a:ln w="9525">
            <a:noFill/>
            <a:miter lim="800000"/>
            <a:headEnd/>
            <a:tailEnd/>
          </a:ln>
        </p:spPr>
      </p:pic>
      <p:sp>
        <p:nvSpPr>
          <p:cNvPr id="7" name="TextBox 6"/>
          <p:cNvSpPr txBox="1"/>
          <p:nvPr/>
        </p:nvSpPr>
        <p:spPr>
          <a:xfrm>
            <a:off x="825500" y="4953000"/>
            <a:ext cx="6934200" cy="861774"/>
          </a:xfrm>
          <a:prstGeom prst="rect">
            <a:avLst/>
          </a:prstGeom>
          <a:noFill/>
        </p:spPr>
        <p:txBody>
          <a:bodyPr wrap="square" rtlCol="0">
            <a:spAutoFit/>
          </a:bodyPr>
          <a:lstStyle/>
          <a:p>
            <a:r>
              <a:rPr lang="en-US" sz="1000" dirty="0" smtClean="0">
                <a:latin typeface="Arial"/>
                <a:cs typeface="Arial"/>
              </a:rPr>
              <a:t>Source: Study of nearly 20,000 Prudential Retirement full-service Defined Contribution participants, age 50 and older, researched during the period of Q1/2008 through Q2/2009, Prudential Retirement. Statistic refers to IncomeFlex Select due to the start date of the research. IncomeFlex Select is no longer available to new clients. </a:t>
            </a:r>
            <a:r>
              <a:rPr lang="en-US" sz="1000" dirty="0" smtClean="0">
                <a:solidFill>
                  <a:srgbClr val="000000"/>
                </a:solidFill>
                <a:latin typeface="Arial"/>
                <a:ea typeface="Lucida Grande"/>
                <a:cs typeface="Arial"/>
              </a:rPr>
              <a:t>Keep in mind that application of asset allocation and diversification concepts does not assure a profit or protect against loss in a declining market. </a:t>
            </a:r>
            <a:r>
              <a:rPr lang="en-US" sz="1000" b="1" dirty="0" smtClean="0">
                <a:solidFill>
                  <a:srgbClr val="000000"/>
                </a:solidFill>
                <a:latin typeface="Arial"/>
                <a:ea typeface="Lucida Grande"/>
                <a:cs typeface="Arial"/>
              </a:rPr>
              <a:t>It is possible to lose money by investing in securities.</a:t>
            </a:r>
            <a:endParaRPr lang="en-US" sz="1000" b="1" dirty="0">
              <a:latin typeface="Arial"/>
              <a:cs typeface="Arial"/>
            </a:endParaRPr>
          </a:p>
        </p:txBody>
      </p:sp>
      <p:sp>
        <p:nvSpPr>
          <p:cNvPr id="9" name="TextBox 8"/>
          <p:cNvSpPr txBox="1"/>
          <p:nvPr/>
        </p:nvSpPr>
        <p:spPr>
          <a:xfrm>
            <a:off x="2748888" y="6587964"/>
            <a:ext cx="2862616" cy="215444"/>
          </a:xfrm>
          <a:prstGeom prst="rect">
            <a:avLst/>
          </a:prstGeom>
          <a:solidFill>
            <a:schemeClr val="tx2">
              <a:lumMod val="75000"/>
            </a:schemeClr>
          </a:solidFill>
          <a:ln>
            <a:solidFill>
              <a:schemeClr val="accent1"/>
            </a:solidFill>
          </a:ln>
        </p:spPr>
        <p:txBody>
          <a:bodyPr wrap="square" rtlCol="0">
            <a:spAutoFit/>
          </a:bodyPr>
          <a:lstStyle/>
          <a:p>
            <a:pPr algn="ctr"/>
            <a:r>
              <a:rPr lang="en-US" sz="800" dirty="0" smtClean="0">
                <a:solidFill>
                  <a:schemeClr val="bg1"/>
                </a:solidFill>
              </a:rPr>
              <a:t>For Use with General Public</a:t>
            </a:r>
            <a:endParaRPr lang="en-US" sz="800" dirty="0">
              <a:solidFill>
                <a:schemeClr val="bg1"/>
              </a:solidFill>
            </a:endParaRPr>
          </a:p>
        </p:txBody>
      </p:sp>
      <p:sp>
        <p:nvSpPr>
          <p:cNvPr id="11" name="Slide Number Placeholder 10"/>
          <p:cNvSpPr>
            <a:spLocks noGrp="1"/>
          </p:cNvSpPr>
          <p:nvPr>
            <p:ph type="sldNum" sz="quarter" idx="10"/>
          </p:nvPr>
        </p:nvSpPr>
        <p:spPr/>
        <p:txBody>
          <a:bodyPr/>
          <a:lstStyle/>
          <a:p>
            <a:fld id="{D75DC4F0-BAD4-4FF3-B014-84AAD16CE68A}" type="slidenum">
              <a:rPr lang="en-US" sz="1200" smtClean="0">
                <a:solidFill>
                  <a:schemeClr val="bg1"/>
                </a:solidFill>
              </a:rPr>
              <a:pPr/>
              <a:t>9</a:t>
            </a:fld>
            <a:endParaRPr lang="en-US" sz="1200">
              <a:solidFill>
                <a:schemeClr val="bg1"/>
              </a:solidFill>
            </a:endParaRPr>
          </a:p>
        </p:txBody>
      </p:sp>
      <p:pic>
        <p:nvPicPr>
          <p:cNvPr id="12" name="Picture 1"/>
          <p:cNvPicPr>
            <a:picLocks noChangeAspect="1" noChangeArrowheads="1"/>
          </p:cNvPicPr>
          <p:nvPr/>
        </p:nvPicPr>
        <p:blipFill>
          <a:blip r:embed="rId3"/>
          <a:srcRect l="40625" t="38281" r="42500" b="60156"/>
          <a:stretch>
            <a:fillRect/>
          </a:stretch>
        </p:blipFill>
        <p:spPr bwMode="auto">
          <a:xfrm>
            <a:off x="8444552" y="990600"/>
            <a:ext cx="658504" cy="152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2009</TotalTime>
  <Words>1071</Words>
  <Application>Microsoft Office PowerPoint</Application>
  <PresentationFormat>On-screen Show (4:3)</PresentationFormat>
  <Paragraphs>115</Paragraphs>
  <Slides>11</Slides>
  <Notes>4</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11</vt:i4>
      </vt:variant>
    </vt:vector>
  </HeadingPairs>
  <TitlesOfParts>
    <vt:vector size="12" baseType="lpstr">
      <vt:lpstr>Office Theme</vt:lpstr>
      <vt:lpstr> Lifetime Income Options within Private Pension Plans</vt:lpstr>
      <vt:lpstr>PowerPoint Presentation</vt:lpstr>
      <vt:lpstr>Institutional Retirement Income Options</vt:lpstr>
      <vt:lpstr>PowerPoint Presentation</vt:lpstr>
      <vt:lpstr>Research-Based Learnings</vt:lpstr>
      <vt:lpstr>Research-Based Learnings</vt:lpstr>
      <vt:lpstr>PowerPoint Presentation</vt:lpstr>
      <vt:lpstr>PowerPoint Presentation</vt:lpstr>
      <vt:lpstr>PowerPoint Presentation</vt:lpstr>
      <vt:lpstr>Disclosures</vt:lpstr>
      <vt:lpstr>Disclosures</vt:lpstr>
    </vt:vector>
  </TitlesOfParts>
  <Company>Prudential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title</dc:title>
  <dc:creator>Marilynn Manata</dc:creator>
  <cp:lastModifiedBy>DAY-HANOTIAUX Sally</cp:lastModifiedBy>
  <cp:revision>87</cp:revision>
  <cp:lastPrinted>2013-05-14T18:42:29Z</cp:lastPrinted>
  <dcterms:created xsi:type="dcterms:W3CDTF">2013-05-16T14:58:06Z</dcterms:created>
  <dcterms:modified xsi:type="dcterms:W3CDTF">2013-11-13T09:41:18Z</dcterms:modified>
</cp:coreProperties>
</file>