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charts/chart1.xml" ContentType="application/vnd.openxmlformats-officedocument.drawingml.chart+xml"/>
  <Override PartName="/ppt/notesSlides/notesSlide2.xml" ContentType="application/vnd.openxmlformats-officedocument.presentationml.notesSlide+xml"/>
  <Override PartName="/ppt/charts/chart2.xml" ContentType="application/vnd.openxmlformats-officedocument.drawingml.chart+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708" r:id="rId2"/>
    <p:sldMasterId id="2147485054" r:id="rId3"/>
    <p:sldMasterId id="2147485067" r:id="rId4"/>
    <p:sldMasterId id="2147485077" r:id="rId5"/>
  </p:sldMasterIdLst>
  <p:notesMasterIdLst>
    <p:notesMasterId r:id="rId42"/>
  </p:notesMasterIdLst>
  <p:handoutMasterIdLst>
    <p:handoutMasterId r:id="rId43"/>
  </p:handoutMasterIdLst>
  <p:sldIdLst>
    <p:sldId id="401" r:id="rId6"/>
    <p:sldId id="695" r:id="rId7"/>
    <p:sldId id="292" r:id="rId8"/>
    <p:sldId id="696" r:id="rId9"/>
    <p:sldId id="700" r:id="rId10"/>
    <p:sldId id="698" r:id="rId11"/>
    <p:sldId id="707" r:id="rId12"/>
    <p:sldId id="703" r:id="rId13"/>
    <p:sldId id="678" r:id="rId14"/>
    <p:sldId id="742" r:id="rId15"/>
    <p:sldId id="757" r:id="rId16"/>
    <p:sldId id="758" r:id="rId17"/>
    <p:sldId id="759" r:id="rId18"/>
    <p:sldId id="760" r:id="rId19"/>
    <p:sldId id="689" r:id="rId20"/>
    <p:sldId id="752" r:id="rId21"/>
    <p:sldId id="747" r:id="rId22"/>
    <p:sldId id="684" r:id="rId23"/>
    <p:sldId id="744" r:id="rId24"/>
    <p:sldId id="745" r:id="rId25"/>
    <p:sldId id="686" r:id="rId26"/>
    <p:sldId id="751" r:id="rId27"/>
    <p:sldId id="749" r:id="rId28"/>
    <p:sldId id="750" r:id="rId29"/>
    <p:sldId id="724" r:id="rId30"/>
    <p:sldId id="734" r:id="rId31"/>
    <p:sldId id="725" r:id="rId32"/>
    <p:sldId id="726" r:id="rId33"/>
    <p:sldId id="761" r:id="rId34"/>
    <p:sldId id="735" r:id="rId35"/>
    <p:sldId id="727" r:id="rId36"/>
    <p:sldId id="739" r:id="rId37"/>
    <p:sldId id="738" r:id="rId38"/>
    <p:sldId id="728" r:id="rId39"/>
    <p:sldId id="736" r:id="rId40"/>
    <p:sldId id="290" r:id="rId41"/>
  </p:sldIdLst>
  <p:sldSz cx="9144000" cy="6858000" type="screen4x3"/>
  <p:notesSz cx="6794500" cy="9906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0">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AD03A1"/>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69" autoAdjust="0"/>
    <p:restoredTop sz="89343" autoAdjust="0"/>
  </p:normalViewPr>
  <p:slideViewPr>
    <p:cSldViewPr>
      <p:cViewPr varScale="1">
        <p:scale>
          <a:sx n="104" d="100"/>
          <a:sy n="104" d="100"/>
        </p:scale>
        <p:origin x="-182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49" d="100"/>
          <a:sy n="49" d="100"/>
        </p:scale>
        <p:origin x="-1902" y="-114"/>
      </p:cViewPr>
      <p:guideLst>
        <p:guide orient="horz" pos="312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5912884291891115E-2"/>
          <c:y val="4.0827201575380202E-2"/>
          <c:w val="0.93748022661922925"/>
          <c:h val="0.83064855198184973"/>
        </c:manualLayout>
      </c:layout>
      <c:lineChart>
        <c:grouping val="standard"/>
        <c:varyColors val="0"/>
        <c:ser>
          <c:idx val="0"/>
          <c:order val="0"/>
          <c:tx>
            <c:strRef>
              <c:f>Sheet1!$B$1</c:f>
              <c:strCache>
                <c:ptCount val="1"/>
                <c:pt idx="0">
                  <c:v>FLA</c:v>
                </c:pt>
              </c:strCache>
            </c:strRef>
          </c:tx>
          <c:marker>
            <c:symbol val="none"/>
          </c:marker>
          <c:cat>
            <c:numRef>
              <c:f>Sheet1!$A$2:$A$47</c:f>
              <c:numCache>
                <c:formatCode>General</c:formatCode>
                <c:ptCount val="46"/>
                <c:pt idx="0">
                  <c:v>65</c:v>
                </c:pt>
                <c:pt idx="1">
                  <c:v>66</c:v>
                </c:pt>
                <c:pt idx="2">
                  <c:v>67</c:v>
                </c:pt>
                <c:pt idx="3">
                  <c:v>68</c:v>
                </c:pt>
                <c:pt idx="4">
                  <c:v>69</c:v>
                </c:pt>
                <c:pt idx="5">
                  <c:v>70</c:v>
                </c:pt>
                <c:pt idx="6">
                  <c:v>71</c:v>
                </c:pt>
                <c:pt idx="7">
                  <c:v>72</c:v>
                </c:pt>
                <c:pt idx="8">
                  <c:v>73</c:v>
                </c:pt>
                <c:pt idx="9">
                  <c:v>74</c:v>
                </c:pt>
                <c:pt idx="10">
                  <c:v>75</c:v>
                </c:pt>
                <c:pt idx="11">
                  <c:v>76</c:v>
                </c:pt>
                <c:pt idx="12">
                  <c:v>77</c:v>
                </c:pt>
                <c:pt idx="13">
                  <c:v>78</c:v>
                </c:pt>
                <c:pt idx="14">
                  <c:v>79</c:v>
                </c:pt>
                <c:pt idx="15">
                  <c:v>80</c:v>
                </c:pt>
                <c:pt idx="16">
                  <c:v>81</c:v>
                </c:pt>
                <c:pt idx="17">
                  <c:v>82</c:v>
                </c:pt>
                <c:pt idx="18">
                  <c:v>83</c:v>
                </c:pt>
                <c:pt idx="19">
                  <c:v>84</c:v>
                </c:pt>
                <c:pt idx="20">
                  <c:v>85</c:v>
                </c:pt>
                <c:pt idx="21">
                  <c:v>86</c:v>
                </c:pt>
                <c:pt idx="22">
                  <c:v>87</c:v>
                </c:pt>
                <c:pt idx="23">
                  <c:v>88</c:v>
                </c:pt>
                <c:pt idx="24">
                  <c:v>89</c:v>
                </c:pt>
                <c:pt idx="25">
                  <c:v>90</c:v>
                </c:pt>
                <c:pt idx="26">
                  <c:v>91</c:v>
                </c:pt>
                <c:pt idx="27">
                  <c:v>92</c:v>
                </c:pt>
                <c:pt idx="28">
                  <c:v>93</c:v>
                </c:pt>
                <c:pt idx="29">
                  <c:v>94</c:v>
                </c:pt>
                <c:pt idx="30">
                  <c:v>95</c:v>
                </c:pt>
                <c:pt idx="31">
                  <c:v>96</c:v>
                </c:pt>
                <c:pt idx="32">
                  <c:v>97</c:v>
                </c:pt>
                <c:pt idx="33">
                  <c:v>98</c:v>
                </c:pt>
                <c:pt idx="34">
                  <c:v>99</c:v>
                </c:pt>
                <c:pt idx="35">
                  <c:v>100</c:v>
                </c:pt>
                <c:pt idx="36">
                  <c:v>101</c:v>
                </c:pt>
                <c:pt idx="37">
                  <c:v>102</c:v>
                </c:pt>
                <c:pt idx="38">
                  <c:v>103</c:v>
                </c:pt>
                <c:pt idx="39">
                  <c:v>104</c:v>
                </c:pt>
                <c:pt idx="40">
                  <c:v>105</c:v>
                </c:pt>
                <c:pt idx="41">
                  <c:v>106</c:v>
                </c:pt>
                <c:pt idx="42">
                  <c:v>107</c:v>
                </c:pt>
                <c:pt idx="43">
                  <c:v>108</c:v>
                </c:pt>
                <c:pt idx="44">
                  <c:v>109</c:v>
                </c:pt>
                <c:pt idx="45">
                  <c:v>110</c:v>
                </c:pt>
              </c:numCache>
            </c:numRef>
          </c:cat>
          <c:val>
            <c:numRef>
              <c:f>Sheet1!$B$2:$B$47</c:f>
              <c:numCache>
                <c:formatCode>General</c:formatCode>
                <c:ptCount val="46"/>
                <c:pt idx="0">
                  <c:v>22.97153999999998</c:v>
                </c:pt>
                <c:pt idx="1">
                  <c:v>22.97153999999998</c:v>
                </c:pt>
                <c:pt idx="2">
                  <c:v>22.97153999999998</c:v>
                </c:pt>
                <c:pt idx="3">
                  <c:v>22.97153999999998</c:v>
                </c:pt>
                <c:pt idx="4">
                  <c:v>22.97153999999998</c:v>
                </c:pt>
                <c:pt idx="5">
                  <c:v>22.97153999999998</c:v>
                </c:pt>
                <c:pt idx="6">
                  <c:v>22.97153999999998</c:v>
                </c:pt>
                <c:pt idx="7">
                  <c:v>22.97153999999998</c:v>
                </c:pt>
                <c:pt idx="8">
                  <c:v>22.97153999999998</c:v>
                </c:pt>
                <c:pt idx="9">
                  <c:v>22.97153999999998</c:v>
                </c:pt>
                <c:pt idx="10">
                  <c:v>22.97153999999998</c:v>
                </c:pt>
                <c:pt idx="11">
                  <c:v>22.97153999999998</c:v>
                </c:pt>
                <c:pt idx="12">
                  <c:v>22.97153999999998</c:v>
                </c:pt>
                <c:pt idx="13">
                  <c:v>22.97153999999998</c:v>
                </c:pt>
                <c:pt idx="14">
                  <c:v>22.97153999999998</c:v>
                </c:pt>
                <c:pt idx="15">
                  <c:v>22.97153999999998</c:v>
                </c:pt>
                <c:pt idx="16">
                  <c:v>22.97153999999998</c:v>
                </c:pt>
                <c:pt idx="17">
                  <c:v>22.97153999999998</c:v>
                </c:pt>
                <c:pt idx="18">
                  <c:v>22.97153999999998</c:v>
                </c:pt>
                <c:pt idx="19">
                  <c:v>22.97153999999998</c:v>
                </c:pt>
                <c:pt idx="20">
                  <c:v>22.97153999999998</c:v>
                </c:pt>
                <c:pt idx="21">
                  <c:v>22.97153999999998</c:v>
                </c:pt>
                <c:pt idx="22">
                  <c:v>22.97153999999998</c:v>
                </c:pt>
                <c:pt idx="23">
                  <c:v>22.97153999999998</c:v>
                </c:pt>
                <c:pt idx="24">
                  <c:v>22.97153999999998</c:v>
                </c:pt>
                <c:pt idx="25">
                  <c:v>22.97153999999998</c:v>
                </c:pt>
                <c:pt idx="26">
                  <c:v>22.97153999999998</c:v>
                </c:pt>
                <c:pt idx="27">
                  <c:v>22.97153999999998</c:v>
                </c:pt>
                <c:pt idx="28">
                  <c:v>22.97153999999998</c:v>
                </c:pt>
                <c:pt idx="29">
                  <c:v>22.97153999999998</c:v>
                </c:pt>
                <c:pt idx="30">
                  <c:v>22.97153999999998</c:v>
                </c:pt>
                <c:pt idx="31">
                  <c:v>22.97153999999998</c:v>
                </c:pt>
                <c:pt idx="32">
                  <c:v>22.97153999999998</c:v>
                </c:pt>
                <c:pt idx="33">
                  <c:v>22.97153999999998</c:v>
                </c:pt>
                <c:pt idx="34">
                  <c:v>22.97153999999998</c:v>
                </c:pt>
                <c:pt idx="35">
                  <c:v>22.97153999999998</c:v>
                </c:pt>
                <c:pt idx="36">
                  <c:v>22.97153999999998</c:v>
                </c:pt>
                <c:pt idx="37">
                  <c:v>22.97153999999998</c:v>
                </c:pt>
                <c:pt idx="38">
                  <c:v>22.97153999999998</c:v>
                </c:pt>
                <c:pt idx="39">
                  <c:v>22.97153999999998</c:v>
                </c:pt>
                <c:pt idx="40">
                  <c:v>22.97153999999998</c:v>
                </c:pt>
                <c:pt idx="41">
                  <c:v>22.97153999999998</c:v>
                </c:pt>
                <c:pt idx="42">
                  <c:v>22.97153999999998</c:v>
                </c:pt>
                <c:pt idx="43">
                  <c:v>22.97153999999998</c:v>
                </c:pt>
                <c:pt idx="44">
                  <c:v>22.97153999999998</c:v>
                </c:pt>
                <c:pt idx="45">
                  <c:v>22.97153999999998</c:v>
                </c:pt>
              </c:numCache>
            </c:numRef>
          </c:val>
          <c:smooth val="0"/>
        </c:ser>
        <c:ser>
          <c:idx val="1"/>
          <c:order val="1"/>
          <c:tx>
            <c:strRef>
              <c:f>Sheet1!$C$1</c:f>
              <c:strCache>
                <c:ptCount val="1"/>
                <c:pt idx="0">
                  <c:v>IILA</c:v>
                </c:pt>
              </c:strCache>
            </c:strRef>
          </c:tx>
          <c:spPr>
            <a:ln>
              <a:solidFill>
                <a:srgbClr val="FF0000"/>
              </a:solidFill>
            </a:ln>
          </c:spPr>
          <c:marker>
            <c:symbol val="none"/>
          </c:marker>
          <c:cat>
            <c:numRef>
              <c:f>Sheet1!$A$2:$A$47</c:f>
              <c:numCache>
                <c:formatCode>General</c:formatCode>
                <c:ptCount val="46"/>
                <c:pt idx="0">
                  <c:v>65</c:v>
                </c:pt>
                <c:pt idx="1">
                  <c:v>66</c:v>
                </c:pt>
                <c:pt idx="2">
                  <c:v>67</c:v>
                </c:pt>
                <c:pt idx="3">
                  <c:v>68</c:v>
                </c:pt>
                <c:pt idx="4">
                  <c:v>69</c:v>
                </c:pt>
                <c:pt idx="5">
                  <c:v>70</c:v>
                </c:pt>
                <c:pt idx="6">
                  <c:v>71</c:v>
                </c:pt>
                <c:pt idx="7">
                  <c:v>72</c:v>
                </c:pt>
                <c:pt idx="8">
                  <c:v>73</c:v>
                </c:pt>
                <c:pt idx="9">
                  <c:v>74</c:v>
                </c:pt>
                <c:pt idx="10">
                  <c:v>75</c:v>
                </c:pt>
                <c:pt idx="11">
                  <c:v>76</c:v>
                </c:pt>
                <c:pt idx="12">
                  <c:v>77</c:v>
                </c:pt>
                <c:pt idx="13">
                  <c:v>78</c:v>
                </c:pt>
                <c:pt idx="14">
                  <c:v>79</c:v>
                </c:pt>
                <c:pt idx="15">
                  <c:v>80</c:v>
                </c:pt>
                <c:pt idx="16">
                  <c:v>81</c:v>
                </c:pt>
                <c:pt idx="17">
                  <c:v>82</c:v>
                </c:pt>
                <c:pt idx="18">
                  <c:v>83</c:v>
                </c:pt>
                <c:pt idx="19">
                  <c:v>84</c:v>
                </c:pt>
                <c:pt idx="20">
                  <c:v>85</c:v>
                </c:pt>
                <c:pt idx="21">
                  <c:v>86</c:v>
                </c:pt>
                <c:pt idx="22">
                  <c:v>87</c:v>
                </c:pt>
                <c:pt idx="23">
                  <c:v>88</c:v>
                </c:pt>
                <c:pt idx="24">
                  <c:v>89</c:v>
                </c:pt>
                <c:pt idx="25">
                  <c:v>90</c:v>
                </c:pt>
                <c:pt idx="26">
                  <c:v>91</c:v>
                </c:pt>
                <c:pt idx="27">
                  <c:v>92</c:v>
                </c:pt>
                <c:pt idx="28">
                  <c:v>93</c:v>
                </c:pt>
                <c:pt idx="29">
                  <c:v>94</c:v>
                </c:pt>
                <c:pt idx="30">
                  <c:v>95</c:v>
                </c:pt>
                <c:pt idx="31">
                  <c:v>96</c:v>
                </c:pt>
                <c:pt idx="32">
                  <c:v>97</c:v>
                </c:pt>
                <c:pt idx="33">
                  <c:v>98</c:v>
                </c:pt>
                <c:pt idx="34">
                  <c:v>99</c:v>
                </c:pt>
                <c:pt idx="35">
                  <c:v>100</c:v>
                </c:pt>
                <c:pt idx="36">
                  <c:v>101</c:v>
                </c:pt>
                <c:pt idx="37">
                  <c:v>102</c:v>
                </c:pt>
                <c:pt idx="38">
                  <c:v>103</c:v>
                </c:pt>
                <c:pt idx="39">
                  <c:v>104</c:v>
                </c:pt>
                <c:pt idx="40">
                  <c:v>105</c:v>
                </c:pt>
                <c:pt idx="41">
                  <c:v>106</c:v>
                </c:pt>
                <c:pt idx="42">
                  <c:v>107</c:v>
                </c:pt>
                <c:pt idx="43">
                  <c:v>108</c:v>
                </c:pt>
                <c:pt idx="44">
                  <c:v>109</c:v>
                </c:pt>
                <c:pt idx="45">
                  <c:v>110</c:v>
                </c:pt>
              </c:numCache>
            </c:numRef>
          </c:cat>
          <c:val>
            <c:numRef>
              <c:f>Sheet1!$C$2:$C$47</c:f>
              <c:numCache>
                <c:formatCode>General</c:formatCode>
                <c:ptCount val="46"/>
                <c:pt idx="0">
                  <c:v>19.41527</c:v>
                </c:pt>
                <c:pt idx="1">
                  <c:v>19.803450000000005</c:v>
                </c:pt>
                <c:pt idx="2">
                  <c:v>20.19961</c:v>
                </c:pt>
                <c:pt idx="3">
                  <c:v>20.60351</c:v>
                </c:pt>
                <c:pt idx="4">
                  <c:v>21.01563999999998</c:v>
                </c:pt>
                <c:pt idx="5">
                  <c:v>21.43599</c:v>
                </c:pt>
                <c:pt idx="6">
                  <c:v>21.864550000000001</c:v>
                </c:pt>
                <c:pt idx="7">
                  <c:v>22.302040000000002</c:v>
                </c:pt>
                <c:pt idx="8">
                  <c:v>22.747979999999988</c:v>
                </c:pt>
                <c:pt idx="9">
                  <c:v>23.202850000000005</c:v>
                </c:pt>
                <c:pt idx="10">
                  <c:v>23.667110000000001</c:v>
                </c:pt>
                <c:pt idx="11">
                  <c:v>24.14029</c:v>
                </c:pt>
                <c:pt idx="12">
                  <c:v>24.623100000000001</c:v>
                </c:pt>
                <c:pt idx="13">
                  <c:v>25.115539999999989</c:v>
                </c:pt>
                <c:pt idx="14">
                  <c:v>25.617840000000019</c:v>
                </c:pt>
                <c:pt idx="15">
                  <c:v>26.130240000000001</c:v>
                </c:pt>
                <c:pt idx="16">
                  <c:v>26.652970000000014</c:v>
                </c:pt>
                <c:pt idx="17">
                  <c:v>27.186029999999981</c:v>
                </c:pt>
                <c:pt idx="18">
                  <c:v>27.729659999999985</c:v>
                </c:pt>
                <c:pt idx="19">
                  <c:v>28.284329999999979</c:v>
                </c:pt>
                <c:pt idx="20">
                  <c:v>28.85004</c:v>
                </c:pt>
                <c:pt idx="21">
                  <c:v>29.427019999999981</c:v>
                </c:pt>
                <c:pt idx="22">
                  <c:v>30.015499999999989</c:v>
                </c:pt>
                <c:pt idx="23">
                  <c:v>30.61572</c:v>
                </c:pt>
                <c:pt idx="24">
                  <c:v>31.228159999999981</c:v>
                </c:pt>
                <c:pt idx="25">
                  <c:v>31.85257</c:v>
                </c:pt>
                <c:pt idx="26">
                  <c:v>32.489669999999997</c:v>
                </c:pt>
                <c:pt idx="27">
                  <c:v>33.13944</c:v>
                </c:pt>
                <c:pt idx="28">
                  <c:v>33.802370000000003</c:v>
                </c:pt>
                <c:pt idx="29">
                  <c:v>34.478440000000006</c:v>
                </c:pt>
                <c:pt idx="30">
                  <c:v>35.167900000000003</c:v>
                </c:pt>
                <c:pt idx="31">
                  <c:v>35.871220000000001</c:v>
                </c:pt>
                <c:pt idx="32">
                  <c:v>36.588630000000002</c:v>
                </c:pt>
                <c:pt idx="33">
                  <c:v>37.320590000000003</c:v>
                </c:pt>
                <c:pt idx="34">
                  <c:v>38.066880000000005</c:v>
                </c:pt>
                <c:pt idx="35">
                  <c:v>38.828200000000002</c:v>
                </c:pt>
                <c:pt idx="36">
                  <c:v>39.604780000000005</c:v>
                </c:pt>
                <c:pt idx="37">
                  <c:v>40.396860000000004</c:v>
                </c:pt>
                <c:pt idx="38">
                  <c:v>41.204910000000012</c:v>
                </c:pt>
                <c:pt idx="39">
                  <c:v>42.028930000000038</c:v>
                </c:pt>
                <c:pt idx="40">
                  <c:v>42.869390000000003</c:v>
                </c:pt>
                <c:pt idx="41">
                  <c:v>43.726990000000029</c:v>
                </c:pt>
                <c:pt idx="42">
                  <c:v>44.601489999999998</c:v>
                </c:pt>
                <c:pt idx="43">
                  <c:v>45.493380000000002</c:v>
                </c:pt>
                <c:pt idx="44">
                  <c:v>46.40334</c:v>
                </c:pt>
                <c:pt idx="45">
                  <c:v>47.331389999999999</c:v>
                </c:pt>
              </c:numCache>
            </c:numRef>
          </c:val>
          <c:smooth val="0"/>
        </c:ser>
        <c:ser>
          <c:idx val="2"/>
          <c:order val="2"/>
          <c:tx>
            <c:strRef>
              <c:f>Sheet1!$D$1</c:f>
              <c:strCache>
                <c:ptCount val="1"/>
                <c:pt idx="0">
                  <c:v>VPW</c:v>
                </c:pt>
              </c:strCache>
            </c:strRef>
          </c:tx>
          <c:marker>
            <c:symbol val="none"/>
          </c:marker>
          <c:cat>
            <c:numRef>
              <c:f>Sheet1!$A$2:$A$47</c:f>
              <c:numCache>
                <c:formatCode>General</c:formatCode>
                <c:ptCount val="46"/>
                <c:pt idx="0">
                  <c:v>65</c:v>
                </c:pt>
                <c:pt idx="1">
                  <c:v>66</c:v>
                </c:pt>
                <c:pt idx="2">
                  <c:v>67</c:v>
                </c:pt>
                <c:pt idx="3">
                  <c:v>68</c:v>
                </c:pt>
                <c:pt idx="4">
                  <c:v>69</c:v>
                </c:pt>
                <c:pt idx="5">
                  <c:v>70</c:v>
                </c:pt>
                <c:pt idx="6">
                  <c:v>71</c:v>
                </c:pt>
                <c:pt idx="7">
                  <c:v>72</c:v>
                </c:pt>
                <c:pt idx="8">
                  <c:v>73</c:v>
                </c:pt>
                <c:pt idx="9">
                  <c:v>74</c:v>
                </c:pt>
                <c:pt idx="10">
                  <c:v>75</c:v>
                </c:pt>
                <c:pt idx="11">
                  <c:v>76</c:v>
                </c:pt>
                <c:pt idx="12">
                  <c:v>77</c:v>
                </c:pt>
                <c:pt idx="13">
                  <c:v>78</c:v>
                </c:pt>
                <c:pt idx="14">
                  <c:v>79</c:v>
                </c:pt>
                <c:pt idx="15">
                  <c:v>80</c:v>
                </c:pt>
                <c:pt idx="16">
                  <c:v>81</c:v>
                </c:pt>
                <c:pt idx="17">
                  <c:v>82</c:v>
                </c:pt>
                <c:pt idx="18">
                  <c:v>83</c:v>
                </c:pt>
                <c:pt idx="19">
                  <c:v>84</c:v>
                </c:pt>
                <c:pt idx="20">
                  <c:v>85</c:v>
                </c:pt>
                <c:pt idx="21">
                  <c:v>86</c:v>
                </c:pt>
                <c:pt idx="22">
                  <c:v>87</c:v>
                </c:pt>
                <c:pt idx="23">
                  <c:v>88</c:v>
                </c:pt>
                <c:pt idx="24">
                  <c:v>89</c:v>
                </c:pt>
                <c:pt idx="25">
                  <c:v>90</c:v>
                </c:pt>
                <c:pt idx="26">
                  <c:v>91</c:v>
                </c:pt>
                <c:pt idx="27">
                  <c:v>92</c:v>
                </c:pt>
                <c:pt idx="28">
                  <c:v>93</c:v>
                </c:pt>
                <c:pt idx="29">
                  <c:v>94</c:v>
                </c:pt>
                <c:pt idx="30">
                  <c:v>95</c:v>
                </c:pt>
                <c:pt idx="31">
                  <c:v>96</c:v>
                </c:pt>
                <c:pt idx="32">
                  <c:v>97</c:v>
                </c:pt>
                <c:pt idx="33">
                  <c:v>98</c:v>
                </c:pt>
                <c:pt idx="34">
                  <c:v>99</c:v>
                </c:pt>
                <c:pt idx="35">
                  <c:v>100</c:v>
                </c:pt>
                <c:pt idx="36">
                  <c:v>101</c:v>
                </c:pt>
                <c:pt idx="37">
                  <c:v>102</c:v>
                </c:pt>
                <c:pt idx="38">
                  <c:v>103</c:v>
                </c:pt>
                <c:pt idx="39">
                  <c:v>104</c:v>
                </c:pt>
                <c:pt idx="40">
                  <c:v>105</c:v>
                </c:pt>
                <c:pt idx="41">
                  <c:v>106</c:v>
                </c:pt>
                <c:pt idx="42">
                  <c:v>107</c:v>
                </c:pt>
                <c:pt idx="43">
                  <c:v>108</c:v>
                </c:pt>
                <c:pt idx="44">
                  <c:v>109</c:v>
                </c:pt>
                <c:pt idx="45">
                  <c:v>110</c:v>
                </c:pt>
              </c:numCache>
            </c:numRef>
          </c:cat>
          <c:val>
            <c:numRef>
              <c:f>Sheet1!$D$2:$D$47</c:f>
              <c:numCache>
                <c:formatCode>General</c:formatCode>
                <c:ptCount val="46"/>
                <c:pt idx="0">
                  <c:v>14.434760000000001</c:v>
                </c:pt>
                <c:pt idx="1">
                  <c:v>14.950690000000007</c:v>
                </c:pt>
                <c:pt idx="2">
                  <c:v>15.44782</c:v>
                </c:pt>
                <c:pt idx="3">
                  <c:v>15.940020000000001</c:v>
                </c:pt>
                <c:pt idx="4">
                  <c:v>16.434339999999981</c:v>
                </c:pt>
                <c:pt idx="5">
                  <c:v>16.917619999999989</c:v>
                </c:pt>
                <c:pt idx="6">
                  <c:v>17.37271999999998</c:v>
                </c:pt>
                <c:pt idx="7">
                  <c:v>17.819369999999999</c:v>
                </c:pt>
                <c:pt idx="8">
                  <c:v>18.210830000000001</c:v>
                </c:pt>
                <c:pt idx="9">
                  <c:v>18.552510000000002</c:v>
                </c:pt>
                <c:pt idx="10">
                  <c:v>18.86811999999998</c:v>
                </c:pt>
                <c:pt idx="11">
                  <c:v>19.081810000000001</c:v>
                </c:pt>
                <c:pt idx="12">
                  <c:v>19.273669999999989</c:v>
                </c:pt>
                <c:pt idx="13">
                  <c:v>19.378399999999989</c:v>
                </c:pt>
                <c:pt idx="14">
                  <c:v>19.36360999999998</c:v>
                </c:pt>
                <c:pt idx="15">
                  <c:v>19.26169999999998</c:v>
                </c:pt>
                <c:pt idx="16">
                  <c:v>19.039549999999977</c:v>
                </c:pt>
                <c:pt idx="17">
                  <c:v>18.687069999999999</c:v>
                </c:pt>
                <c:pt idx="18">
                  <c:v>18.169969999999999</c:v>
                </c:pt>
                <c:pt idx="19">
                  <c:v>17.51033</c:v>
                </c:pt>
                <c:pt idx="20">
                  <c:v>16.679040000000001</c:v>
                </c:pt>
                <c:pt idx="21">
                  <c:v>15.737369999999997</c:v>
                </c:pt>
                <c:pt idx="22">
                  <c:v>14.551</c:v>
                </c:pt>
                <c:pt idx="23">
                  <c:v>13.48488</c:v>
                </c:pt>
                <c:pt idx="24">
                  <c:v>12.127560000000001</c:v>
                </c:pt>
                <c:pt idx="25">
                  <c:v>10.661050000000001</c:v>
                </c:pt>
                <c:pt idx="26">
                  <c:v>9.4234920000000066</c:v>
                </c:pt>
                <c:pt idx="27">
                  <c:v>7.851305</c:v>
                </c:pt>
                <c:pt idx="28">
                  <c:v>6.4411509999999996</c:v>
                </c:pt>
                <c:pt idx="29">
                  <c:v>5.1519349999999937</c:v>
                </c:pt>
                <c:pt idx="30">
                  <c:v>3.9888219999999999</c:v>
                </c:pt>
                <c:pt idx="31">
                  <c:v>2.9574489999999973</c:v>
                </c:pt>
                <c:pt idx="32">
                  <c:v>2.1296729999999982</c:v>
                </c:pt>
                <c:pt idx="33">
                  <c:v>1.4754369999999992</c:v>
                </c:pt>
                <c:pt idx="34">
                  <c:v>0.97407470000000018</c:v>
                </c:pt>
                <c:pt idx="35">
                  <c:v>0.61079280000000058</c:v>
                </c:pt>
                <c:pt idx="36">
                  <c:v>0.3646910000000001</c:v>
                </c:pt>
                <c:pt idx="37">
                  <c:v>0.20735490000000001</c:v>
                </c:pt>
                <c:pt idx="38">
                  <c:v>0.11013530000000005</c:v>
                </c:pt>
                <c:pt idx="39">
                  <c:v>5.4480600000000046E-2</c:v>
                </c:pt>
                <c:pt idx="40">
                  <c:v>2.5596499999999987E-2</c:v>
                </c:pt>
                <c:pt idx="41">
                  <c:v>1.1037000000000003E-2</c:v>
                </c:pt>
                <c:pt idx="42">
                  <c:v>4.4618000000000036E-3</c:v>
                </c:pt>
                <c:pt idx="43">
                  <c:v>1.6438000000000006E-3</c:v>
                </c:pt>
                <c:pt idx="44">
                  <c:v>4.6970000000000014E-4</c:v>
                </c:pt>
                <c:pt idx="45">
                  <c:v>2.348000000000002E-4</c:v>
                </c:pt>
              </c:numCache>
            </c:numRef>
          </c:val>
          <c:smooth val="0"/>
        </c:ser>
        <c:ser>
          <c:idx val="3"/>
          <c:order val="3"/>
          <c:tx>
            <c:strRef>
              <c:f>Sheet1!$E$1</c:f>
              <c:strCache>
                <c:ptCount val="1"/>
                <c:pt idx="0">
                  <c:v>Combined</c:v>
                </c:pt>
              </c:strCache>
            </c:strRef>
          </c:tx>
          <c:marker>
            <c:symbol val="none"/>
          </c:marker>
          <c:cat>
            <c:numRef>
              <c:f>Sheet1!$A$2:$A$47</c:f>
              <c:numCache>
                <c:formatCode>General</c:formatCode>
                <c:ptCount val="46"/>
                <c:pt idx="0">
                  <c:v>65</c:v>
                </c:pt>
                <c:pt idx="1">
                  <c:v>66</c:v>
                </c:pt>
                <c:pt idx="2">
                  <c:v>67</c:v>
                </c:pt>
                <c:pt idx="3">
                  <c:v>68</c:v>
                </c:pt>
                <c:pt idx="4">
                  <c:v>69</c:v>
                </c:pt>
                <c:pt idx="5">
                  <c:v>70</c:v>
                </c:pt>
                <c:pt idx="6">
                  <c:v>71</c:v>
                </c:pt>
                <c:pt idx="7">
                  <c:v>72</c:v>
                </c:pt>
                <c:pt idx="8">
                  <c:v>73</c:v>
                </c:pt>
                <c:pt idx="9">
                  <c:v>74</c:v>
                </c:pt>
                <c:pt idx="10">
                  <c:v>75</c:v>
                </c:pt>
                <c:pt idx="11">
                  <c:v>76</c:v>
                </c:pt>
                <c:pt idx="12">
                  <c:v>77</c:v>
                </c:pt>
                <c:pt idx="13">
                  <c:v>78</c:v>
                </c:pt>
                <c:pt idx="14">
                  <c:v>79</c:v>
                </c:pt>
                <c:pt idx="15">
                  <c:v>80</c:v>
                </c:pt>
                <c:pt idx="16">
                  <c:v>81</c:v>
                </c:pt>
                <c:pt idx="17">
                  <c:v>82</c:v>
                </c:pt>
                <c:pt idx="18">
                  <c:v>83</c:v>
                </c:pt>
                <c:pt idx="19">
                  <c:v>84</c:v>
                </c:pt>
                <c:pt idx="20">
                  <c:v>85</c:v>
                </c:pt>
                <c:pt idx="21">
                  <c:v>86</c:v>
                </c:pt>
                <c:pt idx="22">
                  <c:v>87</c:v>
                </c:pt>
                <c:pt idx="23">
                  <c:v>88</c:v>
                </c:pt>
                <c:pt idx="24">
                  <c:v>89</c:v>
                </c:pt>
                <c:pt idx="25">
                  <c:v>90</c:v>
                </c:pt>
                <c:pt idx="26">
                  <c:v>91</c:v>
                </c:pt>
                <c:pt idx="27">
                  <c:v>92</c:v>
                </c:pt>
                <c:pt idx="28">
                  <c:v>93</c:v>
                </c:pt>
                <c:pt idx="29">
                  <c:v>94</c:v>
                </c:pt>
                <c:pt idx="30">
                  <c:v>95</c:v>
                </c:pt>
                <c:pt idx="31">
                  <c:v>96</c:v>
                </c:pt>
                <c:pt idx="32">
                  <c:v>97</c:v>
                </c:pt>
                <c:pt idx="33">
                  <c:v>98</c:v>
                </c:pt>
                <c:pt idx="34">
                  <c:v>99</c:v>
                </c:pt>
                <c:pt idx="35">
                  <c:v>100</c:v>
                </c:pt>
                <c:pt idx="36">
                  <c:v>101</c:v>
                </c:pt>
                <c:pt idx="37">
                  <c:v>102</c:v>
                </c:pt>
                <c:pt idx="38">
                  <c:v>103</c:v>
                </c:pt>
                <c:pt idx="39">
                  <c:v>104</c:v>
                </c:pt>
                <c:pt idx="40">
                  <c:v>105</c:v>
                </c:pt>
                <c:pt idx="41">
                  <c:v>106</c:v>
                </c:pt>
                <c:pt idx="42">
                  <c:v>107</c:v>
                </c:pt>
                <c:pt idx="43">
                  <c:v>108</c:v>
                </c:pt>
                <c:pt idx="44">
                  <c:v>109</c:v>
                </c:pt>
                <c:pt idx="45">
                  <c:v>110</c:v>
                </c:pt>
              </c:numCache>
            </c:numRef>
          </c:cat>
          <c:val>
            <c:numRef>
              <c:f>Sheet1!$E$2:$E$47</c:f>
              <c:numCache>
                <c:formatCode>General</c:formatCode>
                <c:ptCount val="46"/>
                <c:pt idx="0">
                  <c:v>15.329470000000002</c:v>
                </c:pt>
                <c:pt idx="1">
                  <c:v>15.636150000000001</c:v>
                </c:pt>
                <c:pt idx="2">
                  <c:v>15.94871</c:v>
                </c:pt>
                <c:pt idx="3">
                  <c:v>16.267849999999989</c:v>
                </c:pt>
                <c:pt idx="4">
                  <c:v>16.59309</c:v>
                </c:pt>
                <c:pt idx="5">
                  <c:v>16.924900000000001</c:v>
                </c:pt>
                <c:pt idx="6">
                  <c:v>17.263529999999971</c:v>
                </c:pt>
                <c:pt idx="7">
                  <c:v>17.60872999999998</c:v>
                </c:pt>
                <c:pt idx="8">
                  <c:v>17.96097</c:v>
                </c:pt>
                <c:pt idx="9">
                  <c:v>18.320260000000001</c:v>
                </c:pt>
                <c:pt idx="10">
                  <c:v>18.686599999999981</c:v>
                </c:pt>
                <c:pt idx="11">
                  <c:v>19.06020999999998</c:v>
                </c:pt>
                <c:pt idx="12">
                  <c:v>19.441569999999981</c:v>
                </c:pt>
                <c:pt idx="13">
                  <c:v>19.830220000000001</c:v>
                </c:pt>
                <c:pt idx="14">
                  <c:v>20.226849999999981</c:v>
                </c:pt>
                <c:pt idx="15">
                  <c:v>20.631460000000015</c:v>
                </c:pt>
                <c:pt idx="16">
                  <c:v>21.044060000000005</c:v>
                </c:pt>
                <c:pt idx="17">
                  <c:v>21.464870000000001</c:v>
                </c:pt>
                <c:pt idx="18">
                  <c:v>21.894369999999999</c:v>
                </c:pt>
                <c:pt idx="19">
                  <c:v>22.332100000000001</c:v>
                </c:pt>
                <c:pt idx="20">
                  <c:v>22.778739999999971</c:v>
                </c:pt>
                <c:pt idx="21">
                  <c:v>23.234310000000001</c:v>
                </c:pt>
                <c:pt idx="22">
                  <c:v>23.69904</c:v>
                </c:pt>
                <c:pt idx="23">
                  <c:v>24.173159999999999</c:v>
                </c:pt>
                <c:pt idx="24">
                  <c:v>24.65644</c:v>
                </c:pt>
                <c:pt idx="25">
                  <c:v>25.14959</c:v>
                </c:pt>
                <c:pt idx="26">
                  <c:v>25.65259</c:v>
                </c:pt>
                <c:pt idx="27">
                  <c:v>26.16569999999998</c:v>
                </c:pt>
                <c:pt idx="28">
                  <c:v>26.6889</c:v>
                </c:pt>
                <c:pt idx="29">
                  <c:v>27.222669999999979</c:v>
                </c:pt>
                <c:pt idx="30">
                  <c:v>27.76723999999998</c:v>
                </c:pt>
                <c:pt idx="31">
                  <c:v>28.32260999999998</c:v>
                </c:pt>
                <c:pt idx="32">
                  <c:v>28.889019999999981</c:v>
                </c:pt>
                <c:pt idx="33">
                  <c:v>29.466699999999971</c:v>
                </c:pt>
                <c:pt idx="34">
                  <c:v>30.05612</c:v>
                </c:pt>
                <c:pt idx="35">
                  <c:v>30.657290000000014</c:v>
                </c:pt>
                <c:pt idx="36">
                  <c:v>31.27042999999998</c:v>
                </c:pt>
                <c:pt idx="37">
                  <c:v>31.895779999999977</c:v>
                </c:pt>
                <c:pt idx="38">
                  <c:v>32.533820000000006</c:v>
                </c:pt>
                <c:pt idx="39">
                  <c:v>33.184530000000002</c:v>
                </c:pt>
                <c:pt idx="40">
                  <c:v>33.84816</c:v>
                </c:pt>
                <c:pt idx="41">
                  <c:v>34.525170000000038</c:v>
                </c:pt>
                <c:pt idx="42">
                  <c:v>35.215580000000003</c:v>
                </c:pt>
                <c:pt idx="43">
                  <c:v>35.919829999999997</c:v>
                </c:pt>
                <c:pt idx="44">
                  <c:v>36.638170000000038</c:v>
                </c:pt>
                <c:pt idx="45">
                  <c:v>37.371079999999999</c:v>
                </c:pt>
              </c:numCache>
            </c:numRef>
          </c:val>
          <c:smooth val="0"/>
        </c:ser>
        <c:dLbls>
          <c:showLegendKey val="0"/>
          <c:showVal val="0"/>
          <c:showCatName val="0"/>
          <c:showSerName val="0"/>
          <c:showPercent val="0"/>
          <c:showBubbleSize val="0"/>
        </c:dLbls>
        <c:marker val="1"/>
        <c:smooth val="0"/>
        <c:axId val="174056960"/>
        <c:axId val="174058496"/>
      </c:lineChart>
      <c:catAx>
        <c:axId val="174056960"/>
        <c:scaling>
          <c:orientation val="minMax"/>
        </c:scaling>
        <c:delete val="0"/>
        <c:axPos val="b"/>
        <c:numFmt formatCode="General" sourceLinked="1"/>
        <c:majorTickMark val="out"/>
        <c:minorTickMark val="none"/>
        <c:tickLblPos val="nextTo"/>
        <c:txPr>
          <a:bodyPr/>
          <a:lstStyle/>
          <a:p>
            <a:pPr>
              <a:defRPr lang="en-US"/>
            </a:pPr>
            <a:endParaRPr lang="en-US"/>
          </a:p>
        </c:txPr>
        <c:crossAx val="174058496"/>
        <c:crosses val="autoZero"/>
        <c:auto val="1"/>
        <c:lblAlgn val="ctr"/>
        <c:lblOffset val="100"/>
        <c:noMultiLvlLbl val="0"/>
      </c:catAx>
      <c:valAx>
        <c:axId val="174058496"/>
        <c:scaling>
          <c:orientation val="minMax"/>
        </c:scaling>
        <c:delete val="0"/>
        <c:axPos val="l"/>
        <c:majorGridlines/>
        <c:numFmt formatCode="General" sourceLinked="1"/>
        <c:majorTickMark val="out"/>
        <c:minorTickMark val="none"/>
        <c:tickLblPos val="none"/>
        <c:txPr>
          <a:bodyPr/>
          <a:lstStyle/>
          <a:p>
            <a:pPr>
              <a:defRPr lang="en-US"/>
            </a:pPr>
            <a:endParaRPr lang="en-US"/>
          </a:p>
        </c:txPr>
        <c:crossAx val="174056960"/>
        <c:crosses val="autoZero"/>
        <c:crossBetween val="between"/>
      </c:valAx>
    </c:plotArea>
    <c:legend>
      <c:legendPos val="r"/>
      <c:layout>
        <c:manualLayout>
          <c:xMode val="edge"/>
          <c:yMode val="edge"/>
          <c:x val="8.9880970086055278E-2"/>
          <c:y val="4.7736287201388047E-2"/>
          <c:w val="0.1748995629022739"/>
          <c:h val="0.31298177675844296"/>
        </c:manualLayout>
      </c:layout>
      <c:overlay val="0"/>
      <c:txPr>
        <a:bodyPr/>
        <a:lstStyle/>
        <a:p>
          <a:pPr>
            <a:defRPr lang="en-US"/>
          </a:pPr>
          <a:endParaRPr lang="en-US"/>
        </a:p>
      </c:txPr>
    </c:legend>
    <c:plotVisOnly val="1"/>
    <c:dispBlanksAs val="zero"/>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7243617146541677E-2"/>
          <c:y val="1.3139465985260898E-2"/>
          <c:w val="0.93897876311250161"/>
          <c:h val="0.88238362404177317"/>
        </c:manualLayout>
      </c:layout>
      <c:lineChart>
        <c:grouping val="standard"/>
        <c:varyColors val="0"/>
        <c:ser>
          <c:idx val="0"/>
          <c:order val="0"/>
          <c:tx>
            <c:strRef>
              <c:f>Sheet1!$B$1</c:f>
              <c:strCache>
                <c:ptCount val="1"/>
                <c:pt idx="0">
                  <c:v>FLA</c:v>
                </c:pt>
              </c:strCache>
            </c:strRef>
          </c:tx>
          <c:marker>
            <c:symbol val="none"/>
          </c:marker>
          <c:cat>
            <c:numRef>
              <c:f>Sheet1!$A$2:$A$47</c:f>
              <c:numCache>
                <c:formatCode>General</c:formatCode>
                <c:ptCount val="46"/>
                <c:pt idx="0">
                  <c:v>65</c:v>
                </c:pt>
                <c:pt idx="1">
                  <c:v>66</c:v>
                </c:pt>
                <c:pt idx="2">
                  <c:v>67</c:v>
                </c:pt>
                <c:pt idx="3">
                  <c:v>68</c:v>
                </c:pt>
                <c:pt idx="4">
                  <c:v>69</c:v>
                </c:pt>
                <c:pt idx="5">
                  <c:v>70</c:v>
                </c:pt>
                <c:pt idx="6">
                  <c:v>71</c:v>
                </c:pt>
                <c:pt idx="7">
                  <c:v>72</c:v>
                </c:pt>
                <c:pt idx="8">
                  <c:v>73</c:v>
                </c:pt>
                <c:pt idx="9">
                  <c:v>74</c:v>
                </c:pt>
                <c:pt idx="10">
                  <c:v>75</c:v>
                </c:pt>
                <c:pt idx="11">
                  <c:v>76</c:v>
                </c:pt>
                <c:pt idx="12">
                  <c:v>77</c:v>
                </c:pt>
                <c:pt idx="13">
                  <c:v>78</c:v>
                </c:pt>
                <c:pt idx="14">
                  <c:v>79</c:v>
                </c:pt>
                <c:pt idx="15">
                  <c:v>80</c:v>
                </c:pt>
                <c:pt idx="16">
                  <c:v>81</c:v>
                </c:pt>
                <c:pt idx="17">
                  <c:v>82</c:v>
                </c:pt>
                <c:pt idx="18">
                  <c:v>83</c:v>
                </c:pt>
                <c:pt idx="19">
                  <c:v>84</c:v>
                </c:pt>
                <c:pt idx="20">
                  <c:v>85</c:v>
                </c:pt>
                <c:pt idx="21">
                  <c:v>86</c:v>
                </c:pt>
                <c:pt idx="22">
                  <c:v>87</c:v>
                </c:pt>
                <c:pt idx="23">
                  <c:v>88</c:v>
                </c:pt>
                <c:pt idx="24">
                  <c:v>89</c:v>
                </c:pt>
                <c:pt idx="25">
                  <c:v>90</c:v>
                </c:pt>
                <c:pt idx="26">
                  <c:v>91</c:v>
                </c:pt>
                <c:pt idx="27">
                  <c:v>92</c:v>
                </c:pt>
                <c:pt idx="28">
                  <c:v>93</c:v>
                </c:pt>
                <c:pt idx="29">
                  <c:v>94</c:v>
                </c:pt>
                <c:pt idx="30">
                  <c:v>95</c:v>
                </c:pt>
                <c:pt idx="31">
                  <c:v>96</c:v>
                </c:pt>
                <c:pt idx="32">
                  <c:v>97</c:v>
                </c:pt>
                <c:pt idx="33">
                  <c:v>98</c:v>
                </c:pt>
                <c:pt idx="34">
                  <c:v>99</c:v>
                </c:pt>
                <c:pt idx="35">
                  <c:v>100</c:v>
                </c:pt>
                <c:pt idx="36">
                  <c:v>101</c:v>
                </c:pt>
                <c:pt idx="37">
                  <c:v>102</c:v>
                </c:pt>
                <c:pt idx="38">
                  <c:v>103</c:v>
                </c:pt>
                <c:pt idx="39">
                  <c:v>104</c:v>
                </c:pt>
                <c:pt idx="40">
                  <c:v>105</c:v>
                </c:pt>
                <c:pt idx="41">
                  <c:v>106</c:v>
                </c:pt>
                <c:pt idx="42">
                  <c:v>107</c:v>
                </c:pt>
                <c:pt idx="43">
                  <c:v>108</c:v>
                </c:pt>
                <c:pt idx="44">
                  <c:v>109</c:v>
                </c:pt>
                <c:pt idx="45">
                  <c:v>110</c:v>
                </c:pt>
              </c:numCache>
            </c:numRef>
          </c:cat>
          <c:val>
            <c:numRef>
              <c:f>Sheet1!$B$2:$B$47</c:f>
              <c:numCache>
                <c:formatCode>#,##0.0</c:formatCode>
                <c:ptCount val="46"/>
                <c:pt idx="0">
                  <c:v>9782.2000000000007</c:v>
                </c:pt>
                <c:pt idx="1">
                  <c:v>19564.400000000001</c:v>
                </c:pt>
                <c:pt idx="2">
                  <c:v>29346.6</c:v>
                </c:pt>
                <c:pt idx="3">
                  <c:v>39128.9</c:v>
                </c:pt>
                <c:pt idx="4">
                  <c:v>48911.1</c:v>
                </c:pt>
                <c:pt idx="5">
                  <c:v>58693.3</c:v>
                </c:pt>
                <c:pt idx="6">
                  <c:v>68475.5</c:v>
                </c:pt>
                <c:pt idx="7">
                  <c:v>78257.7</c:v>
                </c:pt>
                <c:pt idx="8">
                  <c:v>88039.9</c:v>
                </c:pt>
                <c:pt idx="9">
                  <c:v>97822.1</c:v>
                </c:pt>
                <c:pt idx="10">
                  <c:v>107604.3</c:v>
                </c:pt>
                <c:pt idx="11">
                  <c:v>117386.6</c:v>
                </c:pt>
                <c:pt idx="12">
                  <c:v>127168.8</c:v>
                </c:pt>
                <c:pt idx="13">
                  <c:v>136951</c:v>
                </c:pt>
                <c:pt idx="14">
                  <c:v>146733.20000000001</c:v>
                </c:pt>
                <c:pt idx="15">
                  <c:v>156515.4</c:v>
                </c:pt>
                <c:pt idx="16">
                  <c:v>166297.60000000001</c:v>
                </c:pt>
                <c:pt idx="17">
                  <c:v>176079.8</c:v>
                </c:pt>
                <c:pt idx="18">
                  <c:v>185862</c:v>
                </c:pt>
                <c:pt idx="19">
                  <c:v>195644.3</c:v>
                </c:pt>
                <c:pt idx="20">
                  <c:v>205426.5</c:v>
                </c:pt>
                <c:pt idx="21">
                  <c:v>215208.7</c:v>
                </c:pt>
                <c:pt idx="22">
                  <c:v>224990.9</c:v>
                </c:pt>
                <c:pt idx="23">
                  <c:v>234773.1</c:v>
                </c:pt>
                <c:pt idx="24">
                  <c:v>244555.3</c:v>
                </c:pt>
                <c:pt idx="25">
                  <c:v>254337.5</c:v>
                </c:pt>
                <c:pt idx="26">
                  <c:v>264119.7</c:v>
                </c:pt>
                <c:pt idx="27">
                  <c:v>273902</c:v>
                </c:pt>
                <c:pt idx="28">
                  <c:v>283684.2</c:v>
                </c:pt>
                <c:pt idx="29">
                  <c:v>293466.40000000002</c:v>
                </c:pt>
                <c:pt idx="30">
                  <c:v>303248.59999999998</c:v>
                </c:pt>
                <c:pt idx="31">
                  <c:v>313030.8</c:v>
                </c:pt>
                <c:pt idx="32">
                  <c:v>322813</c:v>
                </c:pt>
                <c:pt idx="33">
                  <c:v>332595.20000000001</c:v>
                </c:pt>
                <c:pt idx="34">
                  <c:v>342377.5</c:v>
                </c:pt>
                <c:pt idx="35">
                  <c:v>352159.7</c:v>
                </c:pt>
                <c:pt idx="36">
                  <c:v>361941.9</c:v>
                </c:pt>
                <c:pt idx="37">
                  <c:v>371724.1</c:v>
                </c:pt>
                <c:pt idx="38">
                  <c:v>381506.3</c:v>
                </c:pt>
                <c:pt idx="39">
                  <c:v>391288.5</c:v>
                </c:pt>
                <c:pt idx="40">
                  <c:v>401070.7</c:v>
                </c:pt>
                <c:pt idx="41">
                  <c:v>410852.9</c:v>
                </c:pt>
                <c:pt idx="42">
                  <c:v>420635.2</c:v>
                </c:pt>
                <c:pt idx="43">
                  <c:v>430417.4</c:v>
                </c:pt>
                <c:pt idx="44">
                  <c:v>440199.6</c:v>
                </c:pt>
                <c:pt idx="45" formatCode="General">
                  <c:v>449981.8</c:v>
                </c:pt>
              </c:numCache>
            </c:numRef>
          </c:val>
          <c:smooth val="0"/>
        </c:ser>
        <c:ser>
          <c:idx val="1"/>
          <c:order val="1"/>
          <c:tx>
            <c:strRef>
              <c:f>Sheet1!$C$1</c:f>
              <c:strCache>
                <c:ptCount val="1"/>
                <c:pt idx="0">
                  <c:v>IILA</c:v>
                </c:pt>
              </c:strCache>
            </c:strRef>
          </c:tx>
          <c:spPr>
            <a:ln>
              <a:solidFill>
                <a:srgbClr val="FF0000"/>
              </a:solidFill>
            </a:ln>
          </c:spPr>
          <c:marker>
            <c:symbol val="none"/>
          </c:marker>
          <c:cat>
            <c:numRef>
              <c:f>Sheet1!$A$2:$A$47</c:f>
              <c:numCache>
                <c:formatCode>General</c:formatCode>
                <c:ptCount val="46"/>
                <c:pt idx="0">
                  <c:v>65</c:v>
                </c:pt>
                <c:pt idx="1">
                  <c:v>66</c:v>
                </c:pt>
                <c:pt idx="2">
                  <c:v>67</c:v>
                </c:pt>
                <c:pt idx="3">
                  <c:v>68</c:v>
                </c:pt>
                <c:pt idx="4">
                  <c:v>69</c:v>
                </c:pt>
                <c:pt idx="5">
                  <c:v>70</c:v>
                </c:pt>
                <c:pt idx="6">
                  <c:v>71</c:v>
                </c:pt>
                <c:pt idx="7">
                  <c:v>72</c:v>
                </c:pt>
                <c:pt idx="8">
                  <c:v>73</c:v>
                </c:pt>
                <c:pt idx="9">
                  <c:v>74</c:v>
                </c:pt>
                <c:pt idx="10">
                  <c:v>75</c:v>
                </c:pt>
                <c:pt idx="11">
                  <c:v>76</c:v>
                </c:pt>
                <c:pt idx="12">
                  <c:v>77</c:v>
                </c:pt>
                <c:pt idx="13">
                  <c:v>78</c:v>
                </c:pt>
                <c:pt idx="14">
                  <c:v>79</c:v>
                </c:pt>
                <c:pt idx="15">
                  <c:v>80</c:v>
                </c:pt>
                <c:pt idx="16">
                  <c:v>81</c:v>
                </c:pt>
                <c:pt idx="17">
                  <c:v>82</c:v>
                </c:pt>
                <c:pt idx="18">
                  <c:v>83</c:v>
                </c:pt>
                <c:pt idx="19">
                  <c:v>84</c:v>
                </c:pt>
                <c:pt idx="20">
                  <c:v>85</c:v>
                </c:pt>
                <c:pt idx="21">
                  <c:v>86</c:v>
                </c:pt>
                <c:pt idx="22">
                  <c:v>87</c:v>
                </c:pt>
                <c:pt idx="23">
                  <c:v>88</c:v>
                </c:pt>
                <c:pt idx="24">
                  <c:v>89</c:v>
                </c:pt>
                <c:pt idx="25">
                  <c:v>90</c:v>
                </c:pt>
                <c:pt idx="26">
                  <c:v>91</c:v>
                </c:pt>
                <c:pt idx="27">
                  <c:v>92</c:v>
                </c:pt>
                <c:pt idx="28">
                  <c:v>93</c:v>
                </c:pt>
                <c:pt idx="29">
                  <c:v>94</c:v>
                </c:pt>
                <c:pt idx="30">
                  <c:v>95</c:v>
                </c:pt>
                <c:pt idx="31">
                  <c:v>96</c:v>
                </c:pt>
                <c:pt idx="32">
                  <c:v>97</c:v>
                </c:pt>
                <c:pt idx="33">
                  <c:v>98</c:v>
                </c:pt>
                <c:pt idx="34">
                  <c:v>99</c:v>
                </c:pt>
                <c:pt idx="35">
                  <c:v>100</c:v>
                </c:pt>
                <c:pt idx="36">
                  <c:v>101</c:v>
                </c:pt>
                <c:pt idx="37">
                  <c:v>102</c:v>
                </c:pt>
                <c:pt idx="38">
                  <c:v>103</c:v>
                </c:pt>
                <c:pt idx="39">
                  <c:v>104</c:v>
                </c:pt>
                <c:pt idx="40">
                  <c:v>105</c:v>
                </c:pt>
                <c:pt idx="41">
                  <c:v>106</c:v>
                </c:pt>
                <c:pt idx="42">
                  <c:v>107</c:v>
                </c:pt>
                <c:pt idx="43">
                  <c:v>108</c:v>
                </c:pt>
                <c:pt idx="44">
                  <c:v>109</c:v>
                </c:pt>
                <c:pt idx="45">
                  <c:v>110</c:v>
                </c:pt>
              </c:numCache>
            </c:numRef>
          </c:cat>
          <c:val>
            <c:numRef>
              <c:f>Sheet1!$C$2:$C$47</c:f>
              <c:numCache>
                <c:formatCode>#,##0.0</c:formatCode>
                <c:ptCount val="46"/>
                <c:pt idx="0">
                  <c:v>8267.7999999999975</c:v>
                </c:pt>
                <c:pt idx="1">
                  <c:v>16700.900000000001</c:v>
                </c:pt>
                <c:pt idx="2">
                  <c:v>25302.7</c:v>
                </c:pt>
                <c:pt idx="3">
                  <c:v>34076.5</c:v>
                </c:pt>
                <c:pt idx="4">
                  <c:v>43025.8</c:v>
                </c:pt>
                <c:pt idx="5">
                  <c:v>52154</c:v>
                </c:pt>
                <c:pt idx="6">
                  <c:v>61464.9</c:v>
                </c:pt>
                <c:pt idx="7">
                  <c:v>70961.899999999994</c:v>
                </c:pt>
                <c:pt idx="8">
                  <c:v>80648.899999999994</c:v>
                </c:pt>
                <c:pt idx="9">
                  <c:v>90529.7</c:v>
                </c:pt>
                <c:pt idx="10">
                  <c:v>100608</c:v>
                </c:pt>
                <c:pt idx="11">
                  <c:v>110888</c:v>
                </c:pt>
                <c:pt idx="12">
                  <c:v>121373.5</c:v>
                </c:pt>
                <c:pt idx="13">
                  <c:v>132068.70000000001</c:v>
                </c:pt>
                <c:pt idx="14">
                  <c:v>142977.9</c:v>
                </c:pt>
                <c:pt idx="15">
                  <c:v>154105.20000000001</c:v>
                </c:pt>
                <c:pt idx="16">
                  <c:v>165455</c:v>
                </c:pt>
                <c:pt idx="17">
                  <c:v>177031.9</c:v>
                </c:pt>
                <c:pt idx="18">
                  <c:v>188840.3</c:v>
                </c:pt>
                <c:pt idx="19">
                  <c:v>200884.9</c:v>
                </c:pt>
                <c:pt idx="20">
                  <c:v>213170.3</c:v>
                </c:pt>
                <c:pt idx="21">
                  <c:v>225701.5</c:v>
                </c:pt>
                <c:pt idx="22">
                  <c:v>238483.3</c:v>
                </c:pt>
                <c:pt idx="23">
                  <c:v>251520.7</c:v>
                </c:pt>
                <c:pt idx="24">
                  <c:v>264818.90000000002</c:v>
                </c:pt>
                <c:pt idx="25">
                  <c:v>278383</c:v>
                </c:pt>
                <c:pt idx="26">
                  <c:v>292218.5</c:v>
                </c:pt>
                <c:pt idx="27">
                  <c:v>306330.59999999998</c:v>
                </c:pt>
                <c:pt idx="28">
                  <c:v>320725</c:v>
                </c:pt>
                <c:pt idx="29">
                  <c:v>335407.2</c:v>
                </c:pt>
                <c:pt idx="30">
                  <c:v>350383.1</c:v>
                </c:pt>
                <c:pt idx="31">
                  <c:v>365658.6</c:v>
                </c:pt>
                <c:pt idx="32">
                  <c:v>381239.5</c:v>
                </c:pt>
                <c:pt idx="33">
                  <c:v>397132.1</c:v>
                </c:pt>
                <c:pt idx="34">
                  <c:v>413342.5</c:v>
                </c:pt>
                <c:pt idx="35">
                  <c:v>429877.1</c:v>
                </c:pt>
                <c:pt idx="36">
                  <c:v>446742.4</c:v>
                </c:pt>
                <c:pt idx="37">
                  <c:v>463945</c:v>
                </c:pt>
                <c:pt idx="38">
                  <c:v>481491.6</c:v>
                </c:pt>
                <c:pt idx="39">
                  <c:v>499389.2</c:v>
                </c:pt>
                <c:pt idx="40">
                  <c:v>517644.80000000005</c:v>
                </c:pt>
                <c:pt idx="41">
                  <c:v>536265.4</c:v>
                </c:pt>
                <c:pt idx="42">
                  <c:v>555258.5</c:v>
                </c:pt>
                <c:pt idx="43">
                  <c:v>574631.4</c:v>
                </c:pt>
                <c:pt idx="44">
                  <c:v>594391.80000000005</c:v>
                </c:pt>
                <c:pt idx="45" formatCode="General">
                  <c:v>614547.4</c:v>
                </c:pt>
              </c:numCache>
            </c:numRef>
          </c:val>
          <c:smooth val="0"/>
        </c:ser>
        <c:ser>
          <c:idx val="2"/>
          <c:order val="2"/>
          <c:tx>
            <c:strRef>
              <c:f>Sheet1!$D$1</c:f>
              <c:strCache>
                <c:ptCount val="1"/>
                <c:pt idx="0">
                  <c:v>VPW</c:v>
                </c:pt>
              </c:strCache>
            </c:strRef>
          </c:tx>
          <c:marker>
            <c:symbol val="none"/>
          </c:marker>
          <c:cat>
            <c:numRef>
              <c:f>Sheet1!$A$2:$A$47</c:f>
              <c:numCache>
                <c:formatCode>General</c:formatCode>
                <c:ptCount val="46"/>
                <c:pt idx="0">
                  <c:v>65</c:v>
                </c:pt>
                <c:pt idx="1">
                  <c:v>66</c:v>
                </c:pt>
                <c:pt idx="2">
                  <c:v>67</c:v>
                </c:pt>
                <c:pt idx="3">
                  <c:v>68</c:v>
                </c:pt>
                <c:pt idx="4">
                  <c:v>69</c:v>
                </c:pt>
                <c:pt idx="5">
                  <c:v>70</c:v>
                </c:pt>
                <c:pt idx="6">
                  <c:v>71</c:v>
                </c:pt>
                <c:pt idx="7">
                  <c:v>72</c:v>
                </c:pt>
                <c:pt idx="8">
                  <c:v>73</c:v>
                </c:pt>
                <c:pt idx="9">
                  <c:v>74</c:v>
                </c:pt>
                <c:pt idx="10">
                  <c:v>75</c:v>
                </c:pt>
                <c:pt idx="11">
                  <c:v>76</c:v>
                </c:pt>
                <c:pt idx="12">
                  <c:v>77</c:v>
                </c:pt>
                <c:pt idx="13">
                  <c:v>78</c:v>
                </c:pt>
                <c:pt idx="14">
                  <c:v>79</c:v>
                </c:pt>
                <c:pt idx="15">
                  <c:v>80</c:v>
                </c:pt>
                <c:pt idx="16">
                  <c:v>81</c:v>
                </c:pt>
                <c:pt idx="17">
                  <c:v>82</c:v>
                </c:pt>
                <c:pt idx="18">
                  <c:v>83</c:v>
                </c:pt>
                <c:pt idx="19">
                  <c:v>84</c:v>
                </c:pt>
                <c:pt idx="20">
                  <c:v>85</c:v>
                </c:pt>
                <c:pt idx="21">
                  <c:v>86</c:v>
                </c:pt>
                <c:pt idx="22">
                  <c:v>87</c:v>
                </c:pt>
                <c:pt idx="23">
                  <c:v>88</c:v>
                </c:pt>
                <c:pt idx="24">
                  <c:v>89</c:v>
                </c:pt>
                <c:pt idx="25">
                  <c:v>90</c:v>
                </c:pt>
                <c:pt idx="26">
                  <c:v>91</c:v>
                </c:pt>
                <c:pt idx="27">
                  <c:v>92</c:v>
                </c:pt>
                <c:pt idx="28">
                  <c:v>93</c:v>
                </c:pt>
                <c:pt idx="29">
                  <c:v>94</c:v>
                </c:pt>
                <c:pt idx="30">
                  <c:v>95</c:v>
                </c:pt>
                <c:pt idx="31">
                  <c:v>96</c:v>
                </c:pt>
                <c:pt idx="32">
                  <c:v>97</c:v>
                </c:pt>
                <c:pt idx="33">
                  <c:v>98</c:v>
                </c:pt>
                <c:pt idx="34">
                  <c:v>99</c:v>
                </c:pt>
                <c:pt idx="35">
                  <c:v>100</c:v>
                </c:pt>
                <c:pt idx="36">
                  <c:v>101</c:v>
                </c:pt>
                <c:pt idx="37">
                  <c:v>102</c:v>
                </c:pt>
                <c:pt idx="38">
                  <c:v>103</c:v>
                </c:pt>
                <c:pt idx="39">
                  <c:v>104</c:v>
                </c:pt>
                <c:pt idx="40">
                  <c:v>105</c:v>
                </c:pt>
                <c:pt idx="41">
                  <c:v>106</c:v>
                </c:pt>
                <c:pt idx="42">
                  <c:v>107</c:v>
                </c:pt>
                <c:pt idx="43">
                  <c:v>108</c:v>
                </c:pt>
                <c:pt idx="44">
                  <c:v>109</c:v>
                </c:pt>
                <c:pt idx="45">
                  <c:v>110</c:v>
                </c:pt>
              </c:numCache>
            </c:numRef>
          </c:cat>
          <c:val>
            <c:numRef>
              <c:f>Sheet1!$D$2:$D$47</c:f>
              <c:numCache>
                <c:formatCode>#,##0.0</c:formatCode>
                <c:ptCount val="46"/>
                <c:pt idx="0">
                  <c:v>118580.4</c:v>
                </c:pt>
                <c:pt idx="1">
                  <c:v>123883.7</c:v>
                </c:pt>
                <c:pt idx="2">
                  <c:v>129123.3</c:v>
                </c:pt>
                <c:pt idx="3">
                  <c:v>134285.5</c:v>
                </c:pt>
                <c:pt idx="4">
                  <c:v>139355.9</c:v>
                </c:pt>
                <c:pt idx="5">
                  <c:v>144319.5</c:v>
                </c:pt>
                <c:pt idx="6">
                  <c:v>149161.5</c:v>
                </c:pt>
                <c:pt idx="7">
                  <c:v>153866.20000000001</c:v>
                </c:pt>
                <c:pt idx="8">
                  <c:v>158418.29999999999</c:v>
                </c:pt>
                <c:pt idx="9">
                  <c:v>162803</c:v>
                </c:pt>
                <c:pt idx="10">
                  <c:v>167005.29999999999</c:v>
                </c:pt>
                <c:pt idx="11">
                  <c:v>171011.3</c:v>
                </c:pt>
                <c:pt idx="12">
                  <c:v>174807.3</c:v>
                </c:pt>
                <c:pt idx="13">
                  <c:v>178380.4</c:v>
                </c:pt>
                <c:pt idx="14">
                  <c:v>181720</c:v>
                </c:pt>
                <c:pt idx="15">
                  <c:v>184816.4</c:v>
                </c:pt>
                <c:pt idx="16">
                  <c:v>187662.2</c:v>
                </c:pt>
                <c:pt idx="17">
                  <c:v>190252.4</c:v>
                </c:pt>
                <c:pt idx="18">
                  <c:v>192585.3</c:v>
                </c:pt>
                <c:pt idx="19">
                  <c:v>194662</c:v>
                </c:pt>
                <c:pt idx="20">
                  <c:v>196487.3</c:v>
                </c:pt>
                <c:pt idx="21">
                  <c:v>198068.9</c:v>
                </c:pt>
                <c:pt idx="22">
                  <c:v>199419.7</c:v>
                </c:pt>
                <c:pt idx="23">
                  <c:v>200551</c:v>
                </c:pt>
                <c:pt idx="24">
                  <c:v>201480.6</c:v>
                </c:pt>
                <c:pt idx="25">
                  <c:v>202229.6</c:v>
                </c:pt>
                <c:pt idx="26">
                  <c:v>202815.5</c:v>
                </c:pt>
                <c:pt idx="27">
                  <c:v>203263.5</c:v>
                </c:pt>
                <c:pt idx="28">
                  <c:v>203596.79999999999</c:v>
                </c:pt>
                <c:pt idx="29">
                  <c:v>203837</c:v>
                </c:pt>
                <c:pt idx="30">
                  <c:v>204004.4</c:v>
                </c:pt>
                <c:pt idx="31">
                  <c:v>204117.1</c:v>
                </c:pt>
                <c:pt idx="32">
                  <c:v>204190.1</c:v>
                </c:pt>
                <c:pt idx="33">
                  <c:v>204235.3</c:v>
                </c:pt>
                <c:pt idx="34">
                  <c:v>204262.1</c:v>
                </c:pt>
                <c:pt idx="35">
                  <c:v>204277.2</c:v>
                </c:pt>
                <c:pt idx="36">
                  <c:v>204285.2</c:v>
                </c:pt>
                <c:pt idx="37">
                  <c:v>204289.3</c:v>
                </c:pt>
                <c:pt idx="38">
                  <c:v>204291.20000000001</c:v>
                </c:pt>
                <c:pt idx="39">
                  <c:v>204292.1</c:v>
                </c:pt>
                <c:pt idx="40">
                  <c:v>204292.4</c:v>
                </c:pt>
                <c:pt idx="41">
                  <c:v>204292.6</c:v>
                </c:pt>
                <c:pt idx="42">
                  <c:v>204292.6</c:v>
                </c:pt>
                <c:pt idx="43">
                  <c:v>204292.6</c:v>
                </c:pt>
                <c:pt idx="44">
                  <c:v>204292.6</c:v>
                </c:pt>
                <c:pt idx="45">
                  <c:v>204292.6</c:v>
                </c:pt>
              </c:numCache>
            </c:numRef>
          </c:val>
          <c:smooth val="0"/>
        </c:ser>
        <c:ser>
          <c:idx val="3"/>
          <c:order val="3"/>
          <c:tx>
            <c:strRef>
              <c:f>Sheet1!$E$1</c:f>
              <c:strCache>
                <c:ptCount val="1"/>
                <c:pt idx="0">
                  <c:v>VA</c:v>
                </c:pt>
              </c:strCache>
            </c:strRef>
          </c:tx>
          <c:marker>
            <c:symbol val="none"/>
          </c:marker>
          <c:cat>
            <c:numRef>
              <c:f>Sheet1!$A$2:$A$47</c:f>
              <c:numCache>
                <c:formatCode>General</c:formatCode>
                <c:ptCount val="46"/>
                <c:pt idx="0">
                  <c:v>65</c:v>
                </c:pt>
                <c:pt idx="1">
                  <c:v>66</c:v>
                </c:pt>
                <c:pt idx="2">
                  <c:v>67</c:v>
                </c:pt>
                <c:pt idx="3">
                  <c:v>68</c:v>
                </c:pt>
                <c:pt idx="4">
                  <c:v>69</c:v>
                </c:pt>
                <c:pt idx="5">
                  <c:v>70</c:v>
                </c:pt>
                <c:pt idx="6">
                  <c:v>71</c:v>
                </c:pt>
                <c:pt idx="7">
                  <c:v>72</c:v>
                </c:pt>
                <c:pt idx="8">
                  <c:v>73</c:v>
                </c:pt>
                <c:pt idx="9">
                  <c:v>74</c:v>
                </c:pt>
                <c:pt idx="10">
                  <c:v>75</c:v>
                </c:pt>
                <c:pt idx="11">
                  <c:v>76</c:v>
                </c:pt>
                <c:pt idx="12">
                  <c:v>77</c:v>
                </c:pt>
                <c:pt idx="13">
                  <c:v>78</c:v>
                </c:pt>
                <c:pt idx="14">
                  <c:v>79</c:v>
                </c:pt>
                <c:pt idx="15">
                  <c:v>80</c:v>
                </c:pt>
                <c:pt idx="16">
                  <c:v>81</c:v>
                </c:pt>
                <c:pt idx="17">
                  <c:v>82</c:v>
                </c:pt>
                <c:pt idx="18">
                  <c:v>83</c:v>
                </c:pt>
                <c:pt idx="19">
                  <c:v>84</c:v>
                </c:pt>
                <c:pt idx="20">
                  <c:v>85</c:v>
                </c:pt>
                <c:pt idx="21">
                  <c:v>86</c:v>
                </c:pt>
                <c:pt idx="22">
                  <c:v>87</c:v>
                </c:pt>
                <c:pt idx="23">
                  <c:v>88</c:v>
                </c:pt>
                <c:pt idx="24">
                  <c:v>89</c:v>
                </c:pt>
                <c:pt idx="25">
                  <c:v>90</c:v>
                </c:pt>
                <c:pt idx="26">
                  <c:v>91</c:v>
                </c:pt>
                <c:pt idx="27">
                  <c:v>92</c:v>
                </c:pt>
                <c:pt idx="28">
                  <c:v>93</c:v>
                </c:pt>
                <c:pt idx="29">
                  <c:v>94</c:v>
                </c:pt>
                <c:pt idx="30">
                  <c:v>95</c:v>
                </c:pt>
                <c:pt idx="31">
                  <c:v>96</c:v>
                </c:pt>
                <c:pt idx="32">
                  <c:v>97</c:v>
                </c:pt>
                <c:pt idx="33">
                  <c:v>98</c:v>
                </c:pt>
                <c:pt idx="34">
                  <c:v>99</c:v>
                </c:pt>
                <c:pt idx="35">
                  <c:v>100</c:v>
                </c:pt>
                <c:pt idx="36">
                  <c:v>101</c:v>
                </c:pt>
                <c:pt idx="37">
                  <c:v>102</c:v>
                </c:pt>
                <c:pt idx="38">
                  <c:v>103</c:v>
                </c:pt>
                <c:pt idx="39">
                  <c:v>104</c:v>
                </c:pt>
                <c:pt idx="40">
                  <c:v>105</c:v>
                </c:pt>
                <c:pt idx="41">
                  <c:v>106</c:v>
                </c:pt>
                <c:pt idx="42">
                  <c:v>107</c:v>
                </c:pt>
                <c:pt idx="43">
                  <c:v>108</c:v>
                </c:pt>
                <c:pt idx="44">
                  <c:v>109</c:v>
                </c:pt>
                <c:pt idx="45">
                  <c:v>110</c:v>
                </c:pt>
              </c:numCache>
            </c:numRef>
          </c:cat>
          <c:val>
            <c:numRef>
              <c:f>Sheet1!$E$2:$E$47</c:f>
              <c:numCache>
                <c:formatCode>General</c:formatCode>
                <c:ptCount val="46"/>
              </c:numCache>
            </c:numRef>
          </c:val>
          <c:smooth val="0"/>
        </c:ser>
        <c:ser>
          <c:idx val="4"/>
          <c:order val="4"/>
          <c:tx>
            <c:strRef>
              <c:f>Sheet1!$F$1</c:f>
              <c:strCache>
                <c:ptCount val="1"/>
                <c:pt idx="0">
                  <c:v>Combined</c:v>
                </c:pt>
              </c:strCache>
            </c:strRef>
          </c:tx>
          <c:marker>
            <c:symbol val="none"/>
          </c:marker>
          <c:cat>
            <c:numRef>
              <c:f>Sheet1!$A$2:$A$47</c:f>
              <c:numCache>
                <c:formatCode>General</c:formatCode>
                <c:ptCount val="46"/>
                <c:pt idx="0">
                  <c:v>65</c:v>
                </c:pt>
                <c:pt idx="1">
                  <c:v>66</c:v>
                </c:pt>
                <c:pt idx="2">
                  <c:v>67</c:v>
                </c:pt>
                <c:pt idx="3">
                  <c:v>68</c:v>
                </c:pt>
                <c:pt idx="4">
                  <c:v>69</c:v>
                </c:pt>
                <c:pt idx="5">
                  <c:v>70</c:v>
                </c:pt>
                <c:pt idx="6">
                  <c:v>71</c:v>
                </c:pt>
                <c:pt idx="7">
                  <c:v>72</c:v>
                </c:pt>
                <c:pt idx="8">
                  <c:v>73</c:v>
                </c:pt>
                <c:pt idx="9">
                  <c:v>74</c:v>
                </c:pt>
                <c:pt idx="10">
                  <c:v>75</c:v>
                </c:pt>
                <c:pt idx="11">
                  <c:v>76</c:v>
                </c:pt>
                <c:pt idx="12">
                  <c:v>77</c:v>
                </c:pt>
                <c:pt idx="13">
                  <c:v>78</c:v>
                </c:pt>
                <c:pt idx="14">
                  <c:v>79</c:v>
                </c:pt>
                <c:pt idx="15">
                  <c:v>80</c:v>
                </c:pt>
                <c:pt idx="16">
                  <c:v>81</c:v>
                </c:pt>
                <c:pt idx="17">
                  <c:v>82</c:v>
                </c:pt>
                <c:pt idx="18">
                  <c:v>83</c:v>
                </c:pt>
                <c:pt idx="19">
                  <c:v>84</c:v>
                </c:pt>
                <c:pt idx="20">
                  <c:v>85</c:v>
                </c:pt>
                <c:pt idx="21">
                  <c:v>86</c:v>
                </c:pt>
                <c:pt idx="22">
                  <c:v>87</c:v>
                </c:pt>
                <c:pt idx="23">
                  <c:v>88</c:v>
                </c:pt>
                <c:pt idx="24">
                  <c:v>89</c:v>
                </c:pt>
                <c:pt idx="25">
                  <c:v>90</c:v>
                </c:pt>
                <c:pt idx="26">
                  <c:v>91</c:v>
                </c:pt>
                <c:pt idx="27">
                  <c:v>92</c:v>
                </c:pt>
                <c:pt idx="28">
                  <c:v>93</c:v>
                </c:pt>
                <c:pt idx="29">
                  <c:v>94</c:v>
                </c:pt>
                <c:pt idx="30">
                  <c:v>95</c:v>
                </c:pt>
                <c:pt idx="31">
                  <c:v>96</c:v>
                </c:pt>
                <c:pt idx="32">
                  <c:v>97</c:v>
                </c:pt>
                <c:pt idx="33">
                  <c:v>98</c:v>
                </c:pt>
                <c:pt idx="34">
                  <c:v>99</c:v>
                </c:pt>
                <c:pt idx="35">
                  <c:v>100</c:v>
                </c:pt>
                <c:pt idx="36">
                  <c:v>101</c:v>
                </c:pt>
                <c:pt idx="37">
                  <c:v>102</c:v>
                </c:pt>
                <c:pt idx="38">
                  <c:v>103</c:v>
                </c:pt>
                <c:pt idx="39">
                  <c:v>104</c:v>
                </c:pt>
                <c:pt idx="40">
                  <c:v>105</c:v>
                </c:pt>
                <c:pt idx="41">
                  <c:v>106</c:v>
                </c:pt>
                <c:pt idx="42">
                  <c:v>107</c:v>
                </c:pt>
                <c:pt idx="43">
                  <c:v>108</c:v>
                </c:pt>
                <c:pt idx="44">
                  <c:v>109</c:v>
                </c:pt>
                <c:pt idx="45">
                  <c:v>110</c:v>
                </c:pt>
              </c:numCache>
            </c:numRef>
          </c:cat>
          <c:val>
            <c:numRef>
              <c:f>Sheet1!$F$2:$F$47</c:f>
              <c:numCache>
                <c:formatCode>#,##0.0</c:formatCode>
                <c:ptCount val="46"/>
                <c:pt idx="0">
                  <c:v>105220.8</c:v>
                </c:pt>
                <c:pt idx="1">
                  <c:v>109822.5</c:v>
                </c:pt>
                <c:pt idx="2">
                  <c:v>114314.7</c:v>
                </c:pt>
                <c:pt idx="3">
                  <c:v>118685.2</c:v>
                </c:pt>
                <c:pt idx="4">
                  <c:v>122920.8</c:v>
                </c:pt>
                <c:pt idx="5">
                  <c:v>127007.9</c:v>
                </c:pt>
                <c:pt idx="6">
                  <c:v>130931.8</c:v>
                </c:pt>
                <c:pt idx="7">
                  <c:v>134677</c:v>
                </c:pt>
                <c:pt idx="8">
                  <c:v>138227</c:v>
                </c:pt>
                <c:pt idx="9">
                  <c:v>141564.4</c:v>
                </c:pt>
                <c:pt idx="10">
                  <c:v>144670.79999999999</c:v>
                </c:pt>
                <c:pt idx="11">
                  <c:v>147526.70000000001</c:v>
                </c:pt>
                <c:pt idx="12">
                  <c:v>150111.4</c:v>
                </c:pt>
                <c:pt idx="13">
                  <c:v>152403.20000000001</c:v>
                </c:pt>
                <c:pt idx="14">
                  <c:v>154378.79999999999</c:v>
                </c:pt>
                <c:pt idx="15">
                  <c:v>156014</c:v>
                </c:pt>
                <c:pt idx="16">
                  <c:v>157282.9</c:v>
                </c:pt>
                <c:pt idx="17">
                  <c:v>158158.1</c:v>
                </c:pt>
                <c:pt idx="18">
                  <c:v>158611</c:v>
                </c:pt>
                <c:pt idx="19">
                  <c:v>158611</c:v>
                </c:pt>
                <c:pt idx="20">
                  <c:v>168311.1</c:v>
                </c:pt>
                <c:pt idx="21">
                  <c:v>178205.2</c:v>
                </c:pt>
                <c:pt idx="22">
                  <c:v>188297.2</c:v>
                </c:pt>
                <c:pt idx="23">
                  <c:v>198591.1</c:v>
                </c:pt>
                <c:pt idx="24">
                  <c:v>209090.8</c:v>
                </c:pt>
                <c:pt idx="25">
                  <c:v>219800.5</c:v>
                </c:pt>
                <c:pt idx="26">
                  <c:v>230724.5</c:v>
                </c:pt>
                <c:pt idx="27">
                  <c:v>241866.9</c:v>
                </c:pt>
                <c:pt idx="28">
                  <c:v>253232.1</c:v>
                </c:pt>
                <c:pt idx="29">
                  <c:v>264824.59999999998</c:v>
                </c:pt>
                <c:pt idx="30">
                  <c:v>276649</c:v>
                </c:pt>
                <c:pt idx="31">
                  <c:v>288709.90000000002</c:v>
                </c:pt>
                <c:pt idx="32">
                  <c:v>301012</c:v>
                </c:pt>
                <c:pt idx="33">
                  <c:v>313560.2</c:v>
                </c:pt>
                <c:pt idx="34">
                  <c:v>326359.3</c:v>
                </c:pt>
                <c:pt idx="35">
                  <c:v>339414.4</c:v>
                </c:pt>
                <c:pt idx="36">
                  <c:v>352730.6</c:v>
                </c:pt>
                <c:pt idx="37">
                  <c:v>366313.1</c:v>
                </c:pt>
                <c:pt idx="38">
                  <c:v>380167.3</c:v>
                </c:pt>
                <c:pt idx="39">
                  <c:v>394298.5</c:v>
                </c:pt>
                <c:pt idx="40">
                  <c:v>408712.4</c:v>
                </c:pt>
                <c:pt idx="41">
                  <c:v>423414.6</c:v>
                </c:pt>
                <c:pt idx="42">
                  <c:v>438410.8</c:v>
                </c:pt>
                <c:pt idx="43">
                  <c:v>453706.9</c:v>
                </c:pt>
                <c:pt idx="44">
                  <c:v>469308.9</c:v>
                </c:pt>
                <c:pt idx="45">
                  <c:v>485223</c:v>
                </c:pt>
              </c:numCache>
            </c:numRef>
          </c:val>
          <c:smooth val="0"/>
        </c:ser>
        <c:dLbls>
          <c:showLegendKey val="0"/>
          <c:showVal val="0"/>
          <c:showCatName val="0"/>
          <c:showSerName val="0"/>
          <c:showPercent val="0"/>
          <c:showBubbleSize val="0"/>
        </c:dLbls>
        <c:marker val="1"/>
        <c:smooth val="0"/>
        <c:axId val="177337472"/>
        <c:axId val="177339008"/>
      </c:lineChart>
      <c:catAx>
        <c:axId val="177337472"/>
        <c:scaling>
          <c:orientation val="minMax"/>
        </c:scaling>
        <c:delete val="0"/>
        <c:axPos val="b"/>
        <c:numFmt formatCode="General" sourceLinked="1"/>
        <c:majorTickMark val="out"/>
        <c:minorTickMark val="none"/>
        <c:tickLblPos val="nextTo"/>
        <c:txPr>
          <a:bodyPr/>
          <a:lstStyle/>
          <a:p>
            <a:pPr>
              <a:defRPr lang="en-US">
                <a:solidFill>
                  <a:schemeClr val="tx1"/>
                </a:solidFill>
              </a:defRPr>
            </a:pPr>
            <a:endParaRPr lang="en-US"/>
          </a:p>
        </c:txPr>
        <c:crossAx val="177339008"/>
        <c:crosses val="autoZero"/>
        <c:auto val="1"/>
        <c:lblAlgn val="ctr"/>
        <c:lblOffset val="100"/>
        <c:noMultiLvlLbl val="0"/>
      </c:catAx>
      <c:valAx>
        <c:axId val="177339008"/>
        <c:scaling>
          <c:orientation val="minMax"/>
        </c:scaling>
        <c:delete val="0"/>
        <c:axPos val="l"/>
        <c:majorGridlines/>
        <c:numFmt formatCode="#,##0" sourceLinked="0"/>
        <c:majorTickMark val="out"/>
        <c:minorTickMark val="none"/>
        <c:tickLblPos val="none"/>
        <c:txPr>
          <a:bodyPr/>
          <a:lstStyle/>
          <a:p>
            <a:pPr>
              <a:defRPr lang="en-US" sz="1000" baseline="0">
                <a:solidFill>
                  <a:schemeClr val="bg1"/>
                </a:solidFill>
              </a:defRPr>
            </a:pPr>
            <a:endParaRPr lang="en-US"/>
          </a:p>
        </c:txPr>
        <c:crossAx val="177337472"/>
        <c:crosses val="autoZero"/>
        <c:crossBetween val="between"/>
      </c:valAx>
    </c:plotArea>
    <c:legend>
      <c:legendPos val="r"/>
      <c:layout>
        <c:manualLayout>
          <c:xMode val="edge"/>
          <c:yMode val="edge"/>
          <c:x val="1.6515120936270656E-2"/>
          <c:y val="6.7749617112666397E-3"/>
          <c:w val="0.17489956290227388"/>
          <c:h val="0.30875235123131051"/>
        </c:manualLayout>
      </c:layout>
      <c:overlay val="0"/>
      <c:txPr>
        <a:bodyPr/>
        <a:lstStyle/>
        <a:p>
          <a:pPr>
            <a:defRPr lang="en-US">
              <a:solidFill>
                <a:schemeClr val="tx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3225" cy="495300"/>
          </a:xfrm>
          <a:prstGeom prst="rect">
            <a:avLst/>
          </a:prstGeom>
        </p:spPr>
        <p:txBody>
          <a:bodyPr vert="horz" lIns="91474" tIns="45737" rIns="91474" bIns="45737" rtlCol="0"/>
          <a:lstStyle>
            <a:lvl1pPr algn="l">
              <a:defRPr sz="1200" dirty="0">
                <a:latin typeface="Arial" charset="0"/>
                <a:cs typeface="Arial" charset="0"/>
              </a:defRPr>
            </a:lvl1pPr>
          </a:lstStyle>
          <a:p>
            <a:pPr>
              <a:defRPr/>
            </a:pPr>
            <a:endParaRPr lang="en-US" dirty="0"/>
          </a:p>
        </p:txBody>
      </p:sp>
      <p:sp>
        <p:nvSpPr>
          <p:cNvPr id="3" name="Date Placeholder 2"/>
          <p:cNvSpPr>
            <a:spLocks noGrp="1"/>
          </p:cNvSpPr>
          <p:nvPr>
            <p:ph type="dt" sz="quarter" idx="1"/>
          </p:nvPr>
        </p:nvSpPr>
        <p:spPr>
          <a:xfrm>
            <a:off x="3849688" y="0"/>
            <a:ext cx="2943225" cy="495300"/>
          </a:xfrm>
          <a:prstGeom prst="rect">
            <a:avLst/>
          </a:prstGeom>
        </p:spPr>
        <p:txBody>
          <a:bodyPr vert="horz" lIns="91474" tIns="45737" rIns="91474" bIns="45737" rtlCol="0"/>
          <a:lstStyle>
            <a:lvl1pPr algn="r">
              <a:defRPr sz="1200">
                <a:latin typeface="Arial" charset="0"/>
                <a:cs typeface="Arial" charset="0"/>
              </a:defRPr>
            </a:lvl1pPr>
          </a:lstStyle>
          <a:p>
            <a:pPr>
              <a:defRPr/>
            </a:pPr>
            <a:fld id="{2F16E4C0-059F-4096-9854-486162DB69EB}" type="datetimeFigureOut">
              <a:rPr lang="en-US"/>
              <a:pPr>
                <a:defRPr/>
              </a:pPr>
              <a:t>13-Nov-2013</a:t>
            </a:fld>
            <a:endParaRPr lang="en-US" dirty="0"/>
          </a:p>
        </p:txBody>
      </p:sp>
      <p:sp>
        <p:nvSpPr>
          <p:cNvPr id="4" name="Footer Placeholder 3"/>
          <p:cNvSpPr>
            <a:spLocks noGrp="1"/>
          </p:cNvSpPr>
          <p:nvPr>
            <p:ph type="ftr" sz="quarter" idx="2"/>
          </p:nvPr>
        </p:nvSpPr>
        <p:spPr>
          <a:xfrm>
            <a:off x="0" y="9409113"/>
            <a:ext cx="2943225" cy="495300"/>
          </a:xfrm>
          <a:prstGeom prst="rect">
            <a:avLst/>
          </a:prstGeom>
        </p:spPr>
        <p:txBody>
          <a:bodyPr vert="horz" lIns="91474" tIns="45737" rIns="91474" bIns="45737" rtlCol="0" anchor="b"/>
          <a:lstStyle>
            <a:lvl1pPr algn="l">
              <a:defRPr sz="1200" dirty="0">
                <a:latin typeface="Arial" charset="0"/>
                <a:cs typeface="Arial" charset="0"/>
              </a:defRPr>
            </a:lvl1pPr>
          </a:lstStyle>
          <a:p>
            <a:pPr>
              <a:defRPr/>
            </a:pPr>
            <a:endParaRPr lang="en-US" dirty="0"/>
          </a:p>
        </p:txBody>
      </p:sp>
      <p:sp>
        <p:nvSpPr>
          <p:cNvPr id="5" name="Slide Number Placeholder 4"/>
          <p:cNvSpPr>
            <a:spLocks noGrp="1"/>
          </p:cNvSpPr>
          <p:nvPr>
            <p:ph type="sldNum" sz="quarter" idx="3"/>
          </p:nvPr>
        </p:nvSpPr>
        <p:spPr>
          <a:xfrm>
            <a:off x="3849688" y="9409113"/>
            <a:ext cx="2943225" cy="495300"/>
          </a:xfrm>
          <a:prstGeom prst="rect">
            <a:avLst/>
          </a:prstGeom>
        </p:spPr>
        <p:txBody>
          <a:bodyPr vert="horz" lIns="91474" tIns="45737" rIns="91474" bIns="45737" rtlCol="0" anchor="b"/>
          <a:lstStyle>
            <a:lvl1pPr algn="r">
              <a:defRPr sz="1200">
                <a:latin typeface="Arial" charset="0"/>
                <a:cs typeface="Arial" charset="0"/>
              </a:defRPr>
            </a:lvl1pPr>
          </a:lstStyle>
          <a:p>
            <a:pPr>
              <a:defRPr/>
            </a:pPr>
            <a:fld id="{BC916B31-FE7F-4C36-909E-60E1083ACBA5}" type="slidenum">
              <a:rPr lang="en-US"/>
              <a:pPr>
                <a:defRPr/>
              </a:pPr>
              <a:t>‹#›</a:t>
            </a:fld>
            <a:endParaRPr lang="en-US" dirty="0"/>
          </a:p>
        </p:txBody>
      </p:sp>
    </p:spTree>
    <p:extLst>
      <p:ext uri="{BB962C8B-B14F-4D97-AF65-F5344CB8AC3E}">
        <p14:creationId xmlns:p14="http://schemas.microsoft.com/office/powerpoint/2010/main" val="38905967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3225" cy="495300"/>
          </a:xfrm>
          <a:prstGeom prst="rect">
            <a:avLst/>
          </a:prstGeom>
        </p:spPr>
        <p:txBody>
          <a:bodyPr vert="horz" lIns="91787" tIns="45894" rIns="91787" bIns="45894" rtlCol="0"/>
          <a:lstStyle>
            <a:lvl1pPr algn="l">
              <a:defRPr sz="1200" dirty="0">
                <a:latin typeface="Arial" charset="0"/>
                <a:cs typeface="Arial" charset="0"/>
              </a:defRPr>
            </a:lvl1pPr>
          </a:lstStyle>
          <a:p>
            <a:pPr>
              <a:defRPr/>
            </a:pPr>
            <a:endParaRPr lang="en-US" dirty="0"/>
          </a:p>
        </p:txBody>
      </p:sp>
      <p:sp>
        <p:nvSpPr>
          <p:cNvPr id="3" name="Date Placeholder 2"/>
          <p:cNvSpPr>
            <a:spLocks noGrp="1"/>
          </p:cNvSpPr>
          <p:nvPr>
            <p:ph type="dt" idx="1"/>
          </p:nvPr>
        </p:nvSpPr>
        <p:spPr>
          <a:xfrm>
            <a:off x="3849688" y="0"/>
            <a:ext cx="2943225" cy="495300"/>
          </a:xfrm>
          <a:prstGeom prst="rect">
            <a:avLst/>
          </a:prstGeom>
        </p:spPr>
        <p:txBody>
          <a:bodyPr vert="horz" lIns="91787" tIns="45894" rIns="91787" bIns="45894" rtlCol="0"/>
          <a:lstStyle>
            <a:lvl1pPr algn="r">
              <a:defRPr sz="1200">
                <a:latin typeface="Arial" charset="0"/>
                <a:cs typeface="Arial" charset="0"/>
              </a:defRPr>
            </a:lvl1pPr>
          </a:lstStyle>
          <a:p>
            <a:pPr>
              <a:defRPr/>
            </a:pPr>
            <a:fld id="{296AAED0-F7CD-483D-B156-789D8B359A4E}" type="datetimeFigureOut">
              <a:rPr lang="en-US"/>
              <a:pPr>
                <a:defRPr/>
              </a:pPr>
              <a:t>13-Nov-2013</a:t>
            </a:fld>
            <a:endParaRPr lang="en-US" dirty="0"/>
          </a:p>
        </p:txBody>
      </p:sp>
      <p:sp>
        <p:nvSpPr>
          <p:cNvPr id="4" name="Slide Image Placeholder 3"/>
          <p:cNvSpPr>
            <a:spLocks noGrp="1" noRot="1" noChangeAspect="1"/>
          </p:cNvSpPr>
          <p:nvPr>
            <p:ph type="sldImg" idx="2"/>
          </p:nvPr>
        </p:nvSpPr>
        <p:spPr>
          <a:xfrm>
            <a:off x="920750" y="742950"/>
            <a:ext cx="4953000" cy="3714750"/>
          </a:xfrm>
          <a:prstGeom prst="rect">
            <a:avLst/>
          </a:prstGeom>
          <a:noFill/>
          <a:ln w="12700">
            <a:solidFill>
              <a:prstClr val="black"/>
            </a:solidFill>
          </a:ln>
        </p:spPr>
        <p:txBody>
          <a:bodyPr vert="horz" lIns="91787" tIns="45894" rIns="91787" bIns="45894" rtlCol="0" anchor="ctr"/>
          <a:lstStyle/>
          <a:p>
            <a:pPr lvl="0"/>
            <a:endParaRPr lang="en-US" noProof="0" dirty="0" smtClean="0"/>
          </a:p>
        </p:txBody>
      </p:sp>
      <p:sp>
        <p:nvSpPr>
          <p:cNvPr id="5" name="Notes Placeholder 4"/>
          <p:cNvSpPr>
            <a:spLocks noGrp="1"/>
          </p:cNvSpPr>
          <p:nvPr>
            <p:ph type="body" sz="quarter" idx="3"/>
          </p:nvPr>
        </p:nvSpPr>
        <p:spPr>
          <a:xfrm>
            <a:off x="679450" y="4705350"/>
            <a:ext cx="5435600" cy="4457700"/>
          </a:xfrm>
          <a:prstGeom prst="rect">
            <a:avLst/>
          </a:prstGeom>
        </p:spPr>
        <p:txBody>
          <a:bodyPr vert="horz" lIns="91787" tIns="45894" rIns="91787" bIns="45894"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409113"/>
            <a:ext cx="2943225" cy="495300"/>
          </a:xfrm>
          <a:prstGeom prst="rect">
            <a:avLst/>
          </a:prstGeom>
        </p:spPr>
        <p:txBody>
          <a:bodyPr vert="horz" lIns="91787" tIns="45894" rIns="91787" bIns="45894" rtlCol="0" anchor="b"/>
          <a:lstStyle>
            <a:lvl1pPr algn="l">
              <a:defRPr sz="1200" dirty="0">
                <a:latin typeface="Arial" charset="0"/>
                <a:cs typeface="Arial" charset="0"/>
              </a:defRPr>
            </a:lvl1pPr>
          </a:lstStyle>
          <a:p>
            <a:pPr>
              <a:defRPr/>
            </a:pPr>
            <a:endParaRPr lang="en-US" dirty="0"/>
          </a:p>
        </p:txBody>
      </p:sp>
      <p:sp>
        <p:nvSpPr>
          <p:cNvPr id="7" name="Slide Number Placeholder 6"/>
          <p:cNvSpPr>
            <a:spLocks noGrp="1"/>
          </p:cNvSpPr>
          <p:nvPr>
            <p:ph type="sldNum" sz="quarter" idx="5"/>
          </p:nvPr>
        </p:nvSpPr>
        <p:spPr>
          <a:xfrm>
            <a:off x="3849688" y="9409113"/>
            <a:ext cx="2943225" cy="495300"/>
          </a:xfrm>
          <a:prstGeom prst="rect">
            <a:avLst/>
          </a:prstGeom>
        </p:spPr>
        <p:txBody>
          <a:bodyPr vert="horz" lIns="91787" tIns="45894" rIns="91787" bIns="45894" rtlCol="0" anchor="b"/>
          <a:lstStyle>
            <a:lvl1pPr algn="r">
              <a:defRPr sz="1200">
                <a:latin typeface="Arial" charset="0"/>
                <a:cs typeface="Arial" charset="0"/>
              </a:defRPr>
            </a:lvl1pPr>
          </a:lstStyle>
          <a:p>
            <a:pPr>
              <a:defRPr/>
            </a:pPr>
            <a:fld id="{77B57C54-D42E-48DD-AE59-A13C224EA896}" type="slidenum">
              <a:rPr lang="en-US"/>
              <a:pPr>
                <a:defRPr/>
              </a:pPr>
              <a:t>‹#›</a:t>
            </a:fld>
            <a:endParaRPr lang="en-US" dirty="0"/>
          </a:p>
        </p:txBody>
      </p:sp>
    </p:spTree>
    <p:extLst>
      <p:ext uri="{BB962C8B-B14F-4D97-AF65-F5344CB8AC3E}">
        <p14:creationId xmlns:p14="http://schemas.microsoft.com/office/powerpoint/2010/main" val="28552882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7B57C54-D42E-48DD-AE59-A13C224EA896}" type="slidenum">
              <a:rPr lang="en-US" smtClean="0"/>
              <a:pPr>
                <a:defRPr/>
              </a:pPr>
              <a:t>1</a:t>
            </a:fld>
            <a:endParaRPr lang="en-US" dirty="0"/>
          </a:p>
        </p:txBody>
      </p:sp>
    </p:spTree>
    <p:extLst>
      <p:ext uri="{BB962C8B-B14F-4D97-AF65-F5344CB8AC3E}">
        <p14:creationId xmlns:p14="http://schemas.microsoft.com/office/powerpoint/2010/main" val="13424245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7B57C54-D42E-48DD-AE59-A13C224EA896}" type="slidenum">
              <a:rPr lang="en-US" smtClean="0"/>
              <a:pPr>
                <a:defRPr/>
              </a:pPr>
              <a:t>15</a:t>
            </a:fld>
            <a:endParaRPr lang="en-US" dirty="0"/>
          </a:p>
        </p:txBody>
      </p:sp>
    </p:spTree>
    <p:extLst>
      <p:ext uri="{BB962C8B-B14F-4D97-AF65-F5344CB8AC3E}">
        <p14:creationId xmlns:p14="http://schemas.microsoft.com/office/powerpoint/2010/main" val="28492775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8.png"/><Relationship Id="rId1" Type="http://schemas.openxmlformats.org/officeDocument/2006/relationships/slideMaster" Target="../slideMasters/slideMaster4.xml"/><Relationship Id="rId4" Type="http://schemas.openxmlformats.org/officeDocument/2006/relationships/image" Target="../media/image9.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8.png"/><Relationship Id="rId1" Type="http://schemas.openxmlformats.org/officeDocument/2006/relationships/slideMaster" Target="../slideMasters/slideMaster5.xml"/><Relationship Id="rId4" Type="http://schemas.openxmlformats.org/officeDocument/2006/relationships/image" Target="../media/image9.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2" descr="Guillemetgrey20cm15pour"/>
          <p:cNvPicPr>
            <a:picLocks noChangeAspect="1" noChangeArrowheads="1"/>
          </p:cNvPicPr>
          <p:nvPr/>
        </p:nvPicPr>
        <p:blipFill>
          <a:blip r:embed="rId2" cstate="print"/>
          <a:srcRect/>
          <a:stretch>
            <a:fillRect/>
          </a:stretch>
        </p:blipFill>
        <p:spPr bwMode="auto">
          <a:xfrm>
            <a:off x="928688" y="1357313"/>
            <a:ext cx="1579562" cy="3429000"/>
          </a:xfrm>
          <a:prstGeom prst="rect">
            <a:avLst/>
          </a:prstGeom>
          <a:noFill/>
          <a:ln w="9525">
            <a:noFill/>
            <a:miter lim="800000"/>
            <a:headEnd/>
            <a:tailEnd/>
          </a:ln>
        </p:spPr>
      </p:pic>
      <p:pic>
        <p:nvPicPr>
          <p:cNvPr id="5" name="Picture 17" descr="Bannerlogoleft_fr"/>
          <p:cNvPicPr>
            <a:picLocks noChangeAspect="1" noChangeArrowheads="1"/>
          </p:cNvPicPr>
          <p:nvPr/>
        </p:nvPicPr>
        <p:blipFill>
          <a:blip r:embed="rId3" cstate="print"/>
          <a:srcRect/>
          <a:stretch>
            <a:fillRect/>
          </a:stretch>
        </p:blipFill>
        <p:spPr bwMode="auto">
          <a:xfrm>
            <a:off x="-19050" y="0"/>
            <a:ext cx="9163050" cy="962025"/>
          </a:xfrm>
          <a:prstGeom prst="rect">
            <a:avLst/>
          </a:prstGeom>
          <a:noFill/>
          <a:ln w="9525">
            <a:noFill/>
            <a:miter lim="800000"/>
            <a:headEnd/>
            <a:tailEnd/>
          </a:ln>
        </p:spPr>
      </p:pic>
      <p:sp>
        <p:nvSpPr>
          <p:cNvPr id="443394" name="Rectangle 2"/>
          <p:cNvSpPr>
            <a:spLocks noGrp="1" noChangeArrowheads="1"/>
          </p:cNvSpPr>
          <p:nvPr>
            <p:ph type="ctrTitle"/>
          </p:nvPr>
        </p:nvSpPr>
        <p:spPr>
          <a:xfrm>
            <a:off x="3565525" y="1341438"/>
            <a:ext cx="5038725" cy="1470025"/>
          </a:xfrm>
        </p:spPr>
        <p:txBody>
          <a:bodyPr/>
          <a:lstStyle>
            <a:lvl1pPr algn="l">
              <a:defRPr/>
            </a:lvl1pPr>
          </a:lstStyle>
          <a:p>
            <a:r>
              <a:rPr lang="en-US" smtClean="0"/>
              <a:t>Click to edit Master title style</a:t>
            </a:r>
            <a:endParaRPr lang="en-US"/>
          </a:p>
        </p:txBody>
      </p:sp>
      <p:sp>
        <p:nvSpPr>
          <p:cNvPr id="443395" name="Rectangle 3"/>
          <p:cNvSpPr>
            <a:spLocks noGrp="1" noChangeArrowheads="1"/>
          </p:cNvSpPr>
          <p:nvPr>
            <p:ph type="subTitle" idx="1"/>
          </p:nvPr>
        </p:nvSpPr>
        <p:spPr>
          <a:xfrm>
            <a:off x="3563938" y="2900363"/>
            <a:ext cx="4352925" cy="1752600"/>
          </a:xfrm>
        </p:spPr>
        <p:txBody>
          <a:bodyPr/>
          <a:lstStyle>
            <a:lvl1pPr marL="0" indent="0">
              <a:buFontTx/>
              <a:buNone/>
              <a:defRPr/>
            </a:lvl1pPr>
          </a:lstStyle>
          <a:p>
            <a:r>
              <a:rPr lang="en-US" smtClean="0"/>
              <a:t>Click to edit Master subtitle style</a:t>
            </a:r>
            <a:endParaRPr lang="en-US"/>
          </a:p>
        </p:txBody>
      </p:sp>
      <p:sp>
        <p:nvSpPr>
          <p:cNvPr id="6" name="Rectangle 4"/>
          <p:cNvSpPr>
            <a:spLocks noGrp="1" noChangeArrowheads="1"/>
          </p:cNvSpPr>
          <p:nvPr>
            <p:ph type="dt" sz="half" idx="10"/>
          </p:nvPr>
        </p:nvSpPr>
        <p:spPr/>
        <p:txBody>
          <a:bodyPr/>
          <a:lstStyle>
            <a:lvl1pPr>
              <a:defRPr/>
            </a:lvl1pPr>
          </a:lstStyle>
          <a:p>
            <a:pPr>
              <a:defRPr/>
            </a:pPr>
            <a:fld id="{EAAB0589-D6CD-4B26-A539-BC2BE9ECEF61}" type="datetimeFigureOut">
              <a:rPr lang="en-US"/>
              <a:pPr>
                <a:defRPr/>
              </a:pPr>
              <a:t>13-Nov-2013</a:t>
            </a:fld>
            <a:endParaRPr lang="en-US" dirty="0"/>
          </a:p>
        </p:txBody>
      </p:sp>
      <p:sp>
        <p:nvSpPr>
          <p:cNvPr id="7" name="Rectangle 5"/>
          <p:cNvSpPr>
            <a:spLocks noGrp="1" noChangeArrowheads="1"/>
          </p:cNvSpPr>
          <p:nvPr>
            <p:ph type="ftr" sz="quarter" idx="11"/>
          </p:nvPr>
        </p:nvSpPr>
        <p:spPr/>
        <p:txBody>
          <a:bodyPr/>
          <a:lstStyle>
            <a:lvl1pPr>
              <a:defRPr dirty="0"/>
            </a:lvl1pPr>
          </a:lstStyle>
          <a:p>
            <a:pPr>
              <a:defRPr/>
            </a:pPr>
            <a:endParaRPr lang="en-US" dirty="0"/>
          </a:p>
        </p:txBody>
      </p:sp>
      <p:sp>
        <p:nvSpPr>
          <p:cNvPr id="8" name="Rectangle 6"/>
          <p:cNvSpPr>
            <a:spLocks noGrp="1" noChangeArrowheads="1"/>
          </p:cNvSpPr>
          <p:nvPr>
            <p:ph type="sldNum" sz="quarter" idx="12"/>
          </p:nvPr>
        </p:nvSpPr>
        <p:spPr>
          <a:xfrm>
            <a:off x="6553200" y="6245225"/>
            <a:ext cx="2133600" cy="476250"/>
          </a:xfrm>
        </p:spPr>
        <p:txBody>
          <a:bodyPr/>
          <a:lstStyle>
            <a:lvl1pPr>
              <a:defRPr/>
            </a:lvl1pPr>
          </a:lstStyle>
          <a:p>
            <a:pPr>
              <a:defRPr/>
            </a:pPr>
            <a:fld id="{0EBB9F20-999B-4D81-8C1E-81E03220DDE4}"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BAE37626-3E50-419E-9479-8C18AFB1B9C4}" type="datetimeFigureOut">
              <a:rPr lang="en-US"/>
              <a:pPr>
                <a:defRPr/>
              </a:pPr>
              <a:t>13-Nov-2013</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EF89D0A-6BE9-4E06-A15E-930F6424769D}"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AE436CC0-DCAC-41F5-9B86-AE0078B0FA35}" type="datetimeFigureOut">
              <a:rPr lang="en-US"/>
              <a:pPr>
                <a:defRPr/>
              </a:pPr>
              <a:t>13-Nov-2013</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C1067B50-6A10-4ED6-ABD1-7915FD615ABE}"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0F2DD55F-CC40-4F8F-8A43-B09563B1AFF3}" type="datetimeFigureOut">
              <a:rPr lang="en-US"/>
              <a:pPr>
                <a:defRPr/>
              </a:pPr>
              <a:t>13-Nov-2013</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19"/>
          <p:cNvSpPr>
            <a:spLocks noGrp="1" noChangeArrowheads="1"/>
          </p:cNvSpPr>
          <p:nvPr>
            <p:ph type="sldNum" sz="quarter" idx="12"/>
          </p:nvPr>
        </p:nvSpPr>
        <p:spPr>
          <a:ln/>
        </p:spPr>
        <p:txBody>
          <a:bodyPr/>
          <a:lstStyle>
            <a:lvl1pPr>
              <a:defRPr/>
            </a:lvl1pPr>
          </a:lstStyle>
          <a:p>
            <a:pPr>
              <a:defRPr/>
            </a:pPr>
            <a:fld id="{817F8B3A-2C59-4F79-879D-D88A3332CD87}"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smtClean="0"/>
              <a:t>Click to edit Master title style</a:t>
            </a:r>
            <a:endParaRPr lang="en-US"/>
          </a:p>
        </p:txBody>
      </p:sp>
      <p:sp>
        <p:nvSpPr>
          <p:cNvPr id="3" name="2 Marcador de contenido"/>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BBB8F248-715E-48B6-8392-6AF0E14BC779}" type="datetimeFigureOut">
              <a:rPr lang="en-US"/>
              <a:pPr>
                <a:defRPr/>
              </a:pPr>
              <a:t>13-Nov-2013</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19"/>
          <p:cNvSpPr>
            <a:spLocks noGrp="1" noChangeArrowheads="1"/>
          </p:cNvSpPr>
          <p:nvPr>
            <p:ph type="sldNum" sz="quarter" idx="12"/>
          </p:nvPr>
        </p:nvSpPr>
        <p:spPr>
          <a:ln/>
        </p:spPr>
        <p:txBody>
          <a:bodyPr/>
          <a:lstStyle>
            <a:lvl1pPr>
              <a:defRPr/>
            </a:lvl1pPr>
          </a:lstStyle>
          <a:p>
            <a:pPr>
              <a:defRPr/>
            </a:pPr>
            <a:fld id="{21C4BF86-6AE4-46F6-8416-8C0E07E588A6}"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BD3EEA86-B680-4DD9-A646-00334FDB8444}" type="datetimeFigureOut">
              <a:rPr lang="en-US"/>
              <a:pPr>
                <a:defRPr/>
              </a:pPr>
              <a:t>13-Nov-2013</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19"/>
          <p:cNvSpPr>
            <a:spLocks noGrp="1" noChangeArrowheads="1"/>
          </p:cNvSpPr>
          <p:nvPr>
            <p:ph type="sldNum" sz="quarter" idx="12"/>
          </p:nvPr>
        </p:nvSpPr>
        <p:spPr>
          <a:ln/>
        </p:spPr>
        <p:txBody>
          <a:bodyPr/>
          <a:lstStyle>
            <a:lvl1pPr>
              <a:defRPr/>
            </a:lvl1pPr>
          </a:lstStyle>
          <a:p>
            <a:pPr>
              <a:defRPr/>
            </a:pPr>
            <a:fld id="{65B18922-13FF-49AA-8EE5-330B86AE763E}"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smtClean="0"/>
              <a:t>Click to edit Master title style</a:t>
            </a:r>
            <a:endParaRPr lang="en-US"/>
          </a:p>
        </p:txBody>
      </p:sp>
      <p:sp>
        <p:nvSpPr>
          <p:cNvPr id="3" name="2 Marcador de contenido"/>
          <p:cNvSpPr>
            <a:spLocks noGrp="1"/>
          </p:cNvSpPr>
          <p:nvPr>
            <p:ph sz="half" idx="1"/>
          </p:nvPr>
        </p:nvSpPr>
        <p:spPr>
          <a:xfrm>
            <a:off x="539750" y="1412875"/>
            <a:ext cx="3990975" cy="46831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3 Marcador de contenido"/>
          <p:cNvSpPr>
            <a:spLocks noGrp="1"/>
          </p:cNvSpPr>
          <p:nvPr>
            <p:ph sz="half" idx="2"/>
          </p:nvPr>
        </p:nvSpPr>
        <p:spPr>
          <a:xfrm>
            <a:off x="4683125" y="1412875"/>
            <a:ext cx="3992563" cy="46831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366F28FC-57FE-435E-AC69-12ED718790A2}" type="datetimeFigureOut">
              <a:rPr lang="en-US"/>
              <a:pPr>
                <a:defRPr/>
              </a:pPr>
              <a:t>13-Nov-2013</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19"/>
          <p:cNvSpPr>
            <a:spLocks noGrp="1" noChangeArrowheads="1"/>
          </p:cNvSpPr>
          <p:nvPr>
            <p:ph type="sldNum" sz="quarter" idx="12"/>
          </p:nvPr>
        </p:nvSpPr>
        <p:spPr>
          <a:ln/>
        </p:spPr>
        <p:txBody>
          <a:bodyPr/>
          <a:lstStyle>
            <a:lvl1pPr>
              <a:defRPr/>
            </a:lvl1pPr>
          </a:lstStyle>
          <a:p>
            <a:pPr>
              <a:defRPr/>
            </a:pPr>
            <a:fld id="{B6321E6C-ED21-4BA4-89D4-8B00AB670B3B}"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6DE378A5-DAD3-40C9-8350-55A2B72CFC0E}" type="datetimeFigureOut">
              <a:rPr lang="en-US"/>
              <a:pPr>
                <a:defRPr/>
              </a:pPr>
              <a:t>13-Nov-2013</a:t>
            </a:fld>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19"/>
          <p:cNvSpPr>
            <a:spLocks noGrp="1" noChangeArrowheads="1"/>
          </p:cNvSpPr>
          <p:nvPr>
            <p:ph type="sldNum" sz="quarter" idx="12"/>
          </p:nvPr>
        </p:nvSpPr>
        <p:spPr>
          <a:ln/>
        </p:spPr>
        <p:txBody>
          <a:bodyPr/>
          <a:lstStyle>
            <a:lvl1pPr>
              <a:defRPr/>
            </a:lvl1pPr>
          </a:lstStyle>
          <a:p>
            <a:pPr>
              <a:defRPr/>
            </a:pPr>
            <a:fld id="{EBB0A126-A0E2-4CDC-986B-CEFFF9679370}" type="slidenum">
              <a:rPr lang="en-US"/>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D88FD87D-8584-4159-82B6-65758698AC82}" type="datetimeFigureOut">
              <a:rPr lang="en-US"/>
              <a:pPr>
                <a:defRPr/>
              </a:pPr>
              <a:t>13-Nov-2013</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19"/>
          <p:cNvSpPr>
            <a:spLocks noGrp="1" noChangeArrowheads="1"/>
          </p:cNvSpPr>
          <p:nvPr>
            <p:ph type="sldNum" sz="quarter" idx="12"/>
          </p:nvPr>
        </p:nvSpPr>
        <p:spPr>
          <a:ln/>
        </p:spPr>
        <p:txBody>
          <a:bodyPr/>
          <a:lstStyle>
            <a:lvl1pPr>
              <a:defRPr/>
            </a:lvl1pPr>
          </a:lstStyle>
          <a:p>
            <a:pPr>
              <a:defRPr/>
            </a:pPr>
            <a:fld id="{6D1C2D3A-03FC-4690-8489-D63B28FD0E31}" type="slidenum">
              <a:rPr lang="en-US"/>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50F3C59B-152F-4436-9A45-4E2E12723C4B}" type="datetimeFigureOut">
              <a:rPr lang="en-US"/>
              <a:pPr>
                <a:defRPr/>
              </a:pPr>
              <a:t>13-Nov-2013</a:t>
            </a:fld>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19"/>
          <p:cNvSpPr>
            <a:spLocks noGrp="1" noChangeArrowheads="1"/>
          </p:cNvSpPr>
          <p:nvPr>
            <p:ph type="sldNum" sz="quarter" idx="12"/>
          </p:nvPr>
        </p:nvSpPr>
        <p:spPr>
          <a:ln/>
        </p:spPr>
        <p:txBody>
          <a:bodyPr/>
          <a:lstStyle>
            <a:lvl1pPr>
              <a:defRPr/>
            </a:lvl1pPr>
          </a:lstStyle>
          <a:p>
            <a:pPr>
              <a:defRPr/>
            </a:pPr>
            <a:fld id="{24D7A489-B950-4CAD-A741-D505103B65BD}" type="slidenum">
              <a:rPr lang="en-US"/>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48E75B3B-D404-4FB4-9968-E5C4B977EC36}" type="datetimeFigureOut">
              <a:rPr lang="en-US"/>
              <a:pPr>
                <a:defRPr/>
              </a:pPr>
              <a:t>13-Nov-2013</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19"/>
          <p:cNvSpPr>
            <a:spLocks noGrp="1" noChangeArrowheads="1"/>
          </p:cNvSpPr>
          <p:nvPr>
            <p:ph type="sldNum" sz="quarter" idx="12"/>
          </p:nvPr>
        </p:nvSpPr>
        <p:spPr>
          <a:ln/>
        </p:spPr>
        <p:txBody>
          <a:bodyPr/>
          <a:lstStyle>
            <a:lvl1pPr>
              <a:defRPr/>
            </a:lvl1pPr>
          </a:lstStyle>
          <a:p>
            <a:pPr>
              <a:defRPr/>
            </a:pPr>
            <a:fld id="{D09AEF54-B4DA-48C0-82CC-FABBEEA0DAC3}"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EB4B5721-FB9B-4E38-B8A6-26071EBF52BE}" type="datetimeFigureOut">
              <a:rPr lang="en-US"/>
              <a:pPr>
                <a:defRPr/>
              </a:pPr>
              <a:t>13-Nov-2013</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E9189676-9322-415D-84B8-42C9EDB9C584}"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3CB7F5FB-54B0-4950-B09F-BADF0729ACC0}" type="datetimeFigureOut">
              <a:rPr lang="en-US"/>
              <a:pPr>
                <a:defRPr/>
              </a:pPr>
              <a:t>13-Nov-2013</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19"/>
          <p:cNvSpPr>
            <a:spLocks noGrp="1" noChangeArrowheads="1"/>
          </p:cNvSpPr>
          <p:nvPr>
            <p:ph type="sldNum" sz="quarter" idx="12"/>
          </p:nvPr>
        </p:nvSpPr>
        <p:spPr>
          <a:ln/>
        </p:spPr>
        <p:txBody>
          <a:bodyPr/>
          <a:lstStyle>
            <a:lvl1pPr>
              <a:defRPr/>
            </a:lvl1pPr>
          </a:lstStyle>
          <a:p>
            <a:pPr>
              <a:defRPr/>
            </a:pPr>
            <a:fld id="{7A052357-DF71-4772-870B-3CFB68C5B5EF}"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smtClean="0"/>
              <a:t>Click to edit Master title style</a:t>
            </a:r>
            <a:endParaRPr lang="en-US"/>
          </a:p>
        </p:txBody>
      </p:sp>
      <p:sp>
        <p:nvSpPr>
          <p:cNvPr id="3" name="2 Marcador de texto vertical"/>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3056F69-4CC2-4405-8223-6C9FAEC4C72E}" type="datetimeFigureOut">
              <a:rPr lang="en-US"/>
              <a:pPr>
                <a:defRPr/>
              </a:pPr>
              <a:t>13-Nov-2013</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19"/>
          <p:cNvSpPr>
            <a:spLocks noGrp="1" noChangeArrowheads="1"/>
          </p:cNvSpPr>
          <p:nvPr>
            <p:ph type="sldNum" sz="quarter" idx="12"/>
          </p:nvPr>
        </p:nvSpPr>
        <p:spPr>
          <a:ln/>
        </p:spPr>
        <p:txBody>
          <a:bodyPr/>
          <a:lstStyle>
            <a:lvl1pPr>
              <a:defRPr/>
            </a:lvl1pPr>
          </a:lstStyle>
          <a:p>
            <a:pPr>
              <a:defRPr/>
            </a:pPr>
            <a:fld id="{0F646226-3E28-481E-8694-B9CF9D3CCDAB}"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40513" y="115888"/>
            <a:ext cx="2057400" cy="5980112"/>
          </a:xfrm>
        </p:spPr>
        <p:txBody>
          <a:bodyPr vert="eaVert"/>
          <a:lstStyle/>
          <a:p>
            <a:r>
              <a:rPr lang="en-US" smtClean="0"/>
              <a:t>Click to edit Master title style</a:t>
            </a:r>
            <a:endParaRPr lang="en-US"/>
          </a:p>
        </p:txBody>
      </p:sp>
      <p:sp>
        <p:nvSpPr>
          <p:cNvPr id="3" name="2 Marcador de texto vertical"/>
          <p:cNvSpPr>
            <a:spLocks noGrp="1"/>
          </p:cNvSpPr>
          <p:nvPr>
            <p:ph type="body" orient="vert" idx="1"/>
          </p:nvPr>
        </p:nvSpPr>
        <p:spPr>
          <a:xfrm>
            <a:off x="468313" y="115888"/>
            <a:ext cx="6019800" cy="5980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2DAF016-912A-493F-9A01-F64ABF04041E}" type="datetimeFigureOut">
              <a:rPr lang="en-US"/>
              <a:pPr>
                <a:defRPr/>
              </a:pPr>
              <a:t>13-Nov-2013</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19"/>
          <p:cNvSpPr>
            <a:spLocks noGrp="1" noChangeArrowheads="1"/>
          </p:cNvSpPr>
          <p:nvPr>
            <p:ph type="sldNum" sz="quarter" idx="12"/>
          </p:nvPr>
        </p:nvSpPr>
        <p:spPr>
          <a:ln/>
        </p:spPr>
        <p:txBody>
          <a:bodyPr/>
          <a:lstStyle>
            <a:lvl1pPr>
              <a:defRPr/>
            </a:lvl1pPr>
          </a:lstStyle>
          <a:p>
            <a:pPr>
              <a:defRPr/>
            </a:pPr>
            <a:fld id="{461321A7-7A88-4D1A-9D7A-538F2F1E240B}" type="slidenum">
              <a:rPr lang="en-US"/>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chart" preserve="1">
  <p:cSld name="Título y gráfico">
    <p:spTree>
      <p:nvGrpSpPr>
        <p:cNvPr id="1" name=""/>
        <p:cNvGrpSpPr/>
        <p:nvPr/>
      </p:nvGrpSpPr>
      <p:grpSpPr>
        <a:xfrm>
          <a:off x="0" y="0"/>
          <a:ext cx="0" cy="0"/>
          <a:chOff x="0" y="0"/>
          <a:chExt cx="0" cy="0"/>
        </a:xfrm>
      </p:grpSpPr>
      <p:sp>
        <p:nvSpPr>
          <p:cNvPr id="2" name="1 Título"/>
          <p:cNvSpPr>
            <a:spLocks noGrp="1"/>
          </p:cNvSpPr>
          <p:nvPr>
            <p:ph type="title"/>
          </p:nvPr>
        </p:nvSpPr>
        <p:spPr>
          <a:xfrm>
            <a:off x="468313" y="115888"/>
            <a:ext cx="8229600" cy="1143000"/>
          </a:xfrm>
        </p:spPr>
        <p:txBody>
          <a:bodyPr/>
          <a:lstStyle/>
          <a:p>
            <a:r>
              <a:rPr lang="en-US" smtClean="0"/>
              <a:t>Click to edit Master title style</a:t>
            </a:r>
            <a:endParaRPr lang="en-US"/>
          </a:p>
        </p:txBody>
      </p:sp>
      <p:sp>
        <p:nvSpPr>
          <p:cNvPr id="3" name="2 Marcador de gráfico"/>
          <p:cNvSpPr>
            <a:spLocks noGrp="1"/>
          </p:cNvSpPr>
          <p:nvPr>
            <p:ph type="chart" idx="1"/>
          </p:nvPr>
        </p:nvSpPr>
        <p:spPr>
          <a:xfrm>
            <a:off x="539750" y="1412875"/>
            <a:ext cx="8135938" cy="4683125"/>
          </a:xfrm>
        </p:spPr>
        <p:txBody>
          <a:bodyPr/>
          <a:lstStyle/>
          <a:p>
            <a:pPr lvl="0"/>
            <a:r>
              <a:rPr lang="en-US" noProof="0" dirty="0" smtClean="0"/>
              <a:t>Click icon to add chart</a:t>
            </a:r>
          </a:p>
        </p:txBody>
      </p:sp>
      <p:sp>
        <p:nvSpPr>
          <p:cNvPr id="4" name="Rectangle 4"/>
          <p:cNvSpPr>
            <a:spLocks noGrp="1" noChangeArrowheads="1"/>
          </p:cNvSpPr>
          <p:nvPr>
            <p:ph type="dt" sz="half" idx="10"/>
          </p:nvPr>
        </p:nvSpPr>
        <p:spPr>
          <a:ln/>
        </p:spPr>
        <p:txBody>
          <a:bodyPr/>
          <a:lstStyle>
            <a:lvl1pPr>
              <a:defRPr/>
            </a:lvl1pPr>
          </a:lstStyle>
          <a:p>
            <a:pPr>
              <a:defRPr/>
            </a:pPr>
            <a:fld id="{4ECC3FCB-A9B6-47CE-B1D3-1787A3F372E3}" type="datetimeFigureOut">
              <a:rPr lang="en-US"/>
              <a:pPr>
                <a:defRPr/>
              </a:pPr>
              <a:t>13-Nov-2013</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19"/>
          <p:cNvSpPr>
            <a:spLocks noGrp="1" noChangeArrowheads="1"/>
          </p:cNvSpPr>
          <p:nvPr>
            <p:ph type="sldNum" sz="quarter" idx="12"/>
          </p:nvPr>
        </p:nvSpPr>
        <p:spPr>
          <a:ln/>
        </p:spPr>
        <p:txBody>
          <a:bodyPr/>
          <a:lstStyle>
            <a:lvl1pPr>
              <a:defRPr/>
            </a:lvl1pPr>
          </a:lstStyle>
          <a:p>
            <a:pPr>
              <a:defRPr/>
            </a:pPr>
            <a:fld id="{C8CE4314-33C0-4C2D-B8AF-1D50290E5A07}" type="slidenum">
              <a:rPr lang="en-US"/>
              <a:pPr>
                <a:defRPr/>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0F2DD55F-CC40-4F8F-8A43-B09563B1AFF3}" type="datetimeFigureOut">
              <a:rPr lang="en-US">
                <a:solidFill>
                  <a:srgbClr val="000000"/>
                </a:solidFill>
              </a:rPr>
              <a:pPr>
                <a:defRPr/>
              </a:pPr>
              <a:t>13-Nov-2013</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19"/>
          <p:cNvSpPr>
            <a:spLocks noGrp="1" noChangeArrowheads="1"/>
          </p:cNvSpPr>
          <p:nvPr>
            <p:ph type="sldNum" sz="quarter" idx="12"/>
          </p:nvPr>
        </p:nvSpPr>
        <p:spPr>
          <a:ln/>
        </p:spPr>
        <p:txBody>
          <a:bodyPr/>
          <a:lstStyle>
            <a:lvl1pPr>
              <a:defRPr/>
            </a:lvl1pPr>
          </a:lstStyle>
          <a:p>
            <a:pPr>
              <a:defRPr/>
            </a:pPr>
            <a:fld id="{817F8B3A-2C59-4F79-879D-D88A3332CD8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1410627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smtClean="0"/>
              <a:t>Click to edit Master title style</a:t>
            </a:r>
            <a:endParaRPr lang="en-US"/>
          </a:p>
        </p:txBody>
      </p:sp>
      <p:sp>
        <p:nvSpPr>
          <p:cNvPr id="3" name="2 Marcador de contenido"/>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BBB8F248-715E-48B6-8392-6AF0E14BC779}" type="datetimeFigureOut">
              <a:rPr lang="en-US">
                <a:solidFill>
                  <a:srgbClr val="000000"/>
                </a:solidFill>
              </a:rPr>
              <a:pPr>
                <a:defRPr/>
              </a:pPr>
              <a:t>13-Nov-2013</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19"/>
          <p:cNvSpPr>
            <a:spLocks noGrp="1" noChangeArrowheads="1"/>
          </p:cNvSpPr>
          <p:nvPr>
            <p:ph type="sldNum" sz="quarter" idx="12"/>
          </p:nvPr>
        </p:nvSpPr>
        <p:spPr>
          <a:ln/>
        </p:spPr>
        <p:txBody>
          <a:bodyPr/>
          <a:lstStyle>
            <a:lvl1pPr>
              <a:defRPr/>
            </a:lvl1pPr>
          </a:lstStyle>
          <a:p>
            <a:pPr>
              <a:defRPr/>
            </a:pPr>
            <a:fld id="{21C4BF86-6AE4-46F6-8416-8C0E07E588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279047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BD3EEA86-B680-4DD9-A646-00334FDB8444}" type="datetimeFigureOut">
              <a:rPr lang="en-US">
                <a:solidFill>
                  <a:srgbClr val="000000"/>
                </a:solidFill>
              </a:rPr>
              <a:pPr>
                <a:defRPr/>
              </a:pPr>
              <a:t>13-Nov-2013</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19"/>
          <p:cNvSpPr>
            <a:spLocks noGrp="1" noChangeArrowheads="1"/>
          </p:cNvSpPr>
          <p:nvPr>
            <p:ph type="sldNum" sz="quarter" idx="12"/>
          </p:nvPr>
        </p:nvSpPr>
        <p:spPr>
          <a:ln/>
        </p:spPr>
        <p:txBody>
          <a:bodyPr/>
          <a:lstStyle>
            <a:lvl1pPr>
              <a:defRPr/>
            </a:lvl1pPr>
          </a:lstStyle>
          <a:p>
            <a:pPr>
              <a:defRPr/>
            </a:pPr>
            <a:fld id="{65B18922-13FF-49AA-8EE5-330B86AE763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7924584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smtClean="0"/>
              <a:t>Click to edit Master title style</a:t>
            </a:r>
            <a:endParaRPr lang="en-US"/>
          </a:p>
        </p:txBody>
      </p:sp>
      <p:sp>
        <p:nvSpPr>
          <p:cNvPr id="3" name="2 Marcador de contenido"/>
          <p:cNvSpPr>
            <a:spLocks noGrp="1"/>
          </p:cNvSpPr>
          <p:nvPr>
            <p:ph sz="half" idx="1"/>
          </p:nvPr>
        </p:nvSpPr>
        <p:spPr>
          <a:xfrm>
            <a:off x="539750" y="1412875"/>
            <a:ext cx="3990975" cy="46831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3 Marcador de contenido"/>
          <p:cNvSpPr>
            <a:spLocks noGrp="1"/>
          </p:cNvSpPr>
          <p:nvPr>
            <p:ph sz="half" idx="2"/>
          </p:nvPr>
        </p:nvSpPr>
        <p:spPr>
          <a:xfrm>
            <a:off x="4683125" y="1412875"/>
            <a:ext cx="3992563" cy="46831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366F28FC-57FE-435E-AC69-12ED718790A2}" type="datetimeFigureOut">
              <a:rPr lang="en-US">
                <a:solidFill>
                  <a:srgbClr val="000000"/>
                </a:solidFill>
              </a:rPr>
              <a:pPr>
                <a:defRPr/>
              </a:pPr>
              <a:t>13-Nov-2013</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19"/>
          <p:cNvSpPr>
            <a:spLocks noGrp="1" noChangeArrowheads="1"/>
          </p:cNvSpPr>
          <p:nvPr>
            <p:ph type="sldNum" sz="quarter" idx="12"/>
          </p:nvPr>
        </p:nvSpPr>
        <p:spPr>
          <a:ln/>
        </p:spPr>
        <p:txBody>
          <a:bodyPr/>
          <a:lstStyle>
            <a:lvl1pPr>
              <a:defRPr/>
            </a:lvl1pPr>
          </a:lstStyle>
          <a:p>
            <a:pPr>
              <a:defRPr/>
            </a:pPr>
            <a:fld id="{B6321E6C-ED21-4BA4-89D4-8B00AB670B3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5921346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6DE378A5-DAD3-40C9-8350-55A2B72CFC0E}" type="datetimeFigureOut">
              <a:rPr lang="en-US">
                <a:solidFill>
                  <a:srgbClr val="000000"/>
                </a:solidFill>
              </a:rPr>
              <a:pPr>
                <a:defRPr/>
              </a:pPr>
              <a:t>13-Nov-2013</a:t>
            </a:fld>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19"/>
          <p:cNvSpPr>
            <a:spLocks noGrp="1" noChangeArrowheads="1"/>
          </p:cNvSpPr>
          <p:nvPr>
            <p:ph type="sldNum" sz="quarter" idx="12"/>
          </p:nvPr>
        </p:nvSpPr>
        <p:spPr>
          <a:ln/>
        </p:spPr>
        <p:txBody>
          <a:bodyPr/>
          <a:lstStyle>
            <a:lvl1pPr>
              <a:defRPr/>
            </a:lvl1pPr>
          </a:lstStyle>
          <a:p>
            <a:pPr>
              <a:defRPr/>
            </a:pPr>
            <a:fld id="{EBB0A126-A0E2-4CDC-986B-CEFFF967937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443881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D88FD87D-8584-4159-82B6-65758698AC82}" type="datetimeFigureOut">
              <a:rPr lang="en-US">
                <a:solidFill>
                  <a:srgbClr val="000000"/>
                </a:solidFill>
              </a:rPr>
              <a:pPr>
                <a:defRPr/>
              </a:pPr>
              <a:t>13-Nov-2013</a:t>
            </a:fld>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19"/>
          <p:cNvSpPr>
            <a:spLocks noGrp="1" noChangeArrowheads="1"/>
          </p:cNvSpPr>
          <p:nvPr>
            <p:ph type="sldNum" sz="quarter" idx="12"/>
          </p:nvPr>
        </p:nvSpPr>
        <p:spPr>
          <a:ln/>
        </p:spPr>
        <p:txBody>
          <a:bodyPr/>
          <a:lstStyle>
            <a:lvl1pPr>
              <a:defRPr/>
            </a:lvl1pPr>
          </a:lstStyle>
          <a:p>
            <a:pPr>
              <a:defRPr/>
            </a:pPr>
            <a:fld id="{6D1C2D3A-03FC-4690-8489-D63B28FD0E3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2371722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1F025A0E-D271-43CE-A735-CE8E5FCB3662}" type="datetimeFigureOut">
              <a:rPr lang="en-US"/>
              <a:pPr>
                <a:defRPr/>
              </a:pPr>
              <a:t>13-Nov-2013</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FBFA1F1D-BC13-4A81-82F0-81071F969CFB}" type="slidenum">
              <a:rPr lang="en-US"/>
              <a:pPr>
                <a:defRPr/>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50F3C59B-152F-4436-9A45-4E2E12723C4B}" type="datetimeFigureOut">
              <a:rPr lang="en-US">
                <a:solidFill>
                  <a:srgbClr val="000000"/>
                </a:solidFill>
              </a:rPr>
              <a:pPr>
                <a:defRPr/>
              </a:pPr>
              <a:t>13-Nov-2013</a:t>
            </a:fld>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19"/>
          <p:cNvSpPr>
            <a:spLocks noGrp="1" noChangeArrowheads="1"/>
          </p:cNvSpPr>
          <p:nvPr>
            <p:ph type="sldNum" sz="quarter" idx="12"/>
          </p:nvPr>
        </p:nvSpPr>
        <p:spPr>
          <a:ln/>
        </p:spPr>
        <p:txBody>
          <a:bodyPr/>
          <a:lstStyle>
            <a:lvl1pPr>
              <a:defRPr/>
            </a:lvl1pPr>
          </a:lstStyle>
          <a:p>
            <a:pPr>
              <a:defRPr/>
            </a:pPr>
            <a:fld id="{24D7A489-B950-4CAD-A741-D505103B65BD}"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19699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48E75B3B-D404-4FB4-9968-E5C4B977EC36}" type="datetimeFigureOut">
              <a:rPr lang="en-US">
                <a:solidFill>
                  <a:srgbClr val="000000"/>
                </a:solidFill>
              </a:rPr>
              <a:pPr>
                <a:defRPr/>
              </a:pPr>
              <a:t>13-Nov-2013</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19"/>
          <p:cNvSpPr>
            <a:spLocks noGrp="1" noChangeArrowheads="1"/>
          </p:cNvSpPr>
          <p:nvPr>
            <p:ph type="sldNum" sz="quarter" idx="12"/>
          </p:nvPr>
        </p:nvSpPr>
        <p:spPr>
          <a:ln/>
        </p:spPr>
        <p:txBody>
          <a:bodyPr/>
          <a:lstStyle>
            <a:lvl1pPr>
              <a:defRPr/>
            </a:lvl1pPr>
          </a:lstStyle>
          <a:p>
            <a:pPr>
              <a:defRPr/>
            </a:pPr>
            <a:fld id="{D09AEF54-B4DA-48C0-82CC-FABBEEA0DAC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6946819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3CB7F5FB-54B0-4950-B09F-BADF0729ACC0}" type="datetimeFigureOut">
              <a:rPr lang="en-US">
                <a:solidFill>
                  <a:srgbClr val="000000"/>
                </a:solidFill>
              </a:rPr>
              <a:pPr>
                <a:defRPr/>
              </a:pPr>
              <a:t>13-Nov-2013</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19"/>
          <p:cNvSpPr>
            <a:spLocks noGrp="1" noChangeArrowheads="1"/>
          </p:cNvSpPr>
          <p:nvPr>
            <p:ph type="sldNum" sz="quarter" idx="12"/>
          </p:nvPr>
        </p:nvSpPr>
        <p:spPr>
          <a:ln/>
        </p:spPr>
        <p:txBody>
          <a:bodyPr/>
          <a:lstStyle>
            <a:lvl1pPr>
              <a:defRPr/>
            </a:lvl1pPr>
          </a:lstStyle>
          <a:p>
            <a:pPr>
              <a:defRPr/>
            </a:pPr>
            <a:fld id="{7A052357-DF71-4772-870B-3CFB68C5B5E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8120590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smtClean="0"/>
              <a:t>Click to edit Master title style</a:t>
            </a:r>
            <a:endParaRPr lang="en-US"/>
          </a:p>
        </p:txBody>
      </p:sp>
      <p:sp>
        <p:nvSpPr>
          <p:cNvPr id="3" name="2 Marcador de texto vertical"/>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3056F69-4CC2-4405-8223-6C9FAEC4C72E}" type="datetimeFigureOut">
              <a:rPr lang="en-US">
                <a:solidFill>
                  <a:srgbClr val="000000"/>
                </a:solidFill>
              </a:rPr>
              <a:pPr>
                <a:defRPr/>
              </a:pPr>
              <a:t>13-Nov-2013</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19"/>
          <p:cNvSpPr>
            <a:spLocks noGrp="1" noChangeArrowheads="1"/>
          </p:cNvSpPr>
          <p:nvPr>
            <p:ph type="sldNum" sz="quarter" idx="12"/>
          </p:nvPr>
        </p:nvSpPr>
        <p:spPr>
          <a:ln/>
        </p:spPr>
        <p:txBody>
          <a:bodyPr/>
          <a:lstStyle>
            <a:lvl1pPr>
              <a:defRPr/>
            </a:lvl1pPr>
          </a:lstStyle>
          <a:p>
            <a:pPr>
              <a:defRPr/>
            </a:pPr>
            <a:fld id="{0F646226-3E28-481E-8694-B9CF9D3CCDA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26161292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40513" y="115888"/>
            <a:ext cx="2057400" cy="5980112"/>
          </a:xfrm>
        </p:spPr>
        <p:txBody>
          <a:bodyPr vert="eaVert"/>
          <a:lstStyle/>
          <a:p>
            <a:r>
              <a:rPr lang="en-US" smtClean="0"/>
              <a:t>Click to edit Master title style</a:t>
            </a:r>
            <a:endParaRPr lang="en-US"/>
          </a:p>
        </p:txBody>
      </p:sp>
      <p:sp>
        <p:nvSpPr>
          <p:cNvPr id="3" name="2 Marcador de texto vertical"/>
          <p:cNvSpPr>
            <a:spLocks noGrp="1"/>
          </p:cNvSpPr>
          <p:nvPr>
            <p:ph type="body" orient="vert" idx="1"/>
          </p:nvPr>
        </p:nvSpPr>
        <p:spPr>
          <a:xfrm>
            <a:off x="468313" y="115888"/>
            <a:ext cx="6019800" cy="5980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2DAF016-912A-493F-9A01-F64ABF04041E}" type="datetimeFigureOut">
              <a:rPr lang="en-US">
                <a:solidFill>
                  <a:srgbClr val="000000"/>
                </a:solidFill>
              </a:rPr>
              <a:pPr>
                <a:defRPr/>
              </a:pPr>
              <a:t>13-Nov-2013</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19"/>
          <p:cNvSpPr>
            <a:spLocks noGrp="1" noChangeArrowheads="1"/>
          </p:cNvSpPr>
          <p:nvPr>
            <p:ph type="sldNum" sz="quarter" idx="12"/>
          </p:nvPr>
        </p:nvSpPr>
        <p:spPr>
          <a:ln/>
        </p:spPr>
        <p:txBody>
          <a:bodyPr/>
          <a:lstStyle>
            <a:lvl1pPr>
              <a:defRPr/>
            </a:lvl1pPr>
          </a:lstStyle>
          <a:p>
            <a:pPr>
              <a:defRPr/>
            </a:pPr>
            <a:fld id="{461321A7-7A88-4D1A-9D7A-538F2F1E240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27802281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chart" preserve="1">
  <p:cSld name="Título y gráfico">
    <p:spTree>
      <p:nvGrpSpPr>
        <p:cNvPr id="1" name=""/>
        <p:cNvGrpSpPr/>
        <p:nvPr/>
      </p:nvGrpSpPr>
      <p:grpSpPr>
        <a:xfrm>
          <a:off x="0" y="0"/>
          <a:ext cx="0" cy="0"/>
          <a:chOff x="0" y="0"/>
          <a:chExt cx="0" cy="0"/>
        </a:xfrm>
      </p:grpSpPr>
      <p:sp>
        <p:nvSpPr>
          <p:cNvPr id="2" name="1 Título"/>
          <p:cNvSpPr>
            <a:spLocks noGrp="1"/>
          </p:cNvSpPr>
          <p:nvPr>
            <p:ph type="title"/>
          </p:nvPr>
        </p:nvSpPr>
        <p:spPr>
          <a:xfrm>
            <a:off x="468313" y="115888"/>
            <a:ext cx="8229600" cy="1143000"/>
          </a:xfrm>
        </p:spPr>
        <p:txBody>
          <a:bodyPr/>
          <a:lstStyle/>
          <a:p>
            <a:r>
              <a:rPr lang="en-US" smtClean="0"/>
              <a:t>Click to edit Master title style</a:t>
            </a:r>
            <a:endParaRPr lang="en-US"/>
          </a:p>
        </p:txBody>
      </p:sp>
      <p:sp>
        <p:nvSpPr>
          <p:cNvPr id="3" name="2 Marcador de gráfico"/>
          <p:cNvSpPr>
            <a:spLocks noGrp="1"/>
          </p:cNvSpPr>
          <p:nvPr>
            <p:ph type="chart" idx="1"/>
          </p:nvPr>
        </p:nvSpPr>
        <p:spPr>
          <a:xfrm>
            <a:off x="539750" y="1412875"/>
            <a:ext cx="8135938" cy="4683125"/>
          </a:xfrm>
        </p:spPr>
        <p:txBody>
          <a:bodyPr/>
          <a:lstStyle/>
          <a:p>
            <a:pPr lvl="0"/>
            <a:r>
              <a:rPr lang="en-US" noProof="0" dirty="0" smtClean="0"/>
              <a:t>Click icon to add chart</a:t>
            </a:r>
          </a:p>
        </p:txBody>
      </p:sp>
      <p:sp>
        <p:nvSpPr>
          <p:cNvPr id="4" name="Rectangle 4"/>
          <p:cNvSpPr>
            <a:spLocks noGrp="1" noChangeArrowheads="1"/>
          </p:cNvSpPr>
          <p:nvPr>
            <p:ph type="dt" sz="half" idx="10"/>
          </p:nvPr>
        </p:nvSpPr>
        <p:spPr>
          <a:ln/>
        </p:spPr>
        <p:txBody>
          <a:bodyPr/>
          <a:lstStyle>
            <a:lvl1pPr>
              <a:defRPr/>
            </a:lvl1pPr>
          </a:lstStyle>
          <a:p>
            <a:pPr>
              <a:defRPr/>
            </a:pPr>
            <a:fld id="{4ECC3FCB-A9B6-47CE-B1D3-1787A3F372E3}" type="datetimeFigureOut">
              <a:rPr lang="en-US">
                <a:solidFill>
                  <a:srgbClr val="000000"/>
                </a:solidFill>
              </a:rPr>
              <a:pPr>
                <a:defRPr/>
              </a:pPr>
              <a:t>13-Nov-2013</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19"/>
          <p:cNvSpPr>
            <a:spLocks noGrp="1" noChangeArrowheads="1"/>
          </p:cNvSpPr>
          <p:nvPr>
            <p:ph type="sldNum" sz="quarter" idx="12"/>
          </p:nvPr>
        </p:nvSpPr>
        <p:spPr>
          <a:ln/>
        </p:spPr>
        <p:txBody>
          <a:bodyPr/>
          <a:lstStyle>
            <a:lvl1pPr>
              <a:defRPr/>
            </a:lvl1pPr>
          </a:lstStyle>
          <a:p>
            <a:pPr>
              <a:defRPr/>
            </a:pPr>
            <a:fld id="{C8CE4314-33C0-4C2D-B8AF-1D50290E5A0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1467625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pic>
        <p:nvPicPr>
          <p:cNvPr id="38" name="Imag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16000" y="2628508"/>
            <a:ext cx="2628000" cy="4229631"/>
          </a:xfrm>
          <a:prstGeom prst="rect">
            <a:avLst/>
          </a:prstGeom>
        </p:spPr>
      </p:pic>
      <p:pic>
        <p:nvPicPr>
          <p:cNvPr id="36" name="Imag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0" y="508"/>
            <a:ext cx="2628000" cy="4229631"/>
          </a:xfrm>
          <a:prstGeom prst="rect">
            <a:avLst/>
          </a:prstGeom>
        </p:spPr>
      </p:pic>
      <p:sp>
        <p:nvSpPr>
          <p:cNvPr id="8" name="Title 7"/>
          <p:cNvSpPr>
            <a:spLocks noGrp="1"/>
          </p:cNvSpPr>
          <p:nvPr>
            <p:ph type="ctrTitle" hasCustomPrompt="1"/>
          </p:nvPr>
        </p:nvSpPr>
        <p:spPr>
          <a:xfrm>
            <a:off x="1368000" y="2480400"/>
            <a:ext cx="6300000" cy="1267200"/>
          </a:xfrm>
          <a:prstGeom prst="rect">
            <a:avLst/>
          </a:prstGeom>
        </p:spPr>
        <p:txBody>
          <a:bodyPr lIns="90000" rIns="90000" anchor="b">
            <a:spAutoFit/>
          </a:bodyPr>
          <a:lstStyle>
            <a:lvl1pPr>
              <a:lnSpc>
                <a:spcPts val="4500"/>
              </a:lnSpc>
              <a:defRPr sz="4500" cap="all" baseline="0">
                <a:solidFill>
                  <a:schemeClr val="bg1"/>
                </a:solidFill>
              </a:defRPr>
            </a:lvl1pPr>
          </a:lstStyle>
          <a:p>
            <a:r>
              <a:rPr kumimoji="0" lang="en-US" dirty="0" smtClean="0"/>
              <a:t>Click to edit Presentation title</a:t>
            </a:r>
            <a:endParaRPr kumimoji="0" lang="en-US" dirty="0"/>
          </a:p>
        </p:txBody>
      </p:sp>
      <p:sp>
        <p:nvSpPr>
          <p:cNvPr id="9" name="Subtitle 8"/>
          <p:cNvSpPr>
            <a:spLocks noGrp="1"/>
          </p:cNvSpPr>
          <p:nvPr>
            <p:ph type="subTitle" idx="1" hasCustomPrompt="1"/>
          </p:nvPr>
        </p:nvSpPr>
        <p:spPr>
          <a:xfrm>
            <a:off x="1368000" y="3805200"/>
            <a:ext cx="6300000" cy="352800"/>
          </a:xfrm>
        </p:spPr>
        <p:txBody>
          <a:bodyPr lIns="90000" rIns="90000">
            <a:spAutoFit/>
          </a:bodyPr>
          <a:lstStyle>
            <a:lvl1pPr marL="0" indent="0" algn="l">
              <a:lnSpc>
                <a:spcPts val="2000"/>
              </a:lnSpc>
              <a:spcBef>
                <a:spcPts val="0"/>
              </a:spcBef>
              <a:buNone/>
              <a:defRPr sz="1800" baseline="0">
                <a:solidFill>
                  <a:schemeClr val="bg1"/>
                </a:solidFill>
                <a:latin typeface="+mj-l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dirty="0" smtClean="0"/>
              <a:t>Click to </a:t>
            </a:r>
            <a:r>
              <a:rPr kumimoji="0" lang="fr-FR" dirty="0" err="1" smtClean="0"/>
              <a:t>edit</a:t>
            </a:r>
            <a:r>
              <a:rPr kumimoji="0" lang="fr-FR" dirty="0" smtClean="0"/>
              <a:t> </a:t>
            </a:r>
            <a:r>
              <a:rPr kumimoji="0" lang="fr-FR" dirty="0" err="1" smtClean="0"/>
              <a:t>Subtitle</a:t>
            </a:r>
            <a:endParaRPr kumimoji="0" lang="en-US" dirty="0"/>
          </a:p>
        </p:txBody>
      </p:sp>
      <p:pic>
        <p:nvPicPr>
          <p:cNvPr id="37" name="Image 11"/>
          <p:cNvPicPr>
            <a:picLocks noChangeAspect="1"/>
          </p:cNvPicPr>
          <p:nvPr/>
        </p:nvPicPr>
        <p:blipFill>
          <a:blip r:embed="rId3" cstate="print"/>
          <a:stretch>
            <a:fillRect/>
          </a:stretch>
        </p:blipFill>
        <p:spPr>
          <a:xfrm>
            <a:off x="511200" y="432000"/>
            <a:ext cx="692307" cy="1440000"/>
          </a:xfrm>
          <a:prstGeom prst="rect">
            <a:avLst/>
          </a:prstGeom>
        </p:spPr>
      </p:pic>
      <p:sp>
        <p:nvSpPr>
          <p:cNvPr id="12"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pPr>
              <a:defRPr/>
            </a:pPr>
            <a:fld id="{EAAB0589-D6CD-4B26-A539-BC2BE9ECEF61}" type="datetimeFigureOut">
              <a:rPr lang="en-US" smtClean="0"/>
              <a:pPr>
                <a:defRPr/>
              </a:pPr>
              <a:t>13-Nov-2013</a:t>
            </a:fld>
            <a:endParaRPr lang="en-US" dirty="0"/>
          </a:p>
        </p:txBody>
      </p:sp>
      <p:sp>
        <p:nvSpPr>
          <p:cNvPr id="13"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pPr>
              <a:defRPr/>
            </a:pPr>
            <a:endParaRPr lang="en-US" dirty="0"/>
          </a:p>
        </p:txBody>
      </p:sp>
      <p:pic>
        <p:nvPicPr>
          <p:cNvPr id="10" name="Imag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4000" y="6055200"/>
            <a:ext cx="1742400" cy="578821"/>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8"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pPr>
              <a:defRPr/>
            </a:pPr>
            <a:fld id="{EB4B5721-FB9B-4E38-B8A6-26071EBF52BE}" type="datetimeFigureOut">
              <a:rPr lang="en-US" smtClean="0"/>
              <a:pPr>
                <a:defRPr/>
              </a:pPr>
              <a:t>13-Nov-2013</a:t>
            </a:fld>
            <a:endParaRPr lang="en-US" dirty="0"/>
          </a:p>
        </p:txBody>
      </p:sp>
      <p:sp>
        <p:nvSpPr>
          <p:cNvPr id="9"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pPr>
              <a:defRPr/>
            </a:pPr>
            <a:endParaRPr lang="en-US" dirty="0"/>
          </a:p>
        </p:txBody>
      </p:sp>
      <p:sp>
        <p:nvSpPr>
          <p:cNvPr id="10"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pPr>
              <a:defRPr/>
            </a:pPr>
            <a:fld id="{E9189676-9322-415D-84B8-42C9EDB9C584}" type="slidenum">
              <a:rPr lang="en-US" smtClean="0"/>
              <a:pPr>
                <a:defRPr/>
              </a:pPr>
              <a:t>‹#›</a:t>
            </a:fld>
            <a:endParaRPr lang="en-US" dirty="0"/>
          </a:p>
        </p:txBody>
      </p:sp>
      <p:sp>
        <p:nvSpPr>
          <p:cNvPr id="11" name="Title Placeholder 1"/>
          <p:cNvSpPr>
            <a:spLocks noGrp="1"/>
          </p:cNvSpPr>
          <p:nvPr>
            <p:ph type="title" hasCustomPrompt="1"/>
          </p:nvPr>
        </p:nvSpPr>
        <p:spPr>
          <a:xfrm>
            <a:off x="1080000" y="237600"/>
            <a:ext cx="7416000" cy="1022400"/>
          </a:xfrm>
          <a:prstGeom prst="rect">
            <a:avLst/>
          </a:prstGeom>
        </p:spPr>
        <p:txBody>
          <a:bodyPr vert="horz" lIns="91440" tIns="45720" rIns="91440" bIns="45720" rtlCol="0" anchor="ctr">
            <a:noAutofit/>
          </a:bodyPr>
          <a:lstStyle>
            <a:lvl1pPr>
              <a:defRPr/>
            </a:lvl1pPr>
          </a:lstStyle>
          <a:p>
            <a:r>
              <a:rPr lang="en-US" dirty="0" smtClean="0"/>
              <a:t>Click to edit Slide title</a:t>
            </a:r>
            <a:br>
              <a:rPr lang="en-US" dirty="0" smtClean="0"/>
            </a:br>
            <a:r>
              <a:rPr lang="en-US" dirty="0" smtClean="0"/>
              <a:t>Slide title can be extended to two lines</a:t>
            </a:r>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tx1"/>
        </a:solidFill>
        <a:effectLst/>
      </p:bgPr>
    </p:bg>
    <p:spTree>
      <p:nvGrpSpPr>
        <p:cNvPr id="1" name=""/>
        <p:cNvGrpSpPr/>
        <p:nvPr/>
      </p:nvGrpSpPr>
      <p:grpSpPr>
        <a:xfrm>
          <a:off x="0" y="0"/>
          <a:ext cx="0" cy="0"/>
          <a:chOff x="0" y="0"/>
          <a:chExt cx="0" cy="0"/>
        </a:xfrm>
      </p:grpSpPr>
      <p:pic>
        <p:nvPicPr>
          <p:cNvPr id="7" name="Image 6"/>
          <p:cNvPicPr>
            <a:picLocks noChangeAspect="1"/>
          </p:cNvPicPr>
          <p:nvPr/>
        </p:nvPicPr>
        <p:blipFill>
          <a:blip r:embed="rId2" cstate="print"/>
          <a:stretch>
            <a:fillRect/>
          </a:stretch>
        </p:blipFill>
        <p:spPr>
          <a:xfrm>
            <a:off x="8193600" y="5328000"/>
            <a:ext cx="950407" cy="1530000"/>
          </a:xfrm>
          <a:prstGeom prst="rect">
            <a:avLst/>
          </a:prstGeom>
        </p:spPr>
      </p:pic>
      <p:pic>
        <p:nvPicPr>
          <p:cNvPr id="8" name="Image 7"/>
          <p:cNvPicPr>
            <a:picLocks noChangeAspect="1"/>
          </p:cNvPicPr>
          <p:nvPr/>
        </p:nvPicPr>
        <p:blipFill>
          <a:blip r:embed="rId3" cstate="print"/>
          <a:stretch>
            <a:fillRect/>
          </a:stretch>
        </p:blipFill>
        <p:spPr>
          <a:xfrm>
            <a:off x="579600" y="468000"/>
            <a:ext cx="692308" cy="1440000"/>
          </a:xfrm>
          <a:prstGeom prst="rect">
            <a:avLst/>
          </a:prstGeom>
        </p:spPr>
      </p:pic>
      <p:sp>
        <p:nvSpPr>
          <p:cNvPr id="9" name="Title 1"/>
          <p:cNvSpPr>
            <a:spLocks noGrp="1"/>
          </p:cNvSpPr>
          <p:nvPr>
            <p:ph type="title" hasCustomPrompt="1"/>
          </p:nvPr>
        </p:nvSpPr>
        <p:spPr>
          <a:xfrm>
            <a:off x="1260000" y="2928144"/>
            <a:ext cx="6624000" cy="1041311"/>
          </a:xfrm>
        </p:spPr>
        <p:txBody>
          <a:bodyPr anchor="ctr" anchorCtr="0">
            <a:spAutoFit/>
          </a:bodyPr>
          <a:lstStyle>
            <a:lvl1pPr algn="ctr">
              <a:lnSpc>
                <a:spcPts val="3700"/>
              </a:lnSpc>
              <a:defRPr sz="3700" b="0" i="0" cap="all" baseline="0">
                <a:solidFill>
                  <a:schemeClr val="bg1"/>
                </a:solidFill>
              </a:defRPr>
            </a:lvl1pPr>
          </a:lstStyle>
          <a:p>
            <a:r>
              <a:rPr lang="en-US" dirty="0" smtClean="0"/>
              <a:t>Click to edit Section Header title</a:t>
            </a:r>
            <a:endParaRPr lang="en-US" dirty="0"/>
          </a:p>
        </p:txBody>
      </p:sp>
      <p:sp>
        <p:nvSpPr>
          <p:cNvPr id="10"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pPr>
              <a:defRPr/>
            </a:pPr>
            <a:fld id="{FD671B97-5A3F-433D-BE06-2CDE856BF891}" type="datetimeFigureOut">
              <a:rPr lang="en-US" smtClean="0"/>
              <a:pPr>
                <a:defRPr/>
              </a:pPr>
              <a:t>13-Nov-2013</a:t>
            </a:fld>
            <a:endParaRPr lang="en-US" dirty="0"/>
          </a:p>
        </p:txBody>
      </p:sp>
      <p:sp>
        <p:nvSpPr>
          <p:cNvPr id="11"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pPr>
              <a:defRPr/>
            </a:pPr>
            <a:endParaRPr lang="en-US" dirty="0"/>
          </a:p>
        </p:txBody>
      </p:sp>
      <p:sp>
        <p:nvSpPr>
          <p:cNvPr id="12"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tx2"/>
                </a:solidFill>
                <a:latin typeface="Arial"/>
              </a:defRPr>
            </a:lvl1pPr>
          </a:lstStyle>
          <a:p>
            <a:pPr>
              <a:defRPr/>
            </a:pPr>
            <a:fld id="{69FF53DF-56F7-4084-8EC7-34FF1B36053B}" type="slidenum">
              <a:rPr lang="en-US" smtClean="0"/>
              <a:pPr>
                <a:defRPr/>
              </a:pPr>
              <a:t>‹#›</a:t>
            </a:fld>
            <a:endParaRPr 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smtClean="0"/>
              <a:t>Click to edit Master title style</a:t>
            </a:r>
            <a:endParaRPr lang="en-US"/>
          </a:p>
        </p:txBody>
      </p:sp>
      <p:sp>
        <p:nvSpPr>
          <p:cNvPr id="3" name="2 Marcador de contenido"/>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D671B97-5A3F-433D-BE06-2CDE856BF891}" type="datetimeFigureOut">
              <a:rPr lang="en-US" smtClean="0"/>
              <a:pPr>
                <a:defRPr/>
              </a:pPr>
              <a:t>13-Nov-2013</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19"/>
          <p:cNvSpPr>
            <a:spLocks noGrp="1" noChangeArrowheads="1"/>
          </p:cNvSpPr>
          <p:nvPr>
            <p:ph type="sldNum" sz="quarter" idx="12"/>
          </p:nvPr>
        </p:nvSpPr>
        <p:spPr>
          <a:ln/>
        </p:spPr>
        <p:txBody>
          <a:bodyPr/>
          <a:lstStyle>
            <a:lvl1pPr>
              <a:defRPr/>
            </a:lvl1pPr>
          </a:lstStyle>
          <a:p>
            <a:pPr>
              <a:defRPr/>
            </a:pPr>
            <a:fld id="{69FF53DF-56F7-4084-8EC7-34FF1B36053B}" type="slidenum">
              <a:rPr lang="en-US" smtClean="0"/>
              <a:pPr>
                <a:defRPr/>
              </a:pPr>
              <a:t>‹#›</a:t>
            </a:fld>
            <a:endParaRPr lang="en-US" dirty="0"/>
          </a:p>
        </p:txBody>
      </p:sp>
    </p:spTree>
    <p:extLst>
      <p:ext uri="{BB962C8B-B14F-4D97-AF65-F5344CB8AC3E}">
        <p14:creationId xmlns:p14="http://schemas.microsoft.com/office/powerpoint/2010/main" val="909205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68313" y="1600200"/>
            <a:ext cx="40322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2963" y="1600200"/>
            <a:ext cx="403383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D3ABDCC2-81D9-41E7-8CB6-5F4861C2412A}" type="datetimeFigureOut">
              <a:rPr lang="en-US"/>
              <a:pPr>
                <a:defRPr/>
              </a:pPr>
              <a:t>13-Nov-2013</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E0DD17AB-068D-434C-82E0-FF5B0533AFC9}" type="slidenum">
              <a:rPr lang="en-US"/>
              <a:pPr>
                <a:defRPr/>
              </a:pPr>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pic>
        <p:nvPicPr>
          <p:cNvPr id="38" name="Imag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16000" y="2628508"/>
            <a:ext cx="2628000" cy="4229631"/>
          </a:xfrm>
          <a:prstGeom prst="rect">
            <a:avLst/>
          </a:prstGeom>
        </p:spPr>
      </p:pic>
      <p:pic>
        <p:nvPicPr>
          <p:cNvPr id="36" name="Imag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0" y="508"/>
            <a:ext cx="2628000" cy="4229631"/>
          </a:xfrm>
          <a:prstGeom prst="rect">
            <a:avLst/>
          </a:prstGeom>
        </p:spPr>
      </p:pic>
      <p:sp>
        <p:nvSpPr>
          <p:cNvPr id="8" name="Title 7"/>
          <p:cNvSpPr>
            <a:spLocks noGrp="1"/>
          </p:cNvSpPr>
          <p:nvPr>
            <p:ph type="ctrTitle" hasCustomPrompt="1"/>
          </p:nvPr>
        </p:nvSpPr>
        <p:spPr>
          <a:xfrm>
            <a:off x="1368000" y="2480400"/>
            <a:ext cx="6300000" cy="1267200"/>
          </a:xfrm>
          <a:prstGeom prst="rect">
            <a:avLst/>
          </a:prstGeom>
        </p:spPr>
        <p:txBody>
          <a:bodyPr lIns="90000" rIns="90000" anchor="b">
            <a:spAutoFit/>
          </a:bodyPr>
          <a:lstStyle>
            <a:lvl1pPr>
              <a:lnSpc>
                <a:spcPts val="4500"/>
              </a:lnSpc>
              <a:defRPr sz="4500" cap="all" baseline="0">
                <a:solidFill>
                  <a:schemeClr val="bg1"/>
                </a:solidFill>
              </a:defRPr>
            </a:lvl1pPr>
          </a:lstStyle>
          <a:p>
            <a:r>
              <a:rPr kumimoji="0" lang="en-US" dirty="0" smtClean="0"/>
              <a:t>Click to edit Presentation title</a:t>
            </a:r>
            <a:endParaRPr kumimoji="0" lang="en-US" dirty="0"/>
          </a:p>
        </p:txBody>
      </p:sp>
      <p:sp>
        <p:nvSpPr>
          <p:cNvPr id="9" name="Subtitle 8"/>
          <p:cNvSpPr>
            <a:spLocks noGrp="1"/>
          </p:cNvSpPr>
          <p:nvPr>
            <p:ph type="subTitle" idx="1" hasCustomPrompt="1"/>
          </p:nvPr>
        </p:nvSpPr>
        <p:spPr>
          <a:xfrm>
            <a:off x="1368000" y="3805200"/>
            <a:ext cx="6300000" cy="352800"/>
          </a:xfrm>
        </p:spPr>
        <p:txBody>
          <a:bodyPr lIns="90000" rIns="90000">
            <a:spAutoFit/>
          </a:bodyPr>
          <a:lstStyle>
            <a:lvl1pPr marL="0" indent="0" algn="l">
              <a:lnSpc>
                <a:spcPts val="2000"/>
              </a:lnSpc>
              <a:spcBef>
                <a:spcPts val="0"/>
              </a:spcBef>
              <a:buNone/>
              <a:defRPr sz="1800" baseline="0">
                <a:solidFill>
                  <a:schemeClr val="bg1"/>
                </a:solidFill>
                <a:latin typeface="+mj-l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dirty="0" smtClean="0"/>
              <a:t>Click to </a:t>
            </a:r>
            <a:r>
              <a:rPr kumimoji="0" lang="fr-FR" dirty="0" err="1" smtClean="0"/>
              <a:t>edit</a:t>
            </a:r>
            <a:r>
              <a:rPr kumimoji="0" lang="fr-FR" dirty="0" smtClean="0"/>
              <a:t> </a:t>
            </a:r>
            <a:r>
              <a:rPr kumimoji="0" lang="fr-FR" dirty="0" err="1" smtClean="0"/>
              <a:t>Subtitle</a:t>
            </a:r>
            <a:endParaRPr kumimoji="0" lang="en-US" dirty="0"/>
          </a:p>
        </p:txBody>
      </p:sp>
      <p:pic>
        <p:nvPicPr>
          <p:cNvPr id="37" name="Image 11"/>
          <p:cNvPicPr>
            <a:picLocks noChangeAspect="1"/>
          </p:cNvPicPr>
          <p:nvPr/>
        </p:nvPicPr>
        <p:blipFill>
          <a:blip r:embed="rId3" cstate="print"/>
          <a:stretch>
            <a:fillRect/>
          </a:stretch>
        </p:blipFill>
        <p:spPr>
          <a:xfrm>
            <a:off x="511200" y="432000"/>
            <a:ext cx="692307" cy="1440000"/>
          </a:xfrm>
          <a:prstGeom prst="rect">
            <a:avLst/>
          </a:prstGeom>
        </p:spPr>
      </p:pic>
      <p:sp>
        <p:nvSpPr>
          <p:cNvPr id="12"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pPr>
              <a:defRPr/>
            </a:pPr>
            <a:fld id="{EAAB0589-D6CD-4B26-A539-BC2BE9ECEF61}" type="datetimeFigureOut">
              <a:rPr lang="en-US" smtClean="0"/>
              <a:pPr>
                <a:defRPr/>
              </a:pPr>
              <a:t>13-Nov-2013</a:t>
            </a:fld>
            <a:endParaRPr lang="en-US" dirty="0"/>
          </a:p>
        </p:txBody>
      </p:sp>
      <p:sp>
        <p:nvSpPr>
          <p:cNvPr id="13"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pPr>
              <a:defRPr/>
            </a:pPr>
            <a:endParaRPr lang="en-US" dirty="0"/>
          </a:p>
        </p:txBody>
      </p:sp>
      <p:pic>
        <p:nvPicPr>
          <p:cNvPr id="10" name="Imag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4000" y="6055200"/>
            <a:ext cx="1742400" cy="578821"/>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8"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pPr>
              <a:defRPr/>
            </a:pPr>
            <a:fld id="{EB4B5721-FB9B-4E38-B8A6-26071EBF52BE}" type="datetimeFigureOut">
              <a:rPr lang="en-US" smtClean="0"/>
              <a:pPr>
                <a:defRPr/>
              </a:pPr>
              <a:t>13-Nov-2013</a:t>
            </a:fld>
            <a:endParaRPr lang="en-US" dirty="0"/>
          </a:p>
        </p:txBody>
      </p:sp>
      <p:sp>
        <p:nvSpPr>
          <p:cNvPr id="9"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pPr>
              <a:defRPr/>
            </a:pPr>
            <a:endParaRPr lang="en-US" dirty="0"/>
          </a:p>
        </p:txBody>
      </p:sp>
      <p:sp>
        <p:nvSpPr>
          <p:cNvPr id="10"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pPr>
              <a:defRPr/>
            </a:pPr>
            <a:fld id="{E9189676-9322-415D-84B8-42C9EDB9C584}" type="slidenum">
              <a:rPr lang="en-US" smtClean="0"/>
              <a:pPr>
                <a:defRPr/>
              </a:pPr>
              <a:t>‹#›</a:t>
            </a:fld>
            <a:endParaRPr lang="en-US" dirty="0"/>
          </a:p>
        </p:txBody>
      </p:sp>
      <p:sp>
        <p:nvSpPr>
          <p:cNvPr id="11" name="Title Placeholder 1"/>
          <p:cNvSpPr>
            <a:spLocks noGrp="1"/>
          </p:cNvSpPr>
          <p:nvPr>
            <p:ph type="title" hasCustomPrompt="1"/>
          </p:nvPr>
        </p:nvSpPr>
        <p:spPr>
          <a:xfrm>
            <a:off x="1080000" y="237600"/>
            <a:ext cx="7416000" cy="1022400"/>
          </a:xfrm>
          <a:prstGeom prst="rect">
            <a:avLst/>
          </a:prstGeom>
        </p:spPr>
        <p:txBody>
          <a:bodyPr vert="horz" lIns="91440" tIns="45720" rIns="91440" bIns="45720" rtlCol="0" anchor="ctr">
            <a:noAutofit/>
          </a:bodyPr>
          <a:lstStyle>
            <a:lvl1pPr>
              <a:defRPr/>
            </a:lvl1pPr>
          </a:lstStyle>
          <a:p>
            <a:r>
              <a:rPr lang="en-US" dirty="0" smtClean="0"/>
              <a:t>Click to edit Slide title</a:t>
            </a:r>
            <a:br>
              <a:rPr lang="en-US" dirty="0" smtClean="0"/>
            </a:br>
            <a:r>
              <a:rPr lang="en-US" dirty="0" smtClean="0"/>
              <a:t>Slide title can be extended to two lines</a:t>
            </a:r>
            <a:endParaRPr 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tx1"/>
        </a:solidFill>
        <a:effectLst/>
      </p:bgPr>
    </p:bg>
    <p:spTree>
      <p:nvGrpSpPr>
        <p:cNvPr id="1" name=""/>
        <p:cNvGrpSpPr/>
        <p:nvPr/>
      </p:nvGrpSpPr>
      <p:grpSpPr>
        <a:xfrm>
          <a:off x="0" y="0"/>
          <a:ext cx="0" cy="0"/>
          <a:chOff x="0" y="0"/>
          <a:chExt cx="0" cy="0"/>
        </a:xfrm>
      </p:grpSpPr>
      <p:pic>
        <p:nvPicPr>
          <p:cNvPr id="7" name="Image 6"/>
          <p:cNvPicPr>
            <a:picLocks noChangeAspect="1"/>
          </p:cNvPicPr>
          <p:nvPr/>
        </p:nvPicPr>
        <p:blipFill>
          <a:blip r:embed="rId2" cstate="print"/>
          <a:stretch>
            <a:fillRect/>
          </a:stretch>
        </p:blipFill>
        <p:spPr>
          <a:xfrm>
            <a:off x="8193600" y="5328000"/>
            <a:ext cx="950407" cy="1530000"/>
          </a:xfrm>
          <a:prstGeom prst="rect">
            <a:avLst/>
          </a:prstGeom>
        </p:spPr>
      </p:pic>
      <p:pic>
        <p:nvPicPr>
          <p:cNvPr id="8" name="Image 7"/>
          <p:cNvPicPr>
            <a:picLocks noChangeAspect="1"/>
          </p:cNvPicPr>
          <p:nvPr/>
        </p:nvPicPr>
        <p:blipFill>
          <a:blip r:embed="rId3" cstate="print"/>
          <a:stretch>
            <a:fillRect/>
          </a:stretch>
        </p:blipFill>
        <p:spPr>
          <a:xfrm>
            <a:off x="579600" y="468000"/>
            <a:ext cx="692308" cy="1440000"/>
          </a:xfrm>
          <a:prstGeom prst="rect">
            <a:avLst/>
          </a:prstGeom>
        </p:spPr>
      </p:pic>
      <p:sp>
        <p:nvSpPr>
          <p:cNvPr id="9" name="Title 1"/>
          <p:cNvSpPr>
            <a:spLocks noGrp="1"/>
          </p:cNvSpPr>
          <p:nvPr>
            <p:ph type="title" hasCustomPrompt="1"/>
          </p:nvPr>
        </p:nvSpPr>
        <p:spPr>
          <a:xfrm>
            <a:off x="1260000" y="2928144"/>
            <a:ext cx="6624000" cy="1041311"/>
          </a:xfrm>
        </p:spPr>
        <p:txBody>
          <a:bodyPr anchor="ctr" anchorCtr="0">
            <a:spAutoFit/>
          </a:bodyPr>
          <a:lstStyle>
            <a:lvl1pPr algn="ctr">
              <a:lnSpc>
                <a:spcPts val="3700"/>
              </a:lnSpc>
              <a:defRPr sz="3700" b="0" i="0" cap="all" baseline="0">
                <a:solidFill>
                  <a:schemeClr val="bg1"/>
                </a:solidFill>
              </a:defRPr>
            </a:lvl1pPr>
          </a:lstStyle>
          <a:p>
            <a:r>
              <a:rPr lang="en-US" dirty="0" smtClean="0"/>
              <a:t>Click to edit Section Header title</a:t>
            </a:r>
            <a:endParaRPr lang="en-US" dirty="0"/>
          </a:p>
        </p:txBody>
      </p:sp>
      <p:sp>
        <p:nvSpPr>
          <p:cNvPr id="10"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pPr>
              <a:defRPr/>
            </a:pPr>
            <a:fld id="{FD671B97-5A3F-433D-BE06-2CDE856BF891}" type="datetimeFigureOut">
              <a:rPr lang="en-US" smtClean="0"/>
              <a:pPr>
                <a:defRPr/>
              </a:pPr>
              <a:t>13-Nov-2013</a:t>
            </a:fld>
            <a:endParaRPr lang="en-US" dirty="0"/>
          </a:p>
        </p:txBody>
      </p:sp>
      <p:sp>
        <p:nvSpPr>
          <p:cNvPr id="11"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pPr>
              <a:defRPr/>
            </a:pPr>
            <a:endParaRPr lang="en-US" dirty="0"/>
          </a:p>
        </p:txBody>
      </p:sp>
      <p:sp>
        <p:nvSpPr>
          <p:cNvPr id="12"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tx2"/>
                </a:solidFill>
                <a:latin typeface="Arial"/>
              </a:defRPr>
            </a:lvl1pPr>
          </a:lstStyle>
          <a:p>
            <a:pPr>
              <a:defRPr/>
            </a:pPr>
            <a:fld id="{69FF53DF-56F7-4084-8EC7-34FF1B36053B}" type="slidenum">
              <a:rPr lang="en-US" smtClean="0"/>
              <a:pPr>
                <a:defRPr/>
              </a:pPr>
              <a:t>‹#›</a:t>
            </a:fld>
            <a:endParaRPr 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smtClean="0"/>
              <a:t>Click to edit Master title style</a:t>
            </a:r>
            <a:endParaRPr lang="en-US"/>
          </a:p>
        </p:txBody>
      </p:sp>
      <p:sp>
        <p:nvSpPr>
          <p:cNvPr id="3" name="2 Marcador de contenido"/>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D671B97-5A3F-433D-BE06-2CDE856BF891}" type="datetimeFigureOut">
              <a:rPr lang="en-US" smtClean="0"/>
              <a:pPr>
                <a:defRPr/>
              </a:pPr>
              <a:t>13-Nov-2013</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19"/>
          <p:cNvSpPr>
            <a:spLocks noGrp="1" noChangeArrowheads="1"/>
          </p:cNvSpPr>
          <p:nvPr>
            <p:ph type="sldNum" sz="quarter" idx="12"/>
          </p:nvPr>
        </p:nvSpPr>
        <p:spPr>
          <a:ln/>
        </p:spPr>
        <p:txBody>
          <a:bodyPr/>
          <a:lstStyle>
            <a:lvl1pPr>
              <a:defRPr/>
            </a:lvl1pPr>
          </a:lstStyle>
          <a:p>
            <a:pPr>
              <a:defRPr/>
            </a:pPr>
            <a:fld id="{69FF53DF-56F7-4084-8EC7-34FF1B36053B}" type="slidenum">
              <a:rPr lang="en-US" smtClean="0"/>
              <a:pPr>
                <a:defRPr/>
              </a:pPr>
              <a:t>‹#›</a:t>
            </a:fld>
            <a:endParaRPr lang="en-US" dirty="0"/>
          </a:p>
        </p:txBody>
      </p:sp>
    </p:spTree>
    <p:extLst>
      <p:ext uri="{BB962C8B-B14F-4D97-AF65-F5344CB8AC3E}">
        <p14:creationId xmlns:p14="http://schemas.microsoft.com/office/powerpoint/2010/main" val="909205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15109822-A117-460E-9CE1-431128587254}" type="datetimeFigureOut">
              <a:rPr lang="en-US"/>
              <a:pPr>
                <a:defRPr/>
              </a:pPr>
              <a:t>13-Nov-2013</a:t>
            </a:fld>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92B3A50F-4D5B-4788-98F2-A82A379AB195}"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01CDFEE4-A9D2-4F2B-99F8-9D70F6B85958}" type="datetimeFigureOut">
              <a:rPr lang="en-US"/>
              <a:pPr>
                <a:defRPr/>
              </a:pPr>
              <a:t>13-Nov-2013</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70470184-76E3-4066-9B69-D0EA5CBC4022}"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4E3D1020-4FC1-470F-98B2-33687BA1629D}" type="datetimeFigureOut">
              <a:rPr lang="en-US"/>
              <a:pPr>
                <a:defRPr/>
              </a:pPr>
              <a:t>13-Nov-2013</a:t>
            </a:fld>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4C9B5AFA-8053-4700-8B8D-5D35D385B2AC}"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404441A5-C385-4963-BF8F-57906632E974}" type="datetimeFigureOut">
              <a:rPr lang="en-US"/>
              <a:pPr>
                <a:defRPr/>
              </a:pPr>
              <a:t>13-Nov-2013</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7A3FB6C0-E76F-4E4B-95B9-0B5BE9AE956D}"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852C75A9-B6E4-4595-8223-F2E0CDD243EB}" type="datetimeFigureOut">
              <a:rPr lang="en-US"/>
              <a:pPr>
                <a:defRPr/>
              </a:pPr>
              <a:t>13-Nov-2013</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7CA065FB-7720-427C-AE0C-98DDA3028F02}"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8.xml"/><Relationship Id="rId7" Type="http://schemas.openxmlformats.org/officeDocument/2006/relationships/image" Target="../media/image7.emf"/><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image" Target="../media/image6.png"/><Relationship Id="rId5" Type="http://schemas.openxmlformats.org/officeDocument/2006/relationships/theme" Target="../theme/theme4.xml"/><Relationship Id="rId4" Type="http://schemas.openxmlformats.org/officeDocument/2006/relationships/slideLayout" Target="../slideLayouts/slideLayout3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2.xml"/><Relationship Id="rId7" Type="http://schemas.openxmlformats.org/officeDocument/2006/relationships/image" Target="../media/image7.emf"/><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image" Target="../media/image6.png"/><Relationship Id="rId5" Type="http://schemas.openxmlformats.org/officeDocument/2006/relationships/theme" Target="../theme/theme5.xml"/><Relationship Id="rId4"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05AA4"/>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68313" y="1600200"/>
            <a:ext cx="8218487"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393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atin typeface="Arial" charset="0"/>
                <a:cs typeface="Arial" charset="0"/>
              </a:defRPr>
            </a:lvl1pPr>
          </a:lstStyle>
          <a:p>
            <a:pPr>
              <a:defRPr/>
            </a:pPr>
            <a:fld id="{FD671B97-5A3F-433D-BE06-2CDE856BF891}" type="datetimeFigureOut">
              <a:rPr lang="en-US"/>
              <a:pPr>
                <a:defRPr/>
              </a:pPr>
              <a:t>13-Nov-2013</a:t>
            </a:fld>
            <a:endParaRPr lang="en-US" dirty="0"/>
          </a:p>
        </p:txBody>
      </p:sp>
      <p:sp>
        <p:nvSpPr>
          <p:cNvPr id="4393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dirty="0">
                <a:latin typeface="Arial" charset="0"/>
                <a:cs typeface="Arial" charset="0"/>
              </a:defRPr>
            </a:lvl1pPr>
          </a:lstStyle>
          <a:p>
            <a:pPr>
              <a:defRPr/>
            </a:pPr>
            <a:endParaRPr lang="en-US" dirty="0"/>
          </a:p>
        </p:txBody>
      </p:sp>
      <p:sp>
        <p:nvSpPr>
          <p:cNvPr id="439302" name="Rectangle 6"/>
          <p:cNvSpPr>
            <a:spLocks noGrp="1" noChangeArrowheads="1"/>
          </p:cNvSpPr>
          <p:nvPr>
            <p:ph type="sldNum" sz="quarter" idx="4"/>
          </p:nvPr>
        </p:nvSpPr>
        <p:spPr bwMode="auto">
          <a:xfrm>
            <a:off x="6227763" y="6237288"/>
            <a:ext cx="1008062"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cs typeface="Arial" charset="0"/>
              </a:defRPr>
            </a:lvl1pPr>
          </a:lstStyle>
          <a:p>
            <a:pPr>
              <a:defRPr/>
            </a:pPr>
            <a:fld id="{69FF53DF-56F7-4084-8EC7-34FF1B36053B}" type="slidenum">
              <a:rPr lang="en-US"/>
              <a:pPr>
                <a:defRPr/>
              </a:pPr>
              <a:t>‹#›</a:t>
            </a:fld>
            <a:endParaRPr lang="en-US" dirty="0"/>
          </a:p>
        </p:txBody>
      </p:sp>
      <p:pic>
        <p:nvPicPr>
          <p:cNvPr id="1031" name="Picture 11" descr="OCDE_white"/>
          <p:cNvPicPr>
            <a:picLocks noChangeAspect="1" noChangeArrowheads="1"/>
          </p:cNvPicPr>
          <p:nvPr/>
        </p:nvPicPr>
        <p:blipFill>
          <a:blip r:embed="rId13" cstate="print"/>
          <a:srcRect/>
          <a:stretch>
            <a:fillRect/>
          </a:stretch>
        </p:blipFill>
        <p:spPr bwMode="auto">
          <a:xfrm>
            <a:off x="115888" y="117475"/>
            <a:ext cx="639762" cy="6477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053" r:id="rId1"/>
    <p:sldLayoutId id="2147485031" r:id="rId2"/>
    <p:sldLayoutId id="2147485032" r:id="rId3"/>
    <p:sldLayoutId id="2147485033" r:id="rId4"/>
    <p:sldLayoutId id="2147485034" r:id="rId5"/>
    <p:sldLayoutId id="2147485035" r:id="rId6"/>
    <p:sldLayoutId id="2147485036" r:id="rId7"/>
    <p:sldLayoutId id="2147485037" r:id="rId8"/>
    <p:sldLayoutId id="2147485038" r:id="rId9"/>
    <p:sldLayoutId id="2147485039" r:id="rId10"/>
    <p:sldLayoutId id="2147485040" r:id="rId11"/>
  </p:sldLayoutIdLst>
  <p:txStyles>
    <p:titleStyle>
      <a:lvl1pPr algn="ctr" rtl="0" eaLnBrk="0" fontAlgn="base" hangingPunct="0">
        <a:spcBef>
          <a:spcPct val="0"/>
        </a:spcBef>
        <a:spcAft>
          <a:spcPct val="0"/>
        </a:spcAft>
        <a:defRPr sz="44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Helvetica" pitchFamily="34" charset="0"/>
          <a:cs typeface="Arial" charset="0"/>
        </a:defRPr>
      </a:lvl2pPr>
      <a:lvl3pPr algn="ctr" rtl="0" eaLnBrk="0" fontAlgn="base" hangingPunct="0">
        <a:spcBef>
          <a:spcPct val="0"/>
        </a:spcBef>
        <a:spcAft>
          <a:spcPct val="0"/>
        </a:spcAft>
        <a:defRPr sz="4400">
          <a:solidFill>
            <a:schemeClr val="bg1"/>
          </a:solidFill>
          <a:latin typeface="Helvetica" pitchFamily="34" charset="0"/>
          <a:cs typeface="Arial" charset="0"/>
        </a:defRPr>
      </a:lvl3pPr>
      <a:lvl4pPr algn="ctr" rtl="0" eaLnBrk="0" fontAlgn="base" hangingPunct="0">
        <a:spcBef>
          <a:spcPct val="0"/>
        </a:spcBef>
        <a:spcAft>
          <a:spcPct val="0"/>
        </a:spcAft>
        <a:defRPr sz="4400">
          <a:solidFill>
            <a:schemeClr val="bg1"/>
          </a:solidFill>
          <a:latin typeface="Helvetica" pitchFamily="34" charset="0"/>
          <a:cs typeface="Arial" charset="0"/>
        </a:defRPr>
      </a:lvl4pPr>
      <a:lvl5pPr algn="ctr" rtl="0" eaLnBrk="0" fontAlgn="base" hangingPunct="0">
        <a:spcBef>
          <a:spcPct val="0"/>
        </a:spcBef>
        <a:spcAft>
          <a:spcPct val="0"/>
        </a:spcAft>
        <a:defRPr sz="4400">
          <a:solidFill>
            <a:schemeClr val="bg1"/>
          </a:solidFill>
          <a:latin typeface="Helvetica" pitchFamily="34" charset="0"/>
          <a:cs typeface="Arial" charset="0"/>
        </a:defRPr>
      </a:lvl5pPr>
      <a:lvl6pPr marL="457200" algn="ctr" rtl="0" eaLnBrk="1" fontAlgn="base" hangingPunct="1">
        <a:spcBef>
          <a:spcPct val="0"/>
        </a:spcBef>
        <a:spcAft>
          <a:spcPct val="0"/>
        </a:spcAft>
        <a:defRPr sz="4400">
          <a:solidFill>
            <a:schemeClr val="bg1"/>
          </a:solidFill>
          <a:latin typeface="Helvetica" pitchFamily="34" charset="0"/>
          <a:cs typeface="Arial" charset="0"/>
        </a:defRPr>
      </a:lvl6pPr>
      <a:lvl7pPr marL="914400" algn="ctr" rtl="0" eaLnBrk="1" fontAlgn="base" hangingPunct="1">
        <a:spcBef>
          <a:spcPct val="0"/>
        </a:spcBef>
        <a:spcAft>
          <a:spcPct val="0"/>
        </a:spcAft>
        <a:defRPr sz="4400">
          <a:solidFill>
            <a:schemeClr val="bg1"/>
          </a:solidFill>
          <a:latin typeface="Helvetica" pitchFamily="34" charset="0"/>
          <a:cs typeface="Arial" charset="0"/>
        </a:defRPr>
      </a:lvl7pPr>
      <a:lvl8pPr marL="1371600" algn="ctr" rtl="0" eaLnBrk="1" fontAlgn="base" hangingPunct="1">
        <a:spcBef>
          <a:spcPct val="0"/>
        </a:spcBef>
        <a:spcAft>
          <a:spcPct val="0"/>
        </a:spcAft>
        <a:defRPr sz="4400">
          <a:solidFill>
            <a:schemeClr val="bg1"/>
          </a:solidFill>
          <a:latin typeface="Helvetica" pitchFamily="34" charset="0"/>
          <a:cs typeface="Arial" charset="0"/>
        </a:defRPr>
      </a:lvl8pPr>
      <a:lvl9pPr marL="1828800" algn="ctr" rtl="0" eaLnBrk="1" fontAlgn="base" hangingPunct="1">
        <a:spcBef>
          <a:spcPct val="0"/>
        </a:spcBef>
        <a:spcAft>
          <a:spcPct val="0"/>
        </a:spcAft>
        <a:defRPr sz="4400">
          <a:solidFill>
            <a:schemeClr val="bg1"/>
          </a:solidFill>
          <a:latin typeface="Helvetica" pitchFamily="34" charset="0"/>
          <a:cs typeface="Arial" charset="0"/>
        </a:defRPr>
      </a:lvl9pPr>
    </p:titleStyle>
    <p:bodyStyle>
      <a:lvl1pPr marL="342900" indent="-342900" algn="l" rtl="0" eaLnBrk="0" fontAlgn="base" hangingPunct="0">
        <a:spcBef>
          <a:spcPct val="20000"/>
        </a:spcBef>
        <a:spcAft>
          <a:spcPct val="0"/>
        </a:spcAft>
        <a:buChar char="•"/>
        <a:defRPr sz="3200">
          <a:solidFill>
            <a:srgbClr val="C5E5FF"/>
          </a:solidFill>
          <a:latin typeface="+mn-lt"/>
          <a:ea typeface="+mn-ea"/>
          <a:cs typeface="+mn-cs"/>
        </a:defRPr>
      </a:lvl1pPr>
      <a:lvl2pPr marL="742950" indent="-285750" algn="l" rtl="0" eaLnBrk="0" fontAlgn="base" hangingPunct="0">
        <a:spcBef>
          <a:spcPct val="20000"/>
        </a:spcBef>
        <a:spcAft>
          <a:spcPct val="0"/>
        </a:spcAft>
        <a:buChar char="–"/>
        <a:defRPr sz="2800">
          <a:solidFill>
            <a:srgbClr val="C5E5FF"/>
          </a:solidFill>
          <a:latin typeface="+mn-lt"/>
          <a:cs typeface="+mn-cs"/>
        </a:defRPr>
      </a:lvl2pPr>
      <a:lvl3pPr marL="1143000" indent="-228600" algn="l" rtl="0" eaLnBrk="0" fontAlgn="base" hangingPunct="0">
        <a:spcBef>
          <a:spcPct val="20000"/>
        </a:spcBef>
        <a:spcAft>
          <a:spcPct val="0"/>
        </a:spcAft>
        <a:buChar char="•"/>
        <a:defRPr sz="2400">
          <a:solidFill>
            <a:srgbClr val="C5E5FF"/>
          </a:solidFill>
          <a:latin typeface="+mn-lt"/>
          <a:cs typeface="+mn-cs"/>
        </a:defRPr>
      </a:lvl3pPr>
      <a:lvl4pPr marL="1600200" indent="-228600" algn="l" rtl="0" eaLnBrk="0" fontAlgn="base" hangingPunct="0">
        <a:spcBef>
          <a:spcPct val="20000"/>
        </a:spcBef>
        <a:spcAft>
          <a:spcPct val="0"/>
        </a:spcAft>
        <a:buChar char="–"/>
        <a:defRPr sz="2000">
          <a:solidFill>
            <a:srgbClr val="C5E5FF"/>
          </a:solidFill>
          <a:latin typeface="+mn-lt"/>
          <a:cs typeface="+mn-cs"/>
        </a:defRPr>
      </a:lvl4pPr>
      <a:lvl5pPr marL="2057400" indent="-228600" algn="l" rtl="0" eaLnBrk="0" fontAlgn="base" hangingPunct="0">
        <a:spcBef>
          <a:spcPct val="20000"/>
        </a:spcBef>
        <a:spcAft>
          <a:spcPct val="0"/>
        </a:spcAft>
        <a:buChar char="»"/>
        <a:defRPr sz="2000">
          <a:solidFill>
            <a:srgbClr val="C5E5FF"/>
          </a:solidFill>
          <a:latin typeface="+mn-lt"/>
          <a:cs typeface="+mn-cs"/>
        </a:defRPr>
      </a:lvl5pPr>
      <a:lvl6pPr marL="2514600" indent="-228600" algn="l" rtl="0" eaLnBrk="1" fontAlgn="base" hangingPunct="1">
        <a:spcBef>
          <a:spcPct val="20000"/>
        </a:spcBef>
        <a:spcAft>
          <a:spcPct val="0"/>
        </a:spcAft>
        <a:buChar char="»"/>
        <a:defRPr sz="2000">
          <a:solidFill>
            <a:srgbClr val="C5E5FF"/>
          </a:solidFill>
          <a:latin typeface="+mn-lt"/>
          <a:cs typeface="+mn-cs"/>
        </a:defRPr>
      </a:lvl6pPr>
      <a:lvl7pPr marL="2971800" indent="-228600" algn="l" rtl="0" eaLnBrk="1" fontAlgn="base" hangingPunct="1">
        <a:spcBef>
          <a:spcPct val="20000"/>
        </a:spcBef>
        <a:spcAft>
          <a:spcPct val="0"/>
        </a:spcAft>
        <a:buChar char="»"/>
        <a:defRPr sz="2000">
          <a:solidFill>
            <a:srgbClr val="C5E5FF"/>
          </a:solidFill>
          <a:latin typeface="+mn-lt"/>
          <a:cs typeface="+mn-cs"/>
        </a:defRPr>
      </a:lvl7pPr>
      <a:lvl8pPr marL="3429000" indent="-228600" algn="l" rtl="0" eaLnBrk="1" fontAlgn="base" hangingPunct="1">
        <a:spcBef>
          <a:spcPct val="20000"/>
        </a:spcBef>
        <a:spcAft>
          <a:spcPct val="0"/>
        </a:spcAft>
        <a:buChar char="»"/>
        <a:defRPr sz="2000">
          <a:solidFill>
            <a:srgbClr val="C5E5FF"/>
          </a:solidFill>
          <a:latin typeface="+mn-lt"/>
          <a:cs typeface="+mn-cs"/>
        </a:defRPr>
      </a:lvl8pPr>
      <a:lvl9pPr marL="3886200" indent="-228600" algn="l" rtl="0" eaLnBrk="1" fontAlgn="base" hangingPunct="1">
        <a:spcBef>
          <a:spcPct val="20000"/>
        </a:spcBef>
        <a:spcAft>
          <a:spcPct val="0"/>
        </a:spcAft>
        <a:buChar char="»"/>
        <a:defRPr sz="2000">
          <a:solidFill>
            <a:srgbClr val="C5E5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accent2"/>
            </a:gs>
            <a:gs pos="50000">
              <a:srgbClr val="0066FF"/>
            </a:gs>
            <a:gs pos="100000">
              <a:schemeClr val="accent2"/>
            </a:gs>
          </a:gsLst>
          <a:lin ang="5400000" scaled="1"/>
        </a:gradFill>
        <a:effectLst/>
      </p:bgPr>
    </p:bg>
    <p:spTree>
      <p:nvGrpSpPr>
        <p:cNvPr id="1" name=""/>
        <p:cNvGrpSpPr/>
        <p:nvPr/>
      </p:nvGrpSpPr>
      <p:grpSpPr>
        <a:xfrm>
          <a:off x="0" y="0"/>
          <a:ext cx="0" cy="0"/>
          <a:chOff x="0" y="0"/>
          <a:chExt cx="0" cy="0"/>
        </a:xfrm>
      </p:grpSpPr>
      <p:sp>
        <p:nvSpPr>
          <p:cNvPr id="2050" name="Rectangle 3"/>
          <p:cNvSpPr>
            <a:spLocks noGrp="1" noChangeArrowheads="1"/>
          </p:cNvSpPr>
          <p:nvPr>
            <p:ph type="body" idx="1"/>
          </p:nvPr>
        </p:nvSpPr>
        <p:spPr bwMode="auto">
          <a:xfrm>
            <a:off x="539750" y="1412875"/>
            <a:ext cx="8135938" cy="4683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261124"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a:latin typeface="Arial" charset="0"/>
                <a:cs typeface="Arial" charset="0"/>
              </a:defRPr>
            </a:lvl1pPr>
          </a:lstStyle>
          <a:p>
            <a:pPr>
              <a:defRPr/>
            </a:pPr>
            <a:fld id="{73E26874-57F1-4542-A3DC-D02513A46BFC}" type="datetimeFigureOut">
              <a:rPr lang="en-US"/>
              <a:pPr>
                <a:defRPr/>
              </a:pPr>
              <a:t>13-Nov-2013</a:t>
            </a:fld>
            <a:endParaRPr lang="en-US" dirty="0"/>
          </a:p>
        </p:txBody>
      </p:sp>
      <p:sp>
        <p:nvSpPr>
          <p:cNvPr id="261125"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dirty="0">
                <a:latin typeface="Arial" charset="0"/>
                <a:cs typeface="Arial" charset="0"/>
              </a:defRPr>
            </a:lvl1pPr>
          </a:lstStyle>
          <a:p>
            <a:pPr>
              <a:defRPr/>
            </a:pPr>
            <a:endParaRPr lang="en-US" dirty="0"/>
          </a:p>
        </p:txBody>
      </p:sp>
      <p:sp>
        <p:nvSpPr>
          <p:cNvPr id="261129" name="Rectangle 9"/>
          <p:cNvSpPr>
            <a:spLocks noChangeArrowheads="1"/>
          </p:cNvSpPr>
          <p:nvPr/>
        </p:nvSpPr>
        <p:spPr bwMode="auto">
          <a:xfrm>
            <a:off x="7451725" y="6237288"/>
            <a:ext cx="452438" cy="457200"/>
          </a:xfrm>
          <a:prstGeom prst="rect">
            <a:avLst/>
          </a:prstGeom>
          <a:noFill/>
          <a:ln w="9525">
            <a:noFill/>
            <a:miter lim="800000"/>
            <a:headEnd/>
            <a:tailEnd/>
          </a:ln>
          <a:effectLst/>
        </p:spPr>
        <p:txBody>
          <a:bodyPr/>
          <a:lstStyle/>
          <a:p>
            <a:pPr algn="ctr" eaLnBrk="0" hangingPunct="0">
              <a:spcBef>
                <a:spcPct val="20000"/>
              </a:spcBef>
              <a:buClr>
                <a:srgbClr val="3F7EBD"/>
              </a:buClr>
              <a:buSzPct val="60000"/>
              <a:buFont typeface="Webdings" pitchFamily="18" charset="2"/>
              <a:buNone/>
              <a:defRPr/>
            </a:pPr>
            <a:endParaRPr lang="en-US" sz="1400" dirty="0">
              <a:solidFill>
                <a:srgbClr val="3F7EBD"/>
              </a:solidFill>
              <a:latin typeface="Arial" charset="0"/>
              <a:cs typeface="Arial" charset="0"/>
            </a:endParaRPr>
          </a:p>
        </p:txBody>
      </p:sp>
      <p:sp>
        <p:nvSpPr>
          <p:cNvPr id="261130" name="Rectangle 10"/>
          <p:cNvSpPr>
            <a:spLocks noChangeArrowheads="1"/>
          </p:cNvSpPr>
          <p:nvPr/>
        </p:nvSpPr>
        <p:spPr bwMode="auto">
          <a:xfrm>
            <a:off x="684213" y="476250"/>
            <a:ext cx="7772400" cy="1008063"/>
          </a:xfrm>
          <a:prstGeom prst="rect">
            <a:avLst/>
          </a:prstGeom>
          <a:noFill/>
          <a:ln w="9525">
            <a:noFill/>
            <a:miter lim="800000"/>
            <a:headEnd/>
            <a:tailEnd/>
          </a:ln>
          <a:effectLst/>
        </p:spPr>
        <p:txBody>
          <a:bodyPr anchor="ctr"/>
          <a:lstStyle/>
          <a:p>
            <a:pPr algn="ctr" eaLnBrk="0" hangingPunct="0">
              <a:defRPr/>
            </a:pPr>
            <a:endParaRPr lang="en-US" sz="3200" dirty="0">
              <a:solidFill>
                <a:srgbClr val="FFFF00"/>
              </a:solidFill>
              <a:latin typeface="Arial" charset="0"/>
              <a:cs typeface="Arial" charset="0"/>
            </a:endParaRPr>
          </a:p>
        </p:txBody>
      </p:sp>
      <p:sp>
        <p:nvSpPr>
          <p:cNvPr id="261131" name="Rectangle 11"/>
          <p:cNvSpPr>
            <a:spLocks noChangeArrowheads="1"/>
          </p:cNvSpPr>
          <p:nvPr/>
        </p:nvSpPr>
        <p:spPr bwMode="gray">
          <a:xfrm>
            <a:off x="323850" y="908050"/>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a:defRPr/>
            </a:pPr>
            <a:endParaRPr kumimoji="1" lang="en-US" dirty="0">
              <a:latin typeface="Tahoma" pitchFamily="34" charset="0"/>
              <a:cs typeface="Arial" charset="0"/>
            </a:endParaRPr>
          </a:p>
        </p:txBody>
      </p:sp>
      <p:sp>
        <p:nvSpPr>
          <p:cNvPr id="261132" name="Rectangle 12"/>
          <p:cNvSpPr>
            <a:spLocks noChangeArrowheads="1"/>
          </p:cNvSpPr>
          <p:nvPr/>
        </p:nvSpPr>
        <p:spPr bwMode="gray">
          <a:xfrm>
            <a:off x="611188" y="260350"/>
            <a:ext cx="31750" cy="1052513"/>
          </a:xfrm>
          <a:prstGeom prst="rect">
            <a:avLst/>
          </a:prstGeom>
          <a:solidFill>
            <a:schemeClr val="bg2"/>
          </a:solidFill>
          <a:ln w="9525">
            <a:noFill/>
            <a:miter lim="800000"/>
            <a:headEnd/>
            <a:tailEnd/>
          </a:ln>
          <a:effectLst/>
        </p:spPr>
        <p:txBody>
          <a:bodyPr wrap="none" anchor="ctr"/>
          <a:lstStyle/>
          <a:p>
            <a:pPr algn="ctr">
              <a:defRPr/>
            </a:pPr>
            <a:endParaRPr kumimoji="1" lang="en-US" dirty="0">
              <a:latin typeface="Tahoma" pitchFamily="34" charset="0"/>
              <a:cs typeface="Arial" charset="0"/>
            </a:endParaRPr>
          </a:p>
        </p:txBody>
      </p:sp>
      <p:sp>
        <p:nvSpPr>
          <p:cNvPr id="2057" name="Rectangle 13"/>
          <p:cNvSpPr>
            <a:spLocks noGrp="1" noChangeArrowheads="1"/>
          </p:cNvSpPr>
          <p:nvPr>
            <p:ph type="title"/>
          </p:nvPr>
        </p:nvSpPr>
        <p:spPr bwMode="auto">
          <a:xfrm>
            <a:off x="468313" y="1158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261139" name="Rectangle 19"/>
          <p:cNvSpPr>
            <a:spLocks noGrp="1" noChangeArrowheads="1"/>
          </p:cNvSpPr>
          <p:nvPr>
            <p:ph type="sldNum" sz="quarter" idx="4"/>
          </p:nvPr>
        </p:nvSpPr>
        <p:spPr bwMode="auto">
          <a:xfrm>
            <a:off x="6553200" y="6248400"/>
            <a:ext cx="1905000" cy="457200"/>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200">
                <a:latin typeface="Arial" charset="0"/>
                <a:cs typeface="Arial" charset="0"/>
              </a:defRPr>
            </a:lvl1pPr>
          </a:lstStyle>
          <a:p>
            <a:pPr>
              <a:defRPr/>
            </a:pPr>
            <a:fld id="{5D744F07-4D33-4EE9-9A9D-F2EFFE92914A}" type="slidenum">
              <a:rPr lang="en-US"/>
              <a:pPr>
                <a:defRPr/>
              </a:pPr>
              <a:t>‹#›</a:t>
            </a:fld>
            <a:endParaRPr lang="en-US" dirty="0"/>
          </a:p>
        </p:txBody>
      </p:sp>
      <p:sp>
        <p:nvSpPr>
          <p:cNvPr id="261141" name="Rectangle 21"/>
          <p:cNvSpPr>
            <a:spLocks noChangeArrowheads="1"/>
          </p:cNvSpPr>
          <p:nvPr/>
        </p:nvSpPr>
        <p:spPr bwMode="auto">
          <a:xfrm>
            <a:off x="8643938" y="6215063"/>
            <a:ext cx="500062" cy="276225"/>
          </a:xfrm>
          <a:prstGeom prst="rect">
            <a:avLst/>
          </a:prstGeom>
          <a:noFill/>
          <a:ln w="9525" algn="ctr">
            <a:noFill/>
            <a:miter lim="800000"/>
            <a:headEnd/>
            <a:tailEnd/>
          </a:ln>
          <a:effectLst/>
        </p:spPr>
        <p:txBody>
          <a:bodyPr>
            <a:spAutoFit/>
          </a:bodyPr>
          <a:lstStyle/>
          <a:p>
            <a:pPr algn="ctr" eaLnBrk="0" hangingPunct="0">
              <a:defRPr/>
            </a:pPr>
            <a:r>
              <a:rPr lang="en-GB" sz="1200" dirty="0">
                <a:latin typeface="Arial" charset="0"/>
                <a:cs typeface="Arial" charset="0"/>
              </a:rPr>
              <a:t> </a:t>
            </a:r>
            <a:fld id="{CE47E521-9304-4378-9CDF-24A5625AD745}" type="slidenum">
              <a:rPr lang="en-GB" sz="1200">
                <a:solidFill>
                  <a:srgbClr val="FFFFFF"/>
                </a:solidFill>
                <a:latin typeface="Arial" charset="0"/>
                <a:cs typeface="Arial" charset="0"/>
              </a:rPr>
              <a:pPr algn="ctr" eaLnBrk="0" hangingPunct="0">
                <a:defRPr/>
              </a:pPr>
              <a:t>‹#›</a:t>
            </a:fld>
            <a:endParaRPr lang="en-GB" sz="1200" dirty="0">
              <a:solidFill>
                <a:srgbClr val="FFFFFF"/>
              </a:solidFill>
              <a:latin typeface="Arial" charset="0"/>
              <a:cs typeface="Arial" charset="0"/>
            </a:endParaRPr>
          </a:p>
        </p:txBody>
      </p:sp>
      <p:pic>
        <p:nvPicPr>
          <p:cNvPr id="2060" name="Picture 27" descr="OECD_285_50K_100p"/>
          <p:cNvPicPr>
            <a:picLocks noChangeAspect="1" noChangeArrowheads="1"/>
          </p:cNvPicPr>
          <p:nvPr/>
        </p:nvPicPr>
        <p:blipFill>
          <a:blip r:embed="rId14" cstate="print">
            <a:clrChange>
              <a:clrFrom>
                <a:srgbClr val="0078BC"/>
              </a:clrFrom>
              <a:clrTo>
                <a:srgbClr val="0078BC">
                  <a:alpha val="0"/>
                </a:srgbClr>
              </a:clrTo>
            </a:clrChange>
          </a:blip>
          <a:srcRect/>
          <a:stretch>
            <a:fillRect/>
          </a:stretch>
        </p:blipFill>
        <p:spPr bwMode="auto">
          <a:xfrm>
            <a:off x="8378825" y="6084888"/>
            <a:ext cx="765175" cy="773112"/>
          </a:xfrm>
          <a:prstGeom prst="rect">
            <a:avLst/>
          </a:prstGeom>
          <a:noFill/>
          <a:ln w="9525">
            <a:noFill/>
            <a:miter lim="800000"/>
            <a:headEnd/>
            <a:tailEnd/>
          </a:ln>
        </p:spPr>
      </p:pic>
      <p:sp>
        <p:nvSpPr>
          <p:cNvPr id="261148" name="Freeform 28"/>
          <p:cNvSpPr>
            <a:spLocks/>
          </p:cNvSpPr>
          <p:nvPr/>
        </p:nvSpPr>
        <p:spPr bwMode="auto">
          <a:xfrm>
            <a:off x="190500" y="2003425"/>
            <a:ext cx="615950" cy="2851150"/>
          </a:xfrm>
          <a:custGeom>
            <a:avLst/>
            <a:gdLst/>
            <a:ahLst/>
            <a:cxnLst>
              <a:cxn ang="0">
                <a:pos x="384" y="0"/>
              </a:cxn>
              <a:cxn ang="0">
                <a:pos x="0" y="612"/>
              </a:cxn>
              <a:cxn ang="0">
                <a:pos x="0" y="1192"/>
              </a:cxn>
              <a:cxn ang="0">
                <a:pos x="388" y="1796"/>
              </a:cxn>
              <a:cxn ang="0">
                <a:pos x="388" y="1280"/>
              </a:cxn>
              <a:cxn ang="0">
                <a:pos x="148" y="896"/>
              </a:cxn>
              <a:cxn ang="0">
                <a:pos x="388" y="504"/>
              </a:cxn>
              <a:cxn ang="0">
                <a:pos x="384" y="0"/>
              </a:cxn>
            </a:cxnLst>
            <a:rect l="0" t="0" r="r" b="b"/>
            <a:pathLst>
              <a:path w="388" h="1796">
                <a:moveTo>
                  <a:pt x="384" y="0"/>
                </a:moveTo>
                <a:lnTo>
                  <a:pt x="0" y="612"/>
                </a:lnTo>
                <a:lnTo>
                  <a:pt x="0" y="1192"/>
                </a:lnTo>
                <a:lnTo>
                  <a:pt x="388" y="1796"/>
                </a:lnTo>
                <a:lnTo>
                  <a:pt x="388" y="1280"/>
                </a:lnTo>
                <a:lnTo>
                  <a:pt x="148" y="896"/>
                </a:lnTo>
                <a:lnTo>
                  <a:pt x="388" y="504"/>
                </a:lnTo>
                <a:lnTo>
                  <a:pt x="384" y="0"/>
                </a:lnTo>
                <a:close/>
              </a:path>
            </a:pathLst>
          </a:custGeom>
          <a:solidFill>
            <a:srgbClr val="FFFFFF">
              <a:alpha val="10001"/>
            </a:srgbClr>
          </a:solidFill>
          <a:ln w="3175">
            <a:noFill/>
            <a:round/>
            <a:headEnd/>
            <a:tailEnd/>
          </a:ln>
          <a:effectLst/>
        </p:spPr>
        <p:txBody>
          <a:bodyPr/>
          <a:lstStyle/>
          <a:p>
            <a:pPr algn="ctr" eaLnBrk="0" hangingPunct="0">
              <a:defRPr/>
            </a:pPr>
            <a:endParaRPr lang="en-US" dirty="0">
              <a:latin typeface="Arial" charset="0"/>
              <a:cs typeface="Arial" charset="0"/>
            </a:endParaRPr>
          </a:p>
        </p:txBody>
      </p:sp>
      <p:sp>
        <p:nvSpPr>
          <p:cNvPr id="261149" name="Freeform 29"/>
          <p:cNvSpPr>
            <a:spLocks/>
          </p:cNvSpPr>
          <p:nvPr/>
        </p:nvSpPr>
        <p:spPr bwMode="auto">
          <a:xfrm>
            <a:off x="971550" y="1989138"/>
            <a:ext cx="615950" cy="2851150"/>
          </a:xfrm>
          <a:custGeom>
            <a:avLst/>
            <a:gdLst/>
            <a:ahLst/>
            <a:cxnLst>
              <a:cxn ang="0">
                <a:pos x="384" y="0"/>
              </a:cxn>
              <a:cxn ang="0">
                <a:pos x="0" y="612"/>
              </a:cxn>
              <a:cxn ang="0">
                <a:pos x="0" y="1192"/>
              </a:cxn>
              <a:cxn ang="0">
                <a:pos x="388" y="1796"/>
              </a:cxn>
              <a:cxn ang="0">
                <a:pos x="388" y="1280"/>
              </a:cxn>
              <a:cxn ang="0">
                <a:pos x="148" y="896"/>
              </a:cxn>
              <a:cxn ang="0">
                <a:pos x="388" y="504"/>
              </a:cxn>
              <a:cxn ang="0">
                <a:pos x="384" y="0"/>
              </a:cxn>
            </a:cxnLst>
            <a:rect l="0" t="0" r="r" b="b"/>
            <a:pathLst>
              <a:path w="388" h="1796">
                <a:moveTo>
                  <a:pt x="384" y="0"/>
                </a:moveTo>
                <a:lnTo>
                  <a:pt x="0" y="612"/>
                </a:lnTo>
                <a:lnTo>
                  <a:pt x="0" y="1192"/>
                </a:lnTo>
                <a:lnTo>
                  <a:pt x="388" y="1796"/>
                </a:lnTo>
                <a:lnTo>
                  <a:pt x="388" y="1280"/>
                </a:lnTo>
                <a:lnTo>
                  <a:pt x="148" y="896"/>
                </a:lnTo>
                <a:lnTo>
                  <a:pt x="388" y="504"/>
                </a:lnTo>
                <a:lnTo>
                  <a:pt x="384" y="0"/>
                </a:lnTo>
                <a:close/>
              </a:path>
            </a:pathLst>
          </a:custGeom>
          <a:solidFill>
            <a:srgbClr val="FFFFFF">
              <a:alpha val="10001"/>
            </a:srgbClr>
          </a:solidFill>
          <a:ln w="3175">
            <a:noFill/>
            <a:round/>
            <a:headEnd/>
            <a:tailEnd/>
          </a:ln>
          <a:effectLst/>
        </p:spPr>
        <p:txBody>
          <a:bodyPr/>
          <a:lstStyle/>
          <a:p>
            <a:pPr algn="ctr" eaLnBrk="0" hangingPunct="0">
              <a:defRPr/>
            </a:pPr>
            <a:endParaRPr lang="en-US" dirty="0">
              <a:latin typeface="Arial" charset="0"/>
              <a:cs typeface="Arial" charset="0"/>
            </a:endParaRPr>
          </a:p>
        </p:txBody>
      </p:sp>
    </p:spTree>
  </p:cSld>
  <p:clrMap bg1="lt1" tx1="dk1" bg2="lt2" tx2="dk2" accent1="accent1" accent2="accent2" accent3="accent3" accent4="accent4" accent5="accent5" accent6="accent6" hlink="hlink" folHlink="folHlink"/>
  <p:sldLayoutIdLst>
    <p:sldLayoutId id="2147485041" r:id="rId1"/>
    <p:sldLayoutId id="2147485042" r:id="rId2"/>
    <p:sldLayoutId id="2147485043" r:id="rId3"/>
    <p:sldLayoutId id="2147485044" r:id="rId4"/>
    <p:sldLayoutId id="2147485045" r:id="rId5"/>
    <p:sldLayoutId id="2147485046" r:id="rId6"/>
    <p:sldLayoutId id="2147485047" r:id="rId7"/>
    <p:sldLayoutId id="2147485048" r:id="rId8"/>
    <p:sldLayoutId id="2147485049" r:id="rId9"/>
    <p:sldLayoutId id="2147485050" r:id="rId10"/>
    <p:sldLayoutId id="2147485051" r:id="rId11"/>
    <p:sldLayoutId id="2147485052" r:id="rId12"/>
  </p:sldLayoutIdLst>
  <p:txStyles>
    <p:titleStyle>
      <a:lvl1pPr algn="ctr" rtl="0" eaLnBrk="0" fontAlgn="base" hangingPunct="0">
        <a:spcBef>
          <a:spcPct val="0"/>
        </a:spcBef>
        <a:spcAft>
          <a:spcPct val="0"/>
        </a:spcAft>
        <a:defRPr sz="3200">
          <a:solidFill>
            <a:srgbClr val="FFFF00"/>
          </a:solidFill>
          <a:latin typeface="+mj-lt"/>
          <a:ea typeface="+mj-ea"/>
          <a:cs typeface="+mj-cs"/>
        </a:defRPr>
      </a:lvl1pPr>
      <a:lvl2pPr algn="ctr" rtl="0" eaLnBrk="0" fontAlgn="base" hangingPunct="0">
        <a:spcBef>
          <a:spcPct val="0"/>
        </a:spcBef>
        <a:spcAft>
          <a:spcPct val="0"/>
        </a:spcAft>
        <a:defRPr sz="3200">
          <a:solidFill>
            <a:srgbClr val="FFFF00"/>
          </a:solidFill>
          <a:latin typeface="Arial" charset="0"/>
        </a:defRPr>
      </a:lvl2pPr>
      <a:lvl3pPr algn="ctr" rtl="0" eaLnBrk="0" fontAlgn="base" hangingPunct="0">
        <a:spcBef>
          <a:spcPct val="0"/>
        </a:spcBef>
        <a:spcAft>
          <a:spcPct val="0"/>
        </a:spcAft>
        <a:defRPr sz="3200">
          <a:solidFill>
            <a:srgbClr val="FFFF00"/>
          </a:solidFill>
          <a:latin typeface="Arial" charset="0"/>
        </a:defRPr>
      </a:lvl3pPr>
      <a:lvl4pPr algn="ctr" rtl="0" eaLnBrk="0" fontAlgn="base" hangingPunct="0">
        <a:spcBef>
          <a:spcPct val="0"/>
        </a:spcBef>
        <a:spcAft>
          <a:spcPct val="0"/>
        </a:spcAft>
        <a:defRPr sz="3200">
          <a:solidFill>
            <a:srgbClr val="FFFF00"/>
          </a:solidFill>
          <a:latin typeface="Arial" charset="0"/>
        </a:defRPr>
      </a:lvl4pPr>
      <a:lvl5pPr algn="ctr" rtl="0" eaLnBrk="0" fontAlgn="base" hangingPunct="0">
        <a:spcBef>
          <a:spcPct val="0"/>
        </a:spcBef>
        <a:spcAft>
          <a:spcPct val="0"/>
        </a:spcAft>
        <a:defRPr sz="3200">
          <a:solidFill>
            <a:srgbClr val="FFFF00"/>
          </a:solidFill>
          <a:latin typeface="Arial" charset="0"/>
        </a:defRPr>
      </a:lvl5pPr>
      <a:lvl6pPr marL="457200" algn="ctr" rtl="0" eaLnBrk="1" fontAlgn="base" hangingPunct="1">
        <a:spcBef>
          <a:spcPct val="0"/>
        </a:spcBef>
        <a:spcAft>
          <a:spcPct val="0"/>
        </a:spcAft>
        <a:defRPr sz="3200">
          <a:solidFill>
            <a:srgbClr val="FFFF00"/>
          </a:solidFill>
          <a:latin typeface="Arial" charset="0"/>
        </a:defRPr>
      </a:lvl6pPr>
      <a:lvl7pPr marL="914400" algn="ctr" rtl="0" eaLnBrk="1" fontAlgn="base" hangingPunct="1">
        <a:spcBef>
          <a:spcPct val="0"/>
        </a:spcBef>
        <a:spcAft>
          <a:spcPct val="0"/>
        </a:spcAft>
        <a:defRPr sz="3200">
          <a:solidFill>
            <a:srgbClr val="FFFF00"/>
          </a:solidFill>
          <a:latin typeface="Arial" charset="0"/>
        </a:defRPr>
      </a:lvl7pPr>
      <a:lvl8pPr marL="1371600" algn="ctr" rtl="0" eaLnBrk="1" fontAlgn="base" hangingPunct="1">
        <a:spcBef>
          <a:spcPct val="0"/>
        </a:spcBef>
        <a:spcAft>
          <a:spcPct val="0"/>
        </a:spcAft>
        <a:defRPr sz="3200">
          <a:solidFill>
            <a:srgbClr val="FFFF00"/>
          </a:solidFill>
          <a:latin typeface="Arial" charset="0"/>
        </a:defRPr>
      </a:lvl8pPr>
      <a:lvl9pPr marL="1828800" algn="ctr" rtl="0" eaLnBrk="1" fontAlgn="base" hangingPunct="1">
        <a:spcBef>
          <a:spcPct val="0"/>
        </a:spcBef>
        <a:spcAft>
          <a:spcPct val="0"/>
        </a:spcAft>
        <a:defRPr sz="3200">
          <a:solidFill>
            <a:srgbClr val="FFFF00"/>
          </a:solidFill>
          <a:latin typeface="Arial" charset="0"/>
        </a:defRPr>
      </a:lvl9pPr>
    </p:titleStyle>
    <p:bodyStyle>
      <a:lvl1pPr marL="342900" indent="-342900" algn="l" rtl="0" eaLnBrk="0" fontAlgn="base" hangingPunct="0">
        <a:spcBef>
          <a:spcPct val="20000"/>
        </a:spcBef>
        <a:spcAft>
          <a:spcPct val="0"/>
        </a:spcAft>
        <a:buClr>
          <a:srgbClr val="658BC5"/>
        </a:buClr>
        <a:buSzPct val="60000"/>
        <a:buFont typeface="Webdings" pitchFamily="18" charset="2"/>
        <a:buChar char="n"/>
        <a:defRPr sz="2800">
          <a:solidFill>
            <a:srgbClr val="FFFFFF"/>
          </a:solidFill>
          <a:latin typeface="+mn-lt"/>
          <a:ea typeface="+mn-ea"/>
          <a:cs typeface="+mn-cs"/>
        </a:defRPr>
      </a:lvl1pPr>
      <a:lvl2pPr marL="742950" indent="-285750" algn="l" rtl="0" eaLnBrk="0" fontAlgn="base" hangingPunct="0">
        <a:spcBef>
          <a:spcPct val="20000"/>
        </a:spcBef>
        <a:spcAft>
          <a:spcPct val="0"/>
        </a:spcAft>
        <a:buChar char="–"/>
        <a:defRPr sz="2400">
          <a:solidFill>
            <a:srgbClr val="FFFFFF"/>
          </a:solidFill>
          <a:latin typeface="+mn-lt"/>
        </a:defRPr>
      </a:lvl2pPr>
      <a:lvl3pPr marL="1143000" indent="-228600" algn="l" rtl="0" eaLnBrk="0" fontAlgn="base" hangingPunct="0">
        <a:spcBef>
          <a:spcPct val="20000"/>
        </a:spcBef>
        <a:spcAft>
          <a:spcPct val="0"/>
        </a:spcAft>
        <a:buChar char="•"/>
        <a:defRPr sz="2000">
          <a:solidFill>
            <a:srgbClr val="FFFFFF"/>
          </a:solidFill>
          <a:latin typeface="+mn-lt"/>
        </a:defRPr>
      </a:lvl3pPr>
      <a:lvl4pPr marL="1600200" indent="-228600" algn="l" rtl="0" eaLnBrk="0" fontAlgn="base" hangingPunct="0">
        <a:spcBef>
          <a:spcPct val="20000"/>
        </a:spcBef>
        <a:spcAft>
          <a:spcPct val="0"/>
        </a:spcAft>
        <a:buChar char="–"/>
        <a:defRPr sz="2000">
          <a:solidFill>
            <a:srgbClr val="FFFFFF"/>
          </a:solidFill>
          <a:latin typeface="+mn-lt"/>
        </a:defRPr>
      </a:lvl4pPr>
      <a:lvl5pPr marL="2057400" indent="-228600" algn="l" rtl="0" eaLnBrk="0" fontAlgn="base" hangingPunct="0">
        <a:spcBef>
          <a:spcPct val="20000"/>
        </a:spcBef>
        <a:spcAft>
          <a:spcPct val="0"/>
        </a:spcAft>
        <a:buChar char="»"/>
        <a:defRPr sz="1600">
          <a:solidFill>
            <a:srgbClr val="FFFFFF"/>
          </a:solidFill>
          <a:latin typeface="+mn-lt"/>
        </a:defRPr>
      </a:lvl5pPr>
      <a:lvl6pPr marL="2514600" indent="-228600" algn="l" rtl="0" eaLnBrk="1" fontAlgn="base" hangingPunct="1">
        <a:spcBef>
          <a:spcPct val="20000"/>
        </a:spcBef>
        <a:spcAft>
          <a:spcPct val="0"/>
        </a:spcAft>
        <a:buChar char="»"/>
        <a:defRPr sz="1600">
          <a:solidFill>
            <a:srgbClr val="FFFFFF"/>
          </a:solidFill>
          <a:latin typeface="+mn-lt"/>
        </a:defRPr>
      </a:lvl6pPr>
      <a:lvl7pPr marL="2971800" indent="-228600" algn="l" rtl="0" eaLnBrk="1" fontAlgn="base" hangingPunct="1">
        <a:spcBef>
          <a:spcPct val="20000"/>
        </a:spcBef>
        <a:spcAft>
          <a:spcPct val="0"/>
        </a:spcAft>
        <a:buChar char="»"/>
        <a:defRPr sz="1600">
          <a:solidFill>
            <a:srgbClr val="FFFFFF"/>
          </a:solidFill>
          <a:latin typeface="+mn-lt"/>
        </a:defRPr>
      </a:lvl7pPr>
      <a:lvl8pPr marL="3429000" indent="-228600" algn="l" rtl="0" eaLnBrk="1" fontAlgn="base" hangingPunct="1">
        <a:spcBef>
          <a:spcPct val="20000"/>
        </a:spcBef>
        <a:spcAft>
          <a:spcPct val="0"/>
        </a:spcAft>
        <a:buChar char="»"/>
        <a:defRPr sz="1600">
          <a:solidFill>
            <a:srgbClr val="FFFFFF"/>
          </a:solidFill>
          <a:latin typeface="+mn-lt"/>
        </a:defRPr>
      </a:lvl8pPr>
      <a:lvl9pPr marL="3886200" indent="-228600" algn="l" rtl="0" eaLnBrk="1" fontAlgn="base" hangingPunct="1">
        <a:spcBef>
          <a:spcPct val="20000"/>
        </a:spcBef>
        <a:spcAft>
          <a:spcPct val="0"/>
        </a:spcAft>
        <a:buChar char="»"/>
        <a:defRPr sz="1600">
          <a:solidFill>
            <a:srgbClr val="FFFFF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accent2"/>
            </a:gs>
            <a:gs pos="50000">
              <a:srgbClr val="0066FF"/>
            </a:gs>
            <a:gs pos="100000">
              <a:schemeClr val="accent2"/>
            </a:gs>
          </a:gsLst>
          <a:lin ang="5400000" scaled="1"/>
        </a:gradFill>
        <a:effectLst/>
      </p:bgPr>
    </p:bg>
    <p:spTree>
      <p:nvGrpSpPr>
        <p:cNvPr id="1" name=""/>
        <p:cNvGrpSpPr/>
        <p:nvPr/>
      </p:nvGrpSpPr>
      <p:grpSpPr>
        <a:xfrm>
          <a:off x="0" y="0"/>
          <a:ext cx="0" cy="0"/>
          <a:chOff x="0" y="0"/>
          <a:chExt cx="0" cy="0"/>
        </a:xfrm>
      </p:grpSpPr>
      <p:sp>
        <p:nvSpPr>
          <p:cNvPr id="2050" name="Rectangle 3"/>
          <p:cNvSpPr>
            <a:spLocks noGrp="1" noChangeArrowheads="1"/>
          </p:cNvSpPr>
          <p:nvPr>
            <p:ph type="body" idx="1"/>
          </p:nvPr>
        </p:nvSpPr>
        <p:spPr bwMode="auto">
          <a:xfrm>
            <a:off x="539750" y="1412875"/>
            <a:ext cx="8135938" cy="4683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261124"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a:latin typeface="Arial" charset="0"/>
                <a:cs typeface="Arial" charset="0"/>
              </a:defRPr>
            </a:lvl1pPr>
          </a:lstStyle>
          <a:p>
            <a:pPr>
              <a:defRPr/>
            </a:pPr>
            <a:fld id="{73E26874-57F1-4542-A3DC-D02513A46BFC}" type="datetimeFigureOut">
              <a:rPr lang="en-US">
                <a:solidFill>
                  <a:srgbClr val="000000"/>
                </a:solidFill>
              </a:rPr>
              <a:pPr>
                <a:defRPr/>
              </a:pPr>
              <a:t>13-Nov-2013</a:t>
            </a:fld>
            <a:endParaRPr lang="en-US" dirty="0">
              <a:solidFill>
                <a:srgbClr val="000000"/>
              </a:solidFill>
            </a:endParaRPr>
          </a:p>
        </p:txBody>
      </p:sp>
      <p:sp>
        <p:nvSpPr>
          <p:cNvPr id="261125"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dirty="0">
                <a:latin typeface="Arial" charset="0"/>
                <a:cs typeface="Arial" charset="0"/>
              </a:defRPr>
            </a:lvl1pPr>
          </a:lstStyle>
          <a:p>
            <a:pPr>
              <a:defRPr/>
            </a:pPr>
            <a:endParaRPr lang="en-US" dirty="0">
              <a:solidFill>
                <a:srgbClr val="000000"/>
              </a:solidFill>
            </a:endParaRPr>
          </a:p>
        </p:txBody>
      </p:sp>
      <p:sp>
        <p:nvSpPr>
          <p:cNvPr id="261129" name="Rectangle 9"/>
          <p:cNvSpPr>
            <a:spLocks noChangeArrowheads="1"/>
          </p:cNvSpPr>
          <p:nvPr/>
        </p:nvSpPr>
        <p:spPr bwMode="auto">
          <a:xfrm>
            <a:off x="7451725" y="6237288"/>
            <a:ext cx="452438" cy="457200"/>
          </a:xfrm>
          <a:prstGeom prst="rect">
            <a:avLst/>
          </a:prstGeom>
          <a:noFill/>
          <a:ln w="9525">
            <a:noFill/>
            <a:miter lim="800000"/>
            <a:headEnd/>
            <a:tailEnd/>
          </a:ln>
          <a:effectLst/>
        </p:spPr>
        <p:txBody>
          <a:bodyPr/>
          <a:lstStyle/>
          <a:p>
            <a:pPr algn="ctr" eaLnBrk="0" hangingPunct="0">
              <a:spcBef>
                <a:spcPct val="20000"/>
              </a:spcBef>
              <a:buClr>
                <a:srgbClr val="3F7EBD"/>
              </a:buClr>
              <a:buSzPct val="60000"/>
              <a:buFont typeface="Webdings" pitchFamily="18" charset="2"/>
              <a:buNone/>
              <a:defRPr/>
            </a:pPr>
            <a:endParaRPr lang="en-US" sz="1400" dirty="0">
              <a:solidFill>
                <a:srgbClr val="3F7EBD"/>
              </a:solidFill>
              <a:latin typeface="Arial" charset="0"/>
              <a:cs typeface="Arial" charset="0"/>
            </a:endParaRPr>
          </a:p>
        </p:txBody>
      </p:sp>
      <p:sp>
        <p:nvSpPr>
          <p:cNvPr id="261130" name="Rectangle 10"/>
          <p:cNvSpPr>
            <a:spLocks noChangeArrowheads="1"/>
          </p:cNvSpPr>
          <p:nvPr/>
        </p:nvSpPr>
        <p:spPr bwMode="auto">
          <a:xfrm>
            <a:off x="684213" y="476250"/>
            <a:ext cx="7772400" cy="1008063"/>
          </a:xfrm>
          <a:prstGeom prst="rect">
            <a:avLst/>
          </a:prstGeom>
          <a:noFill/>
          <a:ln w="9525">
            <a:noFill/>
            <a:miter lim="800000"/>
            <a:headEnd/>
            <a:tailEnd/>
          </a:ln>
          <a:effectLst/>
        </p:spPr>
        <p:txBody>
          <a:bodyPr anchor="ctr"/>
          <a:lstStyle/>
          <a:p>
            <a:pPr algn="ctr" eaLnBrk="0" hangingPunct="0">
              <a:defRPr/>
            </a:pPr>
            <a:endParaRPr lang="en-US" sz="3200" dirty="0">
              <a:solidFill>
                <a:srgbClr val="FFFF00"/>
              </a:solidFill>
              <a:latin typeface="Arial" charset="0"/>
              <a:cs typeface="Arial" charset="0"/>
            </a:endParaRPr>
          </a:p>
        </p:txBody>
      </p:sp>
      <p:sp>
        <p:nvSpPr>
          <p:cNvPr id="261131" name="Rectangle 11"/>
          <p:cNvSpPr>
            <a:spLocks noChangeArrowheads="1"/>
          </p:cNvSpPr>
          <p:nvPr/>
        </p:nvSpPr>
        <p:spPr bwMode="gray">
          <a:xfrm>
            <a:off x="323850" y="908050"/>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a:defRPr/>
            </a:pPr>
            <a:endParaRPr kumimoji="1" lang="en-US" dirty="0">
              <a:solidFill>
                <a:srgbClr val="000000"/>
              </a:solidFill>
              <a:latin typeface="Tahoma" pitchFamily="34" charset="0"/>
              <a:cs typeface="Arial" charset="0"/>
            </a:endParaRPr>
          </a:p>
        </p:txBody>
      </p:sp>
      <p:sp>
        <p:nvSpPr>
          <p:cNvPr id="261132" name="Rectangle 12"/>
          <p:cNvSpPr>
            <a:spLocks noChangeArrowheads="1"/>
          </p:cNvSpPr>
          <p:nvPr/>
        </p:nvSpPr>
        <p:spPr bwMode="gray">
          <a:xfrm>
            <a:off x="611188" y="260350"/>
            <a:ext cx="31750" cy="1052513"/>
          </a:xfrm>
          <a:prstGeom prst="rect">
            <a:avLst/>
          </a:prstGeom>
          <a:solidFill>
            <a:schemeClr val="bg2"/>
          </a:solidFill>
          <a:ln w="9525">
            <a:noFill/>
            <a:miter lim="800000"/>
            <a:headEnd/>
            <a:tailEnd/>
          </a:ln>
          <a:effectLst/>
        </p:spPr>
        <p:txBody>
          <a:bodyPr wrap="none" anchor="ctr"/>
          <a:lstStyle/>
          <a:p>
            <a:pPr algn="ctr">
              <a:defRPr/>
            </a:pPr>
            <a:endParaRPr kumimoji="1" lang="en-US" dirty="0">
              <a:solidFill>
                <a:srgbClr val="000000"/>
              </a:solidFill>
              <a:latin typeface="Tahoma" pitchFamily="34" charset="0"/>
              <a:cs typeface="Arial" charset="0"/>
            </a:endParaRPr>
          </a:p>
        </p:txBody>
      </p:sp>
      <p:sp>
        <p:nvSpPr>
          <p:cNvPr id="2057" name="Rectangle 13"/>
          <p:cNvSpPr>
            <a:spLocks noGrp="1" noChangeArrowheads="1"/>
          </p:cNvSpPr>
          <p:nvPr>
            <p:ph type="title"/>
          </p:nvPr>
        </p:nvSpPr>
        <p:spPr bwMode="auto">
          <a:xfrm>
            <a:off x="468313" y="1158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261139" name="Rectangle 19"/>
          <p:cNvSpPr>
            <a:spLocks noGrp="1" noChangeArrowheads="1"/>
          </p:cNvSpPr>
          <p:nvPr>
            <p:ph type="sldNum" sz="quarter" idx="4"/>
          </p:nvPr>
        </p:nvSpPr>
        <p:spPr bwMode="auto">
          <a:xfrm>
            <a:off x="6553200" y="6248400"/>
            <a:ext cx="1905000" cy="457200"/>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200">
                <a:latin typeface="Arial" charset="0"/>
                <a:cs typeface="Arial" charset="0"/>
              </a:defRPr>
            </a:lvl1pPr>
          </a:lstStyle>
          <a:p>
            <a:pPr>
              <a:defRPr/>
            </a:pPr>
            <a:fld id="{5D744F07-4D33-4EE9-9A9D-F2EFFE92914A}" type="slidenum">
              <a:rPr lang="en-US">
                <a:solidFill>
                  <a:srgbClr val="000000"/>
                </a:solidFill>
              </a:rPr>
              <a:pPr>
                <a:defRPr/>
              </a:pPr>
              <a:t>‹#›</a:t>
            </a:fld>
            <a:endParaRPr lang="en-US" dirty="0">
              <a:solidFill>
                <a:srgbClr val="000000"/>
              </a:solidFill>
            </a:endParaRPr>
          </a:p>
        </p:txBody>
      </p:sp>
      <p:sp>
        <p:nvSpPr>
          <p:cNvPr id="261141" name="Rectangle 21"/>
          <p:cNvSpPr>
            <a:spLocks noChangeArrowheads="1"/>
          </p:cNvSpPr>
          <p:nvPr/>
        </p:nvSpPr>
        <p:spPr bwMode="auto">
          <a:xfrm>
            <a:off x="8643938" y="6215063"/>
            <a:ext cx="500062" cy="276225"/>
          </a:xfrm>
          <a:prstGeom prst="rect">
            <a:avLst/>
          </a:prstGeom>
          <a:noFill/>
          <a:ln w="9525" algn="ctr">
            <a:noFill/>
            <a:miter lim="800000"/>
            <a:headEnd/>
            <a:tailEnd/>
          </a:ln>
          <a:effectLst/>
        </p:spPr>
        <p:txBody>
          <a:bodyPr>
            <a:spAutoFit/>
          </a:bodyPr>
          <a:lstStyle/>
          <a:p>
            <a:pPr algn="ctr" eaLnBrk="0" hangingPunct="0">
              <a:defRPr/>
            </a:pPr>
            <a:r>
              <a:rPr lang="en-GB" sz="1200" dirty="0">
                <a:solidFill>
                  <a:srgbClr val="000000"/>
                </a:solidFill>
                <a:latin typeface="Arial" charset="0"/>
                <a:cs typeface="Arial" charset="0"/>
              </a:rPr>
              <a:t> </a:t>
            </a:r>
            <a:fld id="{CE47E521-9304-4378-9CDF-24A5625AD745}" type="slidenum">
              <a:rPr lang="en-GB" sz="1200">
                <a:solidFill>
                  <a:srgbClr val="FFFFFF"/>
                </a:solidFill>
                <a:latin typeface="Arial" charset="0"/>
                <a:cs typeface="Arial" charset="0"/>
              </a:rPr>
              <a:pPr algn="ctr" eaLnBrk="0" hangingPunct="0">
                <a:defRPr/>
              </a:pPr>
              <a:t>‹#›</a:t>
            </a:fld>
            <a:endParaRPr lang="en-GB" sz="1200" dirty="0">
              <a:solidFill>
                <a:srgbClr val="FFFFFF"/>
              </a:solidFill>
              <a:latin typeface="Arial" charset="0"/>
              <a:cs typeface="Arial" charset="0"/>
            </a:endParaRPr>
          </a:p>
        </p:txBody>
      </p:sp>
      <p:pic>
        <p:nvPicPr>
          <p:cNvPr id="2060" name="Picture 27" descr="OECD_285_50K_100p"/>
          <p:cNvPicPr>
            <a:picLocks noChangeAspect="1" noChangeArrowheads="1"/>
          </p:cNvPicPr>
          <p:nvPr/>
        </p:nvPicPr>
        <p:blipFill>
          <a:blip r:embed="rId14" cstate="print">
            <a:clrChange>
              <a:clrFrom>
                <a:srgbClr val="0078BC"/>
              </a:clrFrom>
              <a:clrTo>
                <a:srgbClr val="0078BC">
                  <a:alpha val="0"/>
                </a:srgbClr>
              </a:clrTo>
            </a:clrChange>
          </a:blip>
          <a:srcRect/>
          <a:stretch>
            <a:fillRect/>
          </a:stretch>
        </p:blipFill>
        <p:spPr bwMode="auto">
          <a:xfrm>
            <a:off x="8378825" y="6084888"/>
            <a:ext cx="765175" cy="773112"/>
          </a:xfrm>
          <a:prstGeom prst="rect">
            <a:avLst/>
          </a:prstGeom>
          <a:noFill/>
          <a:ln w="9525">
            <a:noFill/>
            <a:miter lim="800000"/>
            <a:headEnd/>
            <a:tailEnd/>
          </a:ln>
        </p:spPr>
      </p:pic>
      <p:sp>
        <p:nvSpPr>
          <p:cNvPr id="261148" name="Freeform 28"/>
          <p:cNvSpPr>
            <a:spLocks/>
          </p:cNvSpPr>
          <p:nvPr/>
        </p:nvSpPr>
        <p:spPr bwMode="auto">
          <a:xfrm>
            <a:off x="190500" y="2003425"/>
            <a:ext cx="615950" cy="2851150"/>
          </a:xfrm>
          <a:custGeom>
            <a:avLst/>
            <a:gdLst/>
            <a:ahLst/>
            <a:cxnLst>
              <a:cxn ang="0">
                <a:pos x="384" y="0"/>
              </a:cxn>
              <a:cxn ang="0">
                <a:pos x="0" y="612"/>
              </a:cxn>
              <a:cxn ang="0">
                <a:pos x="0" y="1192"/>
              </a:cxn>
              <a:cxn ang="0">
                <a:pos x="388" y="1796"/>
              </a:cxn>
              <a:cxn ang="0">
                <a:pos x="388" y="1280"/>
              </a:cxn>
              <a:cxn ang="0">
                <a:pos x="148" y="896"/>
              </a:cxn>
              <a:cxn ang="0">
                <a:pos x="388" y="504"/>
              </a:cxn>
              <a:cxn ang="0">
                <a:pos x="384" y="0"/>
              </a:cxn>
            </a:cxnLst>
            <a:rect l="0" t="0" r="r" b="b"/>
            <a:pathLst>
              <a:path w="388" h="1796">
                <a:moveTo>
                  <a:pt x="384" y="0"/>
                </a:moveTo>
                <a:lnTo>
                  <a:pt x="0" y="612"/>
                </a:lnTo>
                <a:lnTo>
                  <a:pt x="0" y="1192"/>
                </a:lnTo>
                <a:lnTo>
                  <a:pt x="388" y="1796"/>
                </a:lnTo>
                <a:lnTo>
                  <a:pt x="388" y="1280"/>
                </a:lnTo>
                <a:lnTo>
                  <a:pt x="148" y="896"/>
                </a:lnTo>
                <a:lnTo>
                  <a:pt x="388" y="504"/>
                </a:lnTo>
                <a:lnTo>
                  <a:pt x="384" y="0"/>
                </a:lnTo>
                <a:close/>
              </a:path>
            </a:pathLst>
          </a:custGeom>
          <a:solidFill>
            <a:srgbClr val="FFFFFF">
              <a:alpha val="10001"/>
            </a:srgbClr>
          </a:solidFill>
          <a:ln w="3175">
            <a:noFill/>
            <a:round/>
            <a:headEnd/>
            <a:tailEnd/>
          </a:ln>
          <a:effectLst/>
        </p:spPr>
        <p:txBody>
          <a:bodyPr/>
          <a:lstStyle/>
          <a:p>
            <a:pPr algn="ctr" eaLnBrk="0" hangingPunct="0">
              <a:defRPr/>
            </a:pPr>
            <a:endParaRPr lang="en-US" dirty="0">
              <a:solidFill>
                <a:srgbClr val="000000"/>
              </a:solidFill>
              <a:latin typeface="Arial" charset="0"/>
              <a:cs typeface="Arial" charset="0"/>
            </a:endParaRPr>
          </a:p>
        </p:txBody>
      </p:sp>
      <p:sp>
        <p:nvSpPr>
          <p:cNvPr id="261149" name="Freeform 29"/>
          <p:cNvSpPr>
            <a:spLocks/>
          </p:cNvSpPr>
          <p:nvPr/>
        </p:nvSpPr>
        <p:spPr bwMode="auto">
          <a:xfrm>
            <a:off x="971550" y="1989138"/>
            <a:ext cx="615950" cy="2851150"/>
          </a:xfrm>
          <a:custGeom>
            <a:avLst/>
            <a:gdLst/>
            <a:ahLst/>
            <a:cxnLst>
              <a:cxn ang="0">
                <a:pos x="384" y="0"/>
              </a:cxn>
              <a:cxn ang="0">
                <a:pos x="0" y="612"/>
              </a:cxn>
              <a:cxn ang="0">
                <a:pos x="0" y="1192"/>
              </a:cxn>
              <a:cxn ang="0">
                <a:pos x="388" y="1796"/>
              </a:cxn>
              <a:cxn ang="0">
                <a:pos x="388" y="1280"/>
              </a:cxn>
              <a:cxn ang="0">
                <a:pos x="148" y="896"/>
              </a:cxn>
              <a:cxn ang="0">
                <a:pos x="388" y="504"/>
              </a:cxn>
              <a:cxn ang="0">
                <a:pos x="384" y="0"/>
              </a:cxn>
            </a:cxnLst>
            <a:rect l="0" t="0" r="r" b="b"/>
            <a:pathLst>
              <a:path w="388" h="1796">
                <a:moveTo>
                  <a:pt x="384" y="0"/>
                </a:moveTo>
                <a:lnTo>
                  <a:pt x="0" y="612"/>
                </a:lnTo>
                <a:lnTo>
                  <a:pt x="0" y="1192"/>
                </a:lnTo>
                <a:lnTo>
                  <a:pt x="388" y="1796"/>
                </a:lnTo>
                <a:lnTo>
                  <a:pt x="388" y="1280"/>
                </a:lnTo>
                <a:lnTo>
                  <a:pt x="148" y="896"/>
                </a:lnTo>
                <a:lnTo>
                  <a:pt x="388" y="504"/>
                </a:lnTo>
                <a:lnTo>
                  <a:pt x="384" y="0"/>
                </a:lnTo>
                <a:close/>
              </a:path>
            </a:pathLst>
          </a:custGeom>
          <a:solidFill>
            <a:srgbClr val="FFFFFF">
              <a:alpha val="10001"/>
            </a:srgbClr>
          </a:solidFill>
          <a:ln w="3175">
            <a:noFill/>
            <a:round/>
            <a:headEnd/>
            <a:tailEnd/>
          </a:ln>
          <a:effectLst/>
        </p:spPr>
        <p:txBody>
          <a:bodyPr/>
          <a:lstStyle/>
          <a:p>
            <a:pPr algn="ctr" eaLnBrk="0" hangingPunct="0">
              <a:defRPr/>
            </a:pPr>
            <a:endParaRPr lang="en-US" dirty="0">
              <a:solidFill>
                <a:srgbClr val="000000"/>
              </a:solidFill>
              <a:latin typeface="Arial" charset="0"/>
              <a:cs typeface="Arial" charset="0"/>
            </a:endParaRPr>
          </a:p>
        </p:txBody>
      </p:sp>
    </p:spTree>
    <p:extLst>
      <p:ext uri="{BB962C8B-B14F-4D97-AF65-F5344CB8AC3E}">
        <p14:creationId xmlns:p14="http://schemas.microsoft.com/office/powerpoint/2010/main" val="1921282623"/>
      </p:ext>
    </p:extLst>
  </p:cSld>
  <p:clrMap bg1="lt1" tx1="dk1" bg2="lt2" tx2="dk2" accent1="accent1" accent2="accent2" accent3="accent3" accent4="accent4" accent5="accent5" accent6="accent6" hlink="hlink" folHlink="folHlink"/>
  <p:sldLayoutIdLst>
    <p:sldLayoutId id="2147485055" r:id="rId1"/>
    <p:sldLayoutId id="2147485056" r:id="rId2"/>
    <p:sldLayoutId id="2147485057" r:id="rId3"/>
    <p:sldLayoutId id="2147485058" r:id="rId4"/>
    <p:sldLayoutId id="2147485059" r:id="rId5"/>
    <p:sldLayoutId id="2147485060" r:id="rId6"/>
    <p:sldLayoutId id="2147485061" r:id="rId7"/>
    <p:sldLayoutId id="2147485062" r:id="rId8"/>
    <p:sldLayoutId id="2147485063" r:id="rId9"/>
    <p:sldLayoutId id="2147485064" r:id="rId10"/>
    <p:sldLayoutId id="2147485065" r:id="rId11"/>
    <p:sldLayoutId id="2147485066" r:id="rId12"/>
  </p:sldLayoutIdLst>
  <p:txStyles>
    <p:titleStyle>
      <a:lvl1pPr algn="ctr" rtl="0" eaLnBrk="0" fontAlgn="base" hangingPunct="0">
        <a:spcBef>
          <a:spcPct val="0"/>
        </a:spcBef>
        <a:spcAft>
          <a:spcPct val="0"/>
        </a:spcAft>
        <a:defRPr sz="3200">
          <a:solidFill>
            <a:srgbClr val="FFFF00"/>
          </a:solidFill>
          <a:latin typeface="+mj-lt"/>
          <a:ea typeface="+mj-ea"/>
          <a:cs typeface="+mj-cs"/>
        </a:defRPr>
      </a:lvl1pPr>
      <a:lvl2pPr algn="ctr" rtl="0" eaLnBrk="0" fontAlgn="base" hangingPunct="0">
        <a:spcBef>
          <a:spcPct val="0"/>
        </a:spcBef>
        <a:spcAft>
          <a:spcPct val="0"/>
        </a:spcAft>
        <a:defRPr sz="3200">
          <a:solidFill>
            <a:srgbClr val="FFFF00"/>
          </a:solidFill>
          <a:latin typeface="Arial" charset="0"/>
        </a:defRPr>
      </a:lvl2pPr>
      <a:lvl3pPr algn="ctr" rtl="0" eaLnBrk="0" fontAlgn="base" hangingPunct="0">
        <a:spcBef>
          <a:spcPct val="0"/>
        </a:spcBef>
        <a:spcAft>
          <a:spcPct val="0"/>
        </a:spcAft>
        <a:defRPr sz="3200">
          <a:solidFill>
            <a:srgbClr val="FFFF00"/>
          </a:solidFill>
          <a:latin typeface="Arial" charset="0"/>
        </a:defRPr>
      </a:lvl3pPr>
      <a:lvl4pPr algn="ctr" rtl="0" eaLnBrk="0" fontAlgn="base" hangingPunct="0">
        <a:spcBef>
          <a:spcPct val="0"/>
        </a:spcBef>
        <a:spcAft>
          <a:spcPct val="0"/>
        </a:spcAft>
        <a:defRPr sz="3200">
          <a:solidFill>
            <a:srgbClr val="FFFF00"/>
          </a:solidFill>
          <a:latin typeface="Arial" charset="0"/>
        </a:defRPr>
      </a:lvl4pPr>
      <a:lvl5pPr algn="ctr" rtl="0" eaLnBrk="0" fontAlgn="base" hangingPunct="0">
        <a:spcBef>
          <a:spcPct val="0"/>
        </a:spcBef>
        <a:spcAft>
          <a:spcPct val="0"/>
        </a:spcAft>
        <a:defRPr sz="3200">
          <a:solidFill>
            <a:srgbClr val="FFFF00"/>
          </a:solidFill>
          <a:latin typeface="Arial" charset="0"/>
        </a:defRPr>
      </a:lvl5pPr>
      <a:lvl6pPr marL="457200" algn="ctr" rtl="0" eaLnBrk="1" fontAlgn="base" hangingPunct="1">
        <a:spcBef>
          <a:spcPct val="0"/>
        </a:spcBef>
        <a:spcAft>
          <a:spcPct val="0"/>
        </a:spcAft>
        <a:defRPr sz="3200">
          <a:solidFill>
            <a:srgbClr val="FFFF00"/>
          </a:solidFill>
          <a:latin typeface="Arial" charset="0"/>
        </a:defRPr>
      </a:lvl6pPr>
      <a:lvl7pPr marL="914400" algn="ctr" rtl="0" eaLnBrk="1" fontAlgn="base" hangingPunct="1">
        <a:spcBef>
          <a:spcPct val="0"/>
        </a:spcBef>
        <a:spcAft>
          <a:spcPct val="0"/>
        </a:spcAft>
        <a:defRPr sz="3200">
          <a:solidFill>
            <a:srgbClr val="FFFF00"/>
          </a:solidFill>
          <a:latin typeface="Arial" charset="0"/>
        </a:defRPr>
      </a:lvl7pPr>
      <a:lvl8pPr marL="1371600" algn="ctr" rtl="0" eaLnBrk="1" fontAlgn="base" hangingPunct="1">
        <a:spcBef>
          <a:spcPct val="0"/>
        </a:spcBef>
        <a:spcAft>
          <a:spcPct val="0"/>
        </a:spcAft>
        <a:defRPr sz="3200">
          <a:solidFill>
            <a:srgbClr val="FFFF00"/>
          </a:solidFill>
          <a:latin typeface="Arial" charset="0"/>
        </a:defRPr>
      </a:lvl8pPr>
      <a:lvl9pPr marL="1828800" algn="ctr" rtl="0" eaLnBrk="1" fontAlgn="base" hangingPunct="1">
        <a:spcBef>
          <a:spcPct val="0"/>
        </a:spcBef>
        <a:spcAft>
          <a:spcPct val="0"/>
        </a:spcAft>
        <a:defRPr sz="3200">
          <a:solidFill>
            <a:srgbClr val="FFFF00"/>
          </a:solidFill>
          <a:latin typeface="Arial" charset="0"/>
        </a:defRPr>
      </a:lvl9pPr>
    </p:titleStyle>
    <p:bodyStyle>
      <a:lvl1pPr marL="342900" indent="-342900" algn="l" rtl="0" eaLnBrk="0" fontAlgn="base" hangingPunct="0">
        <a:spcBef>
          <a:spcPct val="20000"/>
        </a:spcBef>
        <a:spcAft>
          <a:spcPct val="0"/>
        </a:spcAft>
        <a:buClr>
          <a:srgbClr val="658BC5"/>
        </a:buClr>
        <a:buSzPct val="60000"/>
        <a:buFont typeface="Webdings" pitchFamily="18" charset="2"/>
        <a:buChar char="n"/>
        <a:defRPr sz="2800">
          <a:solidFill>
            <a:srgbClr val="FFFFFF"/>
          </a:solidFill>
          <a:latin typeface="+mn-lt"/>
          <a:ea typeface="+mn-ea"/>
          <a:cs typeface="+mn-cs"/>
        </a:defRPr>
      </a:lvl1pPr>
      <a:lvl2pPr marL="742950" indent="-285750" algn="l" rtl="0" eaLnBrk="0" fontAlgn="base" hangingPunct="0">
        <a:spcBef>
          <a:spcPct val="20000"/>
        </a:spcBef>
        <a:spcAft>
          <a:spcPct val="0"/>
        </a:spcAft>
        <a:buChar char="–"/>
        <a:defRPr sz="2400">
          <a:solidFill>
            <a:srgbClr val="FFFFFF"/>
          </a:solidFill>
          <a:latin typeface="+mn-lt"/>
        </a:defRPr>
      </a:lvl2pPr>
      <a:lvl3pPr marL="1143000" indent="-228600" algn="l" rtl="0" eaLnBrk="0" fontAlgn="base" hangingPunct="0">
        <a:spcBef>
          <a:spcPct val="20000"/>
        </a:spcBef>
        <a:spcAft>
          <a:spcPct val="0"/>
        </a:spcAft>
        <a:buChar char="•"/>
        <a:defRPr sz="2000">
          <a:solidFill>
            <a:srgbClr val="FFFFFF"/>
          </a:solidFill>
          <a:latin typeface="+mn-lt"/>
        </a:defRPr>
      </a:lvl3pPr>
      <a:lvl4pPr marL="1600200" indent="-228600" algn="l" rtl="0" eaLnBrk="0" fontAlgn="base" hangingPunct="0">
        <a:spcBef>
          <a:spcPct val="20000"/>
        </a:spcBef>
        <a:spcAft>
          <a:spcPct val="0"/>
        </a:spcAft>
        <a:buChar char="–"/>
        <a:defRPr sz="2000">
          <a:solidFill>
            <a:srgbClr val="FFFFFF"/>
          </a:solidFill>
          <a:latin typeface="+mn-lt"/>
        </a:defRPr>
      </a:lvl4pPr>
      <a:lvl5pPr marL="2057400" indent="-228600" algn="l" rtl="0" eaLnBrk="0" fontAlgn="base" hangingPunct="0">
        <a:spcBef>
          <a:spcPct val="20000"/>
        </a:spcBef>
        <a:spcAft>
          <a:spcPct val="0"/>
        </a:spcAft>
        <a:buChar char="»"/>
        <a:defRPr sz="1600">
          <a:solidFill>
            <a:srgbClr val="FFFFFF"/>
          </a:solidFill>
          <a:latin typeface="+mn-lt"/>
        </a:defRPr>
      </a:lvl5pPr>
      <a:lvl6pPr marL="2514600" indent="-228600" algn="l" rtl="0" eaLnBrk="1" fontAlgn="base" hangingPunct="1">
        <a:spcBef>
          <a:spcPct val="20000"/>
        </a:spcBef>
        <a:spcAft>
          <a:spcPct val="0"/>
        </a:spcAft>
        <a:buChar char="»"/>
        <a:defRPr sz="1600">
          <a:solidFill>
            <a:srgbClr val="FFFFFF"/>
          </a:solidFill>
          <a:latin typeface="+mn-lt"/>
        </a:defRPr>
      </a:lvl6pPr>
      <a:lvl7pPr marL="2971800" indent="-228600" algn="l" rtl="0" eaLnBrk="1" fontAlgn="base" hangingPunct="1">
        <a:spcBef>
          <a:spcPct val="20000"/>
        </a:spcBef>
        <a:spcAft>
          <a:spcPct val="0"/>
        </a:spcAft>
        <a:buChar char="»"/>
        <a:defRPr sz="1600">
          <a:solidFill>
            <a:srgbClr val="FFFFFF"/>
          </a:solidFill>
          <a:latin typeface="+mn-lt"/>
        </a:defRPr>
      </a:lvl7pPr>
      <a:lvl8pPr marL="3429000" indent="-228600" algn="l" rtl="0" eaLnBrk="1" fontAlgn="base" hangingPunct="1">
        <a:spcBef>
          <a:spcPct val="20000"/>
        </a:spcBef>
        <a:spcAft>
          <a:spcPct val="0"/>
        </a:spcAft>
        <a:buChar char="»"/>
        <a:defRPr sz="1600">
          <a:solidFill>
            <a:srgbClr val="FFFFFF"/>
          </a:solidFill>
          <a:latin typeface="+mn-lt"/>
        </a:defRPr>
      </a:lvl8pPr>
      <a:lvl9pPr marL="3886200" indent="-228600" algn="l" rtl="0" eaLnBrk="1" fontAlgn="base" hangingPunct="1">
        <a:spcBef>
          <a:spcPct val="20000"/>
        </a:spcBef>
        <a:spcAft>
          <a:spcPct val="0"/>
        </a:spcAft>
        <a:buChar char="»"/>
        <a:defRPr sz="1600">
          <a:solidFill>
            <a:srgbClr val="FFFFF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 name="Imag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93600" y="5328184"/>
            <a:ext cx="950407" cy="1529631"/>
          </a:xfrm>
          <a:prstGeom prst="rect">
            <a:avLst/>
          </a:prstGeom>
        </p:spPr>
      </p:pic>
      <p:sp>
        <p:nvSpPr>
          <p:cNvPr id="21" name="Rectangle 20"/>
          <p:cNvSpPr/>
          <p:nvPr/>
        </p:nvSpPr>
        <p:spPr bwMode="auto">
          <a:xfrm>
            <a:off x="504000" y="1306800"/>
            <a:ext cx="8154000" cy="0"/>
          </a:xfrm>
          <a:prstGeom prst="rect">
            <a:avLst/>
          </a:prstGeom>
          <a:noFill/>
          <a:ln w="6350" cap="flat" cmpd="sng" algn="ctr">
            <a:solidFill>
              <a:srgbClr val="727272"/>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fr-FR" sz="2000" b="0" i="0" u="none" strike="noStrike" cap="none" normalizeH="0" baseline="0" dirty="0" smtClean="0">
              <a:ln>
                <a:noFill/>
              </a:ln>
              <a:solidFill>
                <a:schemeClr val="tx1"/>
              </a:solidFill>
              <a:effectLst/>
              <a:latin typeface="Helvetica 65 Medium" pitchFamily="34" charset="0"/>
            </a:endParaRPr>
          </a:p>
        </p:txBody>
      </p:sp>
      <p:pic>
        <p:nvPicPr>
          <p:cNvPr id="24" name="Image 7"/>
          <p:cNvPicPr>
            <a:picLocks noChangeAspect="1"/>
          </p:cNvPicPr>
          <p:nvPr/>
        </p:nvPicPr>
        <p:blipFill>
          <a:blip r:embed="rId7" cstate="print"/>
          <a:stretch>
            <a:fillRect/>
          </a:stretch>
        </p:blipFill>
        <p:spPr>
          <a:xfrm>
            <a:off x="500400" y="288000"/>
            <a:ext cx="458653" cy="954000"/>
          </a:xfrm>
          <a:prstGeom prst="rect">
            <a:avLst/>
          </a:prstGeom>
        </p:spPr>
      </p:pic>
      <p:sp>
        <p:nvSpPr>
          <p:cNvPr id="13" name="Text Placeholder 12"/>
          <p:cNvSpPr>
            <a:spLocks noGrp="1"/>
          </p:cNvSpPr>
          <p:nvPr>
            <p:ph type="body" idx="1"/>
          </p:nvPr>
        </p:nvSpPr>
        <p:spPr>
          <a:xfrm>
            <a:off x="468000" y="1602000"/>
            <a:ext cx="8218800" cy="452520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
        <p:nvSpPr>
          <p:cNvPr id="25" name="Title Placeholder 1"/>
          <p:cNvSpPr>
            <a:spLocks noGrp="1"/>
          </p:cNvSpPr>
          <p:nvPr>
            <p:ph type="title"/>
          </p:nvPr>
        </p:nvSpPr>
        <p:spPr>
          <a:xfrm>
            <a:off x="1080000" y="237600"/>
            <a:ext cx="7416000" cy="1022400"/>
          </a:xfrm>
          <a:prstGeom prst="rect">
            <a:avLst/>
          </a:prstGeom>
        </p:spPr>
        <p:txBody>
          <a:bodyPr vert="horz" lIns="91440" tIns="45720" rIns="91440" bIns="45720" rtlCol="0" anchor="ctr">
            <a:noAutofit/>
          </a:bodyPr>
          <a:lstStyle/>
          <a:p>
            <a:r>
              <a:rPr lang="en-US" dirty="0" smtClean="0"/>
              <a:t>Click to edit Slide title</a:t>
            </a:r>
            <a:br>
              <a:rPr lang="en-US" dirty="0" smtClean="0"/>
            </a:br>
            <a:r>
              <a:rPr lang="en-US" dirty="0" smtClean="0"/>
              <a:t>Slide title can be extended to two lines</a:t>
            </a:r>
            <a:endParaRPr lang="en-US" dirty="0"/>
          </a:p>
        </p:txBody>
      </p:sp>
      <p:sp>
        <p:nvSpPr>
          <p:cNvPr id="26"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pPr>
              <a:defRPr/>
            </a:pPr>
            <a:fld id="{FD671B97-5A3F-433D-BE06-2CDE856BF891}" type="datetimeFigureOut">
              <a:rPr lang="en-US" smtClean="0"/>
              <a:pPr>
                <a:defRPr/>
              </a:pPr>
              <a:t>13-Nov-2013</a:t>
            </a:fld>
            <a:endParaRPr lang="en-US" dirty="0"/>
          </a:p>
        </p:txBody>
      </p:sp>
      <p:sp>
        <p:nvSpPr>
          <p:cNvPr id="27"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pPr>
              <a:defRPr/>
            </a:pPr>
            <a:endParaRPr lang="en-US" dirty="0"/>
          </a:p>
        </p:txBody>
      </p:sp>
      <p:sp>
        <p:nvSpPr>
          <p:cNvPr id="41"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pPr>
              <a:defRPr/>
            </a:pPr>
            <a:fld id="{69FF53DF-56F7-4084-8EC7-34FF1B36053B}"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5068" r:id="rId1"/>
    <p:sldLayoutId id="2147485069" r:id="rId2"/>
    <p:sldLayoutId id="2147485070" r:id="rId3"/>
    <p:sldLayoutId id="2147485071" r:id="rId4"/>
  </p:sldLayoutIdLst>
  <p:txStyles>
    <p:titleStyle>
      <a:lvl1pPr algn="l" rtl="0" eaLnBrk="1" latinLnBrk="0" hangingPunct="1">
        <a:spcBef>
          <a:spcPct val="0"/>
        </a:spcBef>
        <a:buNone/>
        <a:defRPr kumimoji="0" sz="3200" kern="1200">
          <a:solidFill>
            <a:schemeClr val="tx1"/>
          </a:solidFill>
          <a:latin typeface="+mj-lt"/>
          <a:ea typeface="+mj-ea"/>
          <a:cs typeface="+mj-cs"/>
        </a:defRPr>
      </a:lvl1pPr>
    </p:titleStyle>
    <p:bodyStyle>
      <a:lvl1pPr marL="342000" indent="-342000" algn="l" rtl="0" eaLnBrk="1" latinLnBrk="0" hangingPunct="1">
        <a:spcBef>
          <a:spcPts val="768"/>
        </a:spcBef>
        <a:buClr>
          <a:schemeClr val="tx1"/>
        </a:buClr>
        <a:buFont typeface="Arial" pitchFamily="34" charset="0"/>
        <a:buChar char="•"/>
        <a:defRPr kumimoji="0" sz="3200" kern="1200">
          <a:solidFill>
            <a:schemeClr val="tx1"/>
          </a:solidFill>
          <a:latin typeface="+mn-lt"/>
          <a:ea typeface="+mn-ea"/>
          <a:cs typeface="+mn-cs"/>
        </a:defRPr>
      </a:lvl1pPr>
      <a:lvl2pPr marL="741600" indent="-284400" algn="l" rtl="0" eaLnBrk="1" latinLnBrk="0" hangingPunct="1">
        <a:spcBef>
          <a:spcPts val="672"/>
        </a:spcBef>
        <a:buClr>
          <a:schemeClr val="tx1"/>
        </a:buClr>
        <a:buFont typeface="Arial" pitchFamily="34" charset="0"/>
        <a:buChar char="–"/>
        <a:defRPr kumimoji="0" sz="2800" kern="1200">
          <a:solidFill>
            <a:schemeClr val="tx1"/>
          </a:solidFill>
          <a:latin typeface="+mn-lt"/>
          <a:ea typeface="+mn-ea"/>
          <a:cs typeface="+mn-cs"/>
        </a:defRPr>
      </a:lvl2pPr>
      <a:lvl3pPr marL="1144800" indent="-230400" algn="l" rtl="0" eaLnBrk="1" latinLnBrk="0" hangingPunct="1">
        <a:spcBef>
          <a:spcPts val="576"/>
        </a:spcBef>
        <a:buClr>
          <a:schemeClr val="tx1"/>
        </a:buClr>
        <a:buFont typeface="Arial" pitchFamily="34" charset="0"/>
        <a:buChar char="•"/>
        <a:defRPr kumimoji="0" sz="2400" kern="1200">
          <a:solidFill>
            <a:schemeClr val="tx1"/>
          </a:solidFill>
          <a:latin typeface="+mn-lt"/>
          <a:ea typeface="+mn-ea"/>
          <a:cs typeface="+mn-cs"/>
        </a:defRPr>
      </a:lvl3pPr>
      <a:lvl4pPr marL="16020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4pPr>
      <a:lvl5pPr marL="20592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 name="Imag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93600" y="5328184"/>
            <a:ext cx="950407" cy="1529631"/>
          </a:xfrm>
          <a:prstGeom prst="rect">
            <a:avLst/>
          </a:prstGeom>
        </p:spPr>
      </p:pic>
      <p:sp>
        <p:nvSpPr>
          <p:cNvPr id="21" name="Rectangle 20"/>
          <p:cNvSpPr/>
          <p:nvPr/>
        </p:nvSpPr>
        <p:spPr bwMode="auto">
          <a:xfrm>
            <a:off x="504000" y="1306800"/>
            <a:ext cx="8154000" cy="0"/>
          </a:xfrm>
          <a:prstGeom prst="rect">
            <a:avLst/>
          </a:prstGeom>
          <a:noFill/>
          <a:ln w="6350" cap="flat" cmpd="sng" algn="ctr">
            <a:solidFill>
              <a:srgbClr val="727272"/>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fr-FR" sz="2000" b="0" i="0" u="none" strike="noStrike" cap="none" normalizeH="0" baseline="0" dirty="0" smtClean="0">
              <a:ln>
                <a:noFill/>
              </a:ln>
              <a:solidFill>
                <a:schemeClr val="tx1"/>
              </a:solidFill>
              <a:effectLst/>
              <a:latin typeface="Helvetica 65 Medium" pitchFamily="34" charset="0"/>
            </a:endParaRPr>
          </a:p>
        </p:txBody>
      </p:sp>
      <p:pic>
        <p:nvPicPr>
          <p:cNvPr id="24" name="Image 7"/>
          <p:cNvPicPr>
            <a:picLocks noChangeAspect="1"/>
          </p:cNvPicPr>
          <p:nvPr/>
        </p:nvPicPr>
        <p:blipFill>
          <a:blip r:embed="rId7" cstate="print"/>
          <a:stretch>
            <a:fillRect/>
          </a:stretch>
        </p:blipFill>
        <p:spPr>
          <a:xfrm>
            <a:off x="500400" y="288000"/>
            <a:ext cx="458653" cy="954000"/>
          </a:xfrm>
          <a:prstGeom prst="rect">
            <a:avLst/>
          </a:prstGeom>
        </p:spPr>
      </p:pic>
      <p:sp>
        <p:nvSpPr>
          <p:cNvPr id="13" name="Text Placeholder 12"/>
          <p:cNvSpPr>
            <a:spLocks noGrp="1"/>
          </p:cNvSpPr>
          <p:nvPr>
            <p:ph type="body" idx="1"/>
          </p:nvPr>
        </p:nvSpPr>
        <p:spPr>
          <a:xfrm>
            <a:off x="468000" y="1602000"/>
            <a:ext cx="8218800" cy="452520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
        <p:nvSpPr>
          <p:cNvPr id="25" name="Title Placeholder 1"/>
          <p:cNvSpPr>
            <a:spLocks noGrp="1"/>
          </p:cNvSpPr>
          <p:nvPr>
            <p:ph type="title"/>
          </p:nvPr>
        </p:nvSpPr>
        <p:spPr>
          <a:xfrm>
            <a:off x="1080000" y="237600"/>
            <a:ext cx="7416000" cy="1022400"/>
          </a:xfrm>
          <a:prstGeom prst="rect">
            <a:avLst/>
          </a:prstGeom>
        </p:spPr>
        <p:txBody>
          <a:bodyPr vert="horz" lIns="91440" tIns="45720" rIns="91440" bIns="45720" rtlCol="0" anchor="ctr">
            <a:noAutofit/>
          </a:bodyPr>
          <a:lstStyle/>
          <a:p>
            <a:r>
              <a:rPr lang="en-US" dirty="0" smtClean="0"/>
              <a:t>Click to edit Slide title</a:t>
            </a:r>
            <a:br>
              <a:rPr lang="en-US" dirty="0" smtClean="0"/>
            </a:br>
            <a:r>
              <a:rPr lang="en-US" dirty="0" smtClean="0"/>
              <a:t>Slide title can be extended to two lines</a:t>
            </a:r>
            <a:endParaRPr lang="en-US" dirty="0"/>
          </a:p>
        </p:txBody>
      </p:sp>
      <p:sp>
        <p:nvSpPr>
          <p:cNvPr id="26"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pPr>
              <a:defRPr/>
            </a:pPr>
            <a:fld id="{FD671B97-5A3F-433D-BE06-2CDE856BF891}" type="datetimeFigureOut">
              <a:rPr lang="en-US" smtClean="0"/>
              <a:pPr>
                <a:defRPr/>
              </a:pPr>
              <a:t>13-Nov-2013</a:t>
            </a:fld>
            <a:endParaRPr lang="en-US" dirty="0"/>
          </a:p>
        </p:txBody>
      </p:sp>
      <p:sp>
        <p:nvSpPr>
          <p:cNvPr id="27"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pPr>
              <a:defRPr/>
            </a:pPr>
            <a:endParaRPr lang="en-US" dirty="0"/>
          </a:p>
        </p:txBody>
      </p:sp>
      <p:sp>
        <p:nvSpPr>
          <p:cNvPr id="41"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pPr>
              <a:defRPr/>
            </a:pPr>
            <a:fld id="{69FF53DF-56F7-4084-8EC7-34FF1B36053B}"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5078" r:id="rId1"/>
    <p:sldLayoutId id="2147485079" r:id="rId2"/>
    <p:sldLayoutId id="2147485080" r:id="rId3"/>
    <p:sldLayoutId id="2147485081" r:id="rId4"/>
  </p:sldLayoutIdLst>
  <p:txStyles>
    <p:titleStyle>
      <a:lvl1pPr algn="l" rtl="0" eaLnBrk="1" latinLnBrk="0" hangingPunct="1">
        <a:spcBef>
          <a:spcPct val="0"/>
        </a:spcBef>
        <a:buNone/>
        <a:defRPr kumimoji="0" sz="3200" kern="1200">
          <a:solidFill>
            <a:schemeClr val="tx1"/>
          </a:solidFill>
          <a:latin typeface="+mj-lt"/>
          <a:ea typeface="+mj-ea"/>
          <a:cs typeface="+mj-cs"/>
        </a:defRPr>
      </a:lvl1pPr>
    </p:titleStyle>
    <p:bodyStyle>
      <a:lvl1pPr marL="342000" indent="-342000" algn="l" rtl="0" eaLnBrk="1" latinLnBrk="0" hangingPunct="1">
        <a:spcBef>
          <a:spcPts val="768"/>
        </a:spcBef>
        <a:buClr>
          <a:schemeClr val="tx1"/>
        </a:buClr>
        <a:buFont typeface="Arial" pitchFamily="34" charset="0"/>
        <a:buChar char="•"/>
        <a:defRPr kumimoji="0" sz="3200" kern="1200">
          <a:solidFill>
            <a:schemeClr val="tx1"/>
          </a:solidFill>
          <a:latin typeface="+mn-lt"/>
          <a:ea typeface="+mn-ea"/>
          <a:cs typeface="+mn-cs"/>
        </a:defRPr>
      </a:lvl1pPr>
      <a:lvl2pPr marL="741600" indent="-284400" algn="l" rtl="0" eaLnBrk="1" latinLnBrk="0" hangingPunct="1">
        <a:spcBef>
          <a:spcPts val="672"/>
        </a:spcBef>
        <a:buClr>
          <a:schemeClr val="tx1"/>
        </a:buClr>
        <a:buFont typeface="Arial" pitchFamily="34" charset="0"/>
        <a:buChar char="–"/>
        <a:defRPr kumimoji="0" sz="2800" kern="1200">
          <a:solidFill>
            <a:schemeClr val="tx1"/>
          </a:solidFill>
          <a:latin typeface="+mn-lt"/>
          <a:ea typeface="+mn-ea"/>
          <a:cs typeface="+mn-cs"/>
        </a:defRPr>
      </a:lvl2pPr>
      <a:lvl3pPr marL="1144800" indent="-230400" algn="l" rtl="0" eaLnBrk="1" latinLnBrk="0" hangingPunct="1">
        <a:spcBef>
          <a:spcPts val="576"/>
        </a:spcBef>
        <a:buClr>
          <a:schemeClr val="tx1"/>
        </a:buClr>
        <a:buFont typeface="Arial" pitchFamily="34" charset="0"/>
        <a:buChar char="•"/>
        <a:defRPr kumimoji="0" sz="2400" kern="1200">
          <a:solidFill>
            <a:schemeClr val="tx1"/>
          </a:solidFill>
          <a:latin typeface="+mn-lt"/>
          <a:ea typeface="+mn-ea"/>
          <a:cs typeface="+mn-cs"/>
        </a:defRPr>
      </a:lvl3pPr>
      <a:lvl4pPr marL="16020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4pPr>
      <a:lvl5pPr marL="20592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themeOverride" Target="../theme/themeOverrid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themeOverride" Target="../theme/themeOverride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themeOverride" Target="../theme/themeOverride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themeOverride" Target="../theme/themeOverride5.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themeOverride" Target="../theme/themeOverride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themeOverride" Target="../theme/themeOverride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themeOverride" Target="../theme/themeOverride8.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39.xml"/><Relationship Id="rId1" Type="http://schemas.openxmlformats.org/officeDocument/2006/relationships/themeOverride" Target="../theme/themeOverride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hemeOverride" Target="../theme/themeOverride10.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themeOverride" Target="../theme/themeOverride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themeOverride" Target="../theme/themeOverride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hemeOverride" Target="../theme/themeOverride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hemeOverride" Target="../theme/themeOverride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098" name="Title 1"/>
          <p:cNvSpPr>
            <a:spLocks noGrp="1"/>
          </p:cNvSpPr>
          <p:nvPr>
            <p:ph type="ctrTitle"/>
          </p:nvPr>
        </p:nvSpPr>
        <p:spPr>
          <a:xfrm>
            <a:off x="1763688" y="1844824"/>
            <a:ext cx="6048672" cy="2446824"/>
          </a:xfrm>
        </p:spPr>
        <p:txBody>
          <a:bodyPr/>
          <a:lstStyle/>
          <a:p>
            <a:pPr algn="ctr">
              <a:lnSpc>
                <a:spcPct val="100000"/>
              </a:lnSpc>
            </a:pPr>
            <a:r>
              <a:rPr lang="en-GB" sz="5100" dirty="0"/>
              <a:t>Annuities and Retirement Income</a:t>
            </a:r>
            <a:endParaRPr lang="en-US" sz="5100" dirty="0"/>
          </a:p>
        </p:txBody>
      </p:sp>
      <p:sp>
        <p:nvSpPr>
          <p:cNvPr id="4099" name="Subtitle 2"/>
          <p:cNvSpPr>
            <a:spLocks noGrp="1"/>
          </p:cNvSpPr>
          <p:nvPr>
            <p:ph type="subTitle" idx="1"/>
          </p:nvPr>
        </p:nvSpPr>
        <p:spPr>
          <a:xfrm>
            <a:off x="0" y="5517232"/>
            <a:ext cx="6428953" cy="1194152"/>
          </a:xfrm>
        </p:spPr>
        <p:txBody>
          <a:bodyPr/>
          <a:lstStyle/>
          <a:p>
            <a:pPr algn="ctr">
              <a:lnSpc>
                <a:spcPct val="100000"/>
              </a:lnSpc>
              <a:defRPr/>
            </a:pPr>
            <a:r>
              <a:rPr lang="en-US" sz="2300" dirty="0"/>
              <a:t>Pablo Antolín, </a:t>
            </a:r>
            <a:r>
              <a:rPr lang="en-GB" sz="2300" dirty="0" smtClean="0"/>
              <a:t>OECD </a:t>
            </a:r>
            <a:r>
              <a:rPr lang="en-GB" sz="2300" dirty="0"/>
              <a:t>Financial Affairs </a:t>
            </a:r>
            <a:r>
              <a:rPr lang="en-GB" sz="2300" dirty="0" smtClean="0"/>
              <a:t>Division</a:t>
            </a:r>
          </a:p>
          <a:p>
            <a:pPr algn="ctr">
              <a:lnSpc>
                <a:spcPct val="100000"/>
              </a:lnSpc>
              <a:defRPr/>
            </a:pPr>
            <a:r>
              <a:rPr lang="en-GB" sz="2300" dirty="0" smtClean="0"/>
              <a:t>OECD/IOPS Global Forum on Private Pensions</a:t>
            </a:r>
            <a:endParaRPr lang="en-GB" sz="2300" dirty="0"/>
          </a:p>
          <a:p>
            <a:pPr algn="ctr">
              <a:lnSpc>
                <a:spcPct val="100000"/>
              </a:lnSpc>
              <a:defRPr/>
            </a:pPr>
            <a:r>
              <a:rPr lang="en-US" sz="2300" dirty="0" smtClean="0"/>
              <a:t>Seoul, 5 November 2013</a:t>
            </a:r>
            <a:endParaRPr lang="en-US" sz="2300"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bg>
      <p:bgRef idx="1001">
        <a:schemeClr val="bg1"/>
      </p:bgRef>
    </p:bg>
    <p:spTree>
      <p:nvGrpSpPr>
        <p:cNvPr id="1" name=""/>
        <p:cNvGrpSpPr/>
        <p:nvPr/>
      </p:nvGrpSpPr>
      <p:grpSpPr>
        <a:xfrm>
          <a:off x="0" y="0"/>
          <a:ext cx="0" cy="0"/>
          <a:chOff x="0" y="0"/>
          <a:chExt cx="0" cy="0"/>
        </a:xfrm>
      </p:grpSpPr>
      <p:sp>
        <p:nvSpPr>
          <p:cNvPr id="14340" name="Rectangle 7"/>
          <p:cNvSpPr>
            <a:spLocks/>
          </p:cNvSpPr>
          <p:nvPr/>
        </p:nvSpPr>
        <p:spPr bwMode="auto">
          <a:xfrm>
            <a:off x="7849519"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4" name="Group 9"/>
          <p:cNvGrpSpPr>
            <a:grpSpLocks/>
          </p:cNvGrpSpPr>
          <p:nvPr/>
        </p:nvGrpSpPr>
        <p:grpSpPr bwMode="auto">
          <a:xfrm>
            <a:off x="187524" y="2002483"/>
            <a:ext cx="615033" cy="2851919"/>
            <a:chOff x="0" y="0"/>
            <a:chExt cx="551" cy="2554"/>
          </a:xfrm>
        </p:grpSpPr>
        <p:sp>
          <p:nvSpPr>
            <p:cNvPr id="14368" name="AutoShape 10"/>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14369" name="Rectangle 11"/>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grpSp>
        <p:nvGrpSpPr>
          <p:cNvPr id="5" name="Group 12"/>
          <p:cNvGrpSpPr>
            <a:grpSpLocks/>
          </p:cNvGrpSpPr>
          <p:nvPr/>
        </p:nvGrpSpPr>
        <p:grpSpPr bwMode="auto">
          <a:xfrm>
            <a:off x="971104" y="1989088"/>
            <a:ext cx="616148" cy="2850803"/>
            <a:chOff x="0" y="0"/>
            <a:chExt cx="551" cy="2554"/>
          </a:xfrm>
        </p:grpSpPr>
        <p:sp>
          <p:nvSpPr>
            <p:cNvPr id="14366" name="AutoShape 13"/>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14367" name="Rectangle 14"/>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sp>
        <p:nvSpPr>
          <p:cNvPr id="14347" name="Rectangle 24"/>
          <p:cNvSpPr>
            <a:spLocks/>
          </p:cNvSpPr>
          <p:nvPr/>
        </p:nvSpPr>
        <p:spPr bwMode="auto">
          <a:xfrm>
            <a:off x="7848962"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10" name="Group 26"/>
          <p:cNvGrpSpPr>
            <a:grpSpLocks/>
          </p:cNvGrpSpPr>
          <p:nvPr/>
        </p:nvGrpSpPr>
        <p:grpSpPr bwMode="auto">
          <a:xfrm>
            <a:off x="187524" y="2002483"/>
            <a:ext cx="616148" cy="2851919"/>
            <a:chOff x="0" y="0"/>
            <a:chExt cx="552" cy="2554"/>
          </a:xfrm>
        </p:grpSpPr>
        <p:grpSp>
          <p:nvGrpSpPr>
            <p:cNvPr id="11" name="Group 27"/>
            <p:cNvGrpSpPr>
              <a:grpSpLocks/>
            </p:cNvGrpSpPr>
            <p:nvPr/>
          </p:nvGrpSpPr>
          <p:grpSpPr bwMode="auto">
            <a:xfrm>
              <a:off x="0" y="0"/>
              <a:ext cx="552" cy="2554"/>
              <a:chOff x="0" y="0"/>
              <a:chExt cx="552" cy="2554"/>
            </a:xfrm>
          </p:grpSpPr>
          <p:sp>
            <p:nvSpPr>
              <p:cNvPr id="14358" name="AutoShape 28"/>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14359" name="Rectangle 29"/>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grpSp>
        <p:nvGrpSpPr>
          <p:cNvPr id="12" name="Group 30"/>
          <p:cNvGrpSpPr>
            <a:grpSpLocks/>
          </p:cNvGrpSpPr>
          <p:nvPr/>
        </p:nvGrpSpPr>
        <p:grpSpPr bwMode="auto">
          <a:xfrm>
            <a:off x="971104" y="1989088"/>
            <a:ext cx="616148" cy="2850803"/>
            <a:chOff x="0" y="0"/>
            <a:chExt cx="552" cy="2554"/>
          </a:xfrm>
        </p:grpSpPr>
        <p:grpSp>
          <p:nvGrpSpPr>
            <p:cNvPr id="13" name="Group 31"/>
            <p:cNvGrpSpPr>
              <a:grpSpLocks/>
            </p:cNvGrpSpPr>
            <p:nvPr/>
          </p:nvGrpSpPr>
          <p:grpSpPr bwMode="auto">
            <a:xfrm>
              <a:off x="0" y="0"/>
              <a:ext cx="552" cy="2554"/>
              <a:chOff x="0" y="0"/>
              <a:chExt cx="552" cy="2554"/>
            </a:xfrm>
          </p:grpSpPr>
          <p:sp>
            <p:nvSpPr>
              <p:cNvPr id="14355" name="AutoShape 32"/>
              <p:cNvSpPr>
                <a:spLocks/>
              </p:cNvSpPr>
              <p:nvPr/>
            </p:nvSpPr>
            <p:spPr bwMode="auto">
              <a:xfrm>
                <a:off x="0" y="0"/>
                <a:ext cx="552"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14356" name="Rectangle 33"/>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sp>
        <p:nvSpPr>
          <p:cNvPr id="11298" name="Rectangle 34"/>
          <p:cNvSpPr>
            <a:spLocks noGrp="1" noChangeArrowheads="1"/>
          </p:cNvSpPr>
          <p:nvPr>
            <p:ph type="title"/>
          </p:nvPr>
        </p:nvSpPr>
        <p:spPr>
          <a:xfrm>
            <a:off x="971104" y="260648"/>
            <a:ext cx="7956496" cy="1022400"/>
          </a:xfrm>
        </p:spPr>
        <p:txBody>
          <a:bodyPr rIns="81276"/>
          <a:lstStyle/>
          <a:p>
            <a:pPr marL="40182" eaLnBrk="1" hangingPunct="1"/>
            <a:r>
              <a:rPr lang="en-US" dirty="0" smtClean="0"/>
              <a:t>What is the problem with annuity markets?</a:t>
            </a:r>
          </a:p>
        </p:txBody>
      </p:sp>
      <p:sp>
        <p:nvSpPr>
          <p:cNvPr id="11299" name="Rectangle 35"/>
          <p:cNvSpPr>
            <a:spLocks noGrp="1" noChangeArrowheads="1"/>
          </p:cNvSpPr>
          <p:nvPr>
            <p:ph idx="1"/>
          </p:nvPr>
        </p:nvSpPr>
        <p:spPr>
          <a:xfrm>
            <a:off x="495599" y="1412776"/>
            <a:ext cx="8396882" cy="4981054"/>
          </a:xfrm>
        </p:spPr>
        <p:txBody>
          <a:bodyPr rIns="81276">
            <a:normAutofit fontScale="85000" lnSpcReduction="10000"/>
          </a:bodyPr>
          <a:lstStyle/>
          <a:p>
            <a:pPr eaLnBrk="1" hangingPunct="1"/>
            <a:r>
              <a:rPr lang="en-US" dirty="0" smtClean="0"/>
              <a:t>There are demand and supply factors that hinder annuity markets.</a:t>
            </a:r>
          </a:p>
          <a:p>
            <a:pPr eaLnBrk="1" hangingPunct="1"/>
            <a:r>
              <a:rPr lang="en-US" dirty="0" smtClean="0"/>
              <a:t>Demand factors include:</a:t>
            </a:r>
          </a:p>
          <a:p>
            <a:pPr lvl="1" eaLnBrk="1" hangingPunct="1"/>
            <a:r>
              <a:rPr lang="en-US" dirty="0" smtClean="0"/>
              <a:t>Crowding out by public pensions and DB pensions</a:t>
            </a:r>
          </a:p>
          <a:p>
            <a:pPr lvl="1" eaLnBrk="1" hangingPunct="1">
              <a:spcBef>
                <a:spcPts val="562"/>
              </a:spcBef>
            </a:pPr>
            <a:r>
              <a:rPr lang="en-US" dirty="0" smtClean="0"/>
              <a:t>Bequest motive</a:t>
            </a:r>
          </a:p>
          <a:p>
            <a:pPr lvl="1" eaLnBrk="1" hangingPunct="1">
              <a:spcBef>
                <a:spcPts val="562"/>
              </a:spcBef>
            </a:pPr>
            <a:r>
              <a:rPr lang="en-US" dirty="0" smtClean="0"/>
              <a:t>Personal circumstances (family support, need to cover the cost of medical care, etc.): precautionary savings</a:t>
            </a:r>
          </a:p>
          <a:p>
            <a:pPr lvl="1" eaLnBrk="1" hangingPunct="1">
              <a:spcBef>
                <a:spcPts val="562"/>
              </a:spcBef>
            </a:pPr>
            <a:r>
              <a:rPr lang="en-US" dirty="0" smtClean="0"/>
              <a:t>Dichotomy btw straightforward annuity products (easy to understand) and products that address as many needs as possible (costly): tradeoff</a:t>
            </a:r>
          </a:p>
          <a:p>
            <a:pPr lvl="1" eaLnBrk="1" hangingPunct="1">
              <a:spcBef>
                <a:spcPts val="562"/>
              </a:spcBef>
            </a:pPr>
            <a:r>
              <a:rPr lang="en-US" dirty="0" smtClean="0"/>
              <a:t>Tax disadvantages</a:t>
            </a:r>
          </a:p>
          <a:p>
            <a:pPr lvl="1" eaLnBrk="1" hangingPunct="1">
              <a:spcBef>
                <a:spcPts val="562"/>
              </a:spcBef>
            </a:pPr>
            <a:r>
              <a:rPr lang="en-US" dirty="0" smtClean="0"/>
              <a:t>Lack of enough/adequate financial knowledge/literacy.</a:t>
            </a:r>
          </a:p>
        </p:txBody>
      </p:sp>
      <p:sp>
        <p:nvSpPr>
          <p:cNvPr id="34"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10</a:t>
            </a:fld>
            <a:endParaRPr lang="en-US" sz="1200" dirty="0">
              <a:solidFill>
                <a:schemeClr val="bg1"/>
              </a:solidFill>
            </a:endParaRPr>
          </a:p>
        </p:txBody>
      </p:sp>
    </p:spTree>
    <p:extLst>
      <p:ext uri="{BB962C8B-B14F-4D97-AF65-F5344CB8AC3E}">
        <p14:creationId xmlns:p14="http://schemas.microsoft.com/office/powerpoint/2010/main" val="3831207655"/>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298"/>
                                        </p:tgtEl>
                                        <p:attrNameLst>
                                          <p:attrName>style.visibility</p:attrName>
                                        </p:attrNameLst>
                                      </p:cBhvr>
                                      <p:to>
                                        <p:strVal val="visible"/>
                                      </p:to>
                                    </p:set>
                                    <p:animEffect transition="in" filter="blinds(horizontal)">
                                      <p:cBhvr>
                                        <p:cTn id="7" dur="500"/>
                                        <p:tgtEl>
                                          <p:spTgt spid="1129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299">
                                            <p:txEl>
                                              <p:pRg st="0" end="0"/>
                                            </p:txEl>
                                          </p:spTgt>
                                        </p:tgtEl>
                                        <p:attrNameLst>
                                          <p:attrName>style.visibility</p:attrName>
                                        </p:attrNameLst>
                                      </p:cBhvr>
                                      <p:to>
                                        <p:strVal val="visible"/>
                                      </p:to>
                                    </p:set>
                                    <p:anim calcmode="lin" valueType="num">
                                      <p:cBhvr additive="base">
                                        <p:cTn id="12" dur="500" fill="hold"/>
                                        <p:tgtEl>
                                          <p:spTgt spid="1129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12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1299">
                                            <p:txEl>
                                              <p:pRg st="1" end="1"/>
                                            </p:txEl>
                                          </p:spTgt>
                                        </p:tgtEl>
                                        <p:attrNameLst>
                                          <p:attrName>style.visibility</p:attrName>
                                        </p:attrNameLst>
                                      </p:cBhvr>
                                      <p:to>
                                        <p:strVal val="visible"/>
                                      </p:to>
                                    </p:set>
                                    <p:anim calcmode="lin" valueType="num">
                                      <p:cBhvr additive="base">
                                        <p:cTn id="18" dur="500" fill="hold"/>
                                        <p:tgtEl>
                                          <p:spTgt spid="11299">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12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1299">
                                            <p:txEl>
                                              <p:pRg st="2" end="2"/>
                                            </p:txEl>
                                          </p:spTgt>
                                        </p:tgtEl>
                                        <p:attrNameLst>
                                          <p:attrName>style.visibility</p:attrName>
                                        </p:attrNameLst>
                                      </p:cBhvr>
                                      <p:to>
                                        <p:strVal val="visible"/>
                                      </p:to>
                                    </p:set>
                                    <p:anim calcmode="lin" valueType="num">
                                      <p:cBhvr additive="base">
                                        <p:cTn id="24" dur="500" fill="hold"/>
                                        <p:tgtEl>
                                          <p:spTgt spid="11299">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12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1299">
                                            <p:txEl>
                                              <p:pRg st="3" end="3"/>
                                            </p:txEl>
                                          </p:spTgt>
                                        </p:tgtEl>
                                        <p:attrNameLst>
                                          <p:attrName>style.visibility</p:attrName>
                                        </p:attrNameLst>
                                      </p:cBhvr>
                                      <p:to>
                                        <p:strVal val="visible"/>
                                      </p:to>
                                    </p:set>
                                    <p:anim calcmode="lin" valueType="num">
                                      <p:cBhvr additive="base">
                                        <p:cTn id="30" dur="500" fill="hold"/>
                                        <p:tgtEl>
                                          <p:spTgt spid="11299">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129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1299">
                                            <p:txEl>
                                              <p:pRg st="4" end="4"/>
                                            </p:txEl>
                                          </p:spTgt>
                                        </p:tgtEl>
                                        <p:attrNameLst>
                                          <p:attrName>style.visibility</p:attrName>
                                        </p:attrNameLst>
                                      </p:cBhvr>
                                      <p:to>
                                        <p:strVal val="visible"/>
                                      </p:to>
                                    </p:set>
                                    <p:anim calcmode="lin" valueType="num">
                                      <p:cBhvr additive="base">
                                        <p:cTn id="36" dur="500" fill="hold"/>
                                        <p:tgtEl>
                                          <p:spTgt spid="11299">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129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1299">
                                            <p:txEl>
                                              <p:pRg st="5" end="5"/>
                                            </p:txEl>
                                          </p:spTgt>
                                        </p:tgtEl>
                                        <p:attrNameLst>
                                          <p:attrName>style.visibility</p:attrName>
                                        </p:attrNameLst>
                                      </p:cBhvr>
                                      <p:to>
                                        <p:strVal val="visible"/>
                                      </p:to>
                                    </p:set>
                                    <p:anim calcmode="lin" valueType="num">
                                      <p:cBhvr additive="base">
                                        <p:cTn id="42" dur="500" fill="hold"/>
                                        <p:tgtEl>
                                          <p:spTgt spid="11299">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129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1299">
                                            <p:txEl>
                                              <p:pRg st="6" end="6"/>
                                            </p:txEl>
                                          </p:spTgt>
                                        </p:tgtEl>
                                        <p:attrNameLst>
                                          <p:attrName>style.visibility</p:attrName>
                                        </p:attrNameLst>
                                      </p:cBhvr>
                                      <p:to>
                                        <p:strVal val="visible"/>
                                      </p:to>
                                    </p:set>
                                    <p:anim calcmode="lin" valueType="num">
                                      <p:cBhvr additive="base">
                                        <p:cTn id="48" dur="500" fill="hold"/>
                                        <p:tgtEl>
                                          <p:spTgt spid="11299">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129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1299">
                                            <p:txEl>
                                              <p:pRg st="7" end="7"/>
                                            </p:txEl>
                                          </p:spTgt>
                                        </p:tgtEl>
                                        <p:attrNameLst>
                                          <p:attrName>style.visibility</p:attrName>
                                        </p:attrNameLst>
                                      </p:cBhvr>
                                      <p:to>
                                        <p:strVal val="visible"/>
                                      </p:to>
                                    </p:set>
                                    <p:anim calcmode="lin" valueType="num">
                                      <p:cBhvr additive="base">
                                        <p:cTn id="54" dur="500" fill="hold"/>
                                        <p:tgtEl>
                                          <p:spTgt spid="11299">
                                            <p:txEl>
                                              <p:pRg st="7" end="7"/>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1129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98" grpId="0"/>
      <p:bldP spid="11299" grpId="0" build="p" bldLvl="5"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4" name="Rectangle 7"/>
          <p:cNvSpPr>
            <a:spLocks/>
          </p:cNvSpPr>
          <p:nvPr/>
        </p:nvSpPr>
        <p:spPr bwMode="auto">
          <a:xfrm>
            <a:off x="7849519"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4" name="Group 9"/>
          <p:cNvGrpSpPr>
            <a:grpSpLocks/>
          </p:cNvGrpSpPr>
          <p:nvPr/>
        </p:nvGrpSpPr>
        <p:grpSpPr bwMode="auto">
          <a:xfrm>
            <a:off x="187524" y="2002483"/>
            <a:ext cx="615033" cy="2851919"/>
            <a:chOff x="0" y="0"/>
            <a:chExt cx="551" cy="2554"/>
          </a:xfrm>
        </p:grpSpPr>
        <p:sp>
          <p:nvSpPr>
            <p:cNvPr id="15392" name="AutoShape 10"/>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15393" name="Rectangle 11"/>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grpSp>
        <p:nvGrpSpPr>
          <p:cNvPr id="5" name="Group 12"/>
          <p:cNvGrpSpPr>
            <a:grpSpLocks/>
          </p:cNvGrpSpPr>
          <p:nvPr/>
        </p:nvGrpSpPr>
        <p:grpSpPr bwMode="auto">
          <a:xfrm>
            <a:off x="971104" y="1989088"/>
            <a:ext cx="616148" cy="2850803"/>
            <a:chOff x="0" y="0"/>
            <a:chExt cx="551" cy="2554"/>
          </a:xfrm>
        </p:grpSpPr>
        <p:sp>
          <p:nvSpPr>
            <p:cNvPr id="15390" name="AutoShape 13"/>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15391" name="Rectangle 14"/>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sp>
        <p:nvSpPr>
          <p:cNvPr id="15371" name="Rectangle 24"/>
          <p:cNvSpPr>
            <a:spLocks/>
          </p:cNvSpPr>
          <p:nvPr/>
        </p:nvSpPr>
        <p:spPr bwMode="auto">
          <a:xfrm>
            <a:off x="7848962"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10" name="Group 26"/>
          <p:cNvGrpSpPr>
            <a:grpSpLocks/>
          </p:cNvGrpSpPr>
          <p:nvPr/>
        </p:nvGrpSpPr>
        <p:grpSpPr bwMode="auto">
          <a:xfrm>
            <a:off x="187524" y="2002483"/>
            <a:ext cx="616148" cy="2851919"/>
            <a:chOff x="0" y="0"/>
            <a:chExt cx="552" cy="2554"/>
          </a:xfrm>
        </p:grpSpPr>
        <p:grpSp>
          <p:nvGrpSpPr>
            <p:cNvPr id="11" name="Group 27"/>
            <p:cNvGrpSpPr>
              <a:grpSpLocks/>
            </p:cNvGrpSpPr>
            <p:nvPr/>
          </p:nvGrpSpPr>
          <p:grpSpPr bwMode="auto">
            <a:xfrm>
              <a:off x="0" y="0"/>
              <a:ext cx="552" cy="2554"/>
              <a:chOff x="0" y="0"/>
              <a:chExt cx="552" cy="2554"/>
            </a:xfrm>
          </p:grpSpPr>
          <p:sp>
            <p:nvSpPr>
              <p:cNvPr id="15382" name="AutoShape 28"/>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15383" name="Rectangle 29"/>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grpSp>
        <p:nvGrpSpPr>
          <p:cNvPr id="12" name="Group 30"/>
          <p:cNvGrpSpPr>
            <a:grpSpLocks/>
          </p:cNvGrpSpPr>
          <p:nvPr/>
        </p:nvGrpSpPr>
        <p:grpSpPr bwMode="auto">
          <a:xfrm>
            <a:off x="971104" y="1989088"/>
            <a:ext cx="616148" cy="2850803"/>
            <a:chOff x="0" y="0"/>
            <a:chExt cx="552" cy="2554"/>
          </a:xfrm>
        </p:grpSpPr>
        <p:grpSp>
          <p:nvGrpSpPr>
            <p:cNvPr id="13" name="Group 31"/>
            <p:cNvGrpSpPr>
              <a:grpSpLocks/>
            </p:cNvGrpSpPr>
            <p:nvPr/>
          </p:nvGrpSpPr>
          <p:grpSpPr bwMode="auto">
            <a:xfrm>
              <a:off x="0" y="0"/>
              <a:ext cx="552" cy="2554"/>
              <a:chOff x="0" y="0"/>
              <a:chExt cx="552" cy="2554"/>
            </a:xfrm>
          </p:grpSpPr>
          <p:sp>
            <p:nvSpPr>
              <p:cNvPr id="15379" name="AutoShape 32"/>
              <p:cNvSpPr>
                <a:spLocks/>
              </p:cNvSpPr>
              <p:nvPr/>
            </p:nvSpPr>
            <p:spPr bwMode="auto">
              <a:xfrm>
                <a:off x="0" y="0"/>
                <a:ext cx="552"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15380" name="Rectangle 33"/>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sp>
        <p:nvSpPr>
          <p:cNvPr id="12322" name="Rectangle 34"/>
          <p:cNvSpPr>
            <a:spLocks noGrp="1" noChangeArrowheads="1"/>
          </p:cNvSpPr>
          <p:nvPr>
            <p:ph type="title"/>
          </p:nvPr>
        </p:nvSpPr>
        <p:spPr/>
        <p:txBody>
          <a:bodyPr rIns="81276"/>
          <a:lstStyle/>
          <a:p>
            <a:pPr marL="40182" eaLnBrk="1" hangingPunct="1"/>
            <a:r>
              <a:rPr lang="en-US" dirty="0" smtClean="0"/>
              <a:t>Supply factors for low annuitization</a:t>
            </a:r>
          </a:p>
        </p:txBody>
      </p:sp>
      <p:sp>
        <p:nvSpPr>
          <p:cNvPr id="12323" name="Rectangle 35"/>
          <p:cNvSpPr>
            <a:spLocks noGrp="1" noChangeArrowheads="1"/>
          </p:cNvSpPr>
          <p:nvPr>
            <p:ph idx="1"/>
          </p:nvPr>
        </p:nvSpPr>
        <p:spPr>
          <a:xfrm>
            <a:off x="495599" y="1340768"/>
            <a:ext cx="8179594" cy="5018286"/>
          </a:xfrm>
        </p:spPr>
        <p:txBody>
          <a:bodyPr rIns="81276">
            <a:noAutofit/>
          </a:bodyPr>
          <a:lstStyle/>
          <a:p>
            <a:pPr eaLnBrk="1" hangingPunct="1"/>
            <a:r>
              <a:rPr lang="en-US" sz="2800" dirty="0"/>
              <a:t>Adverse selection</a:t>
            </a:r>
          </a:p>
          <a:p>
            <a:pPr eaLnBrk="1" hangingPunct="1">
              <a:spcBef>
                <a:spcPts val="633"/>
              </a:spcBef>
            </a:pPr>
            <a:r>
              <a:rPr lang="en-US" sz="2800" dirty="0"/>
              <a:t>Lack of competition among providers.</a:t>
            </a:r>
          </a:p>
          <a:p>
            <a:pPr eaLnBrk="1" hangingPunct="1">
              <a:spcBef>
                <a:spcPts val="633"/>
              </a:spcBef>
            </a:pPr>
            <a:r>
              <a:rPr lang="en-US" sz="2800" dirty="0"/>
              <a:t>Exposure to the uncertainty surrounding future mortality and life expectancy outcomes (i.e. longevity risk).</a:t>
            </a:r>
          </a:p>
          <a:p>
            <a:pPr eaLnBrk="1" hangingPunct="1">
              <a:spcBef>
                <a:spcPts val="633"/>
              </a:spcBef>
            </a:pPr>
            <a:r>
              <a:rPr lang="en-US" sz="2800" dirty="0"/>
              <a:t>Lack of financial instruments to hedge longevity risk.</a:t>
            </a:r>
          </a:p>
          <a:p>
            <a:pPr eaLnBrk="1" hangingPunct="1">
              <a:spcBef>
                <a:spcPts val="633"/>
              </a:spcBef>
            </a:pPr>
            <a:r>
              <a:rPr lang="en-US" sz="2800" dirty="0"/>
              <a:t>Concern with regulatory capital requirements given the risks involved.</a:t>
            </a:r>
          </a:p>
          <a:p>
            <a:pPr eaLnBrk="1" hangingPunct="1">
              <a:spcBef>
                <a:spcPts val="633"/>
              </a:spcBef>
            </a:pPr>
            <a:r>
              <a:rPr lang="en-US" sz="2800" dirty="0"/>
              <a:t>Incomplete markets: lack inflation protection, lack of exposure to equity markets. </a:t>
            </a:r>
          </a:p>
        </p:txBody>
      </p:sp>
      <p:sp>
        <p:nvSpPr>
          <p:cNvPr id="38"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11</a:t>
            </a:fld>
            <a:endParaRPr lang="en-US" sz="1200" dirty="0">
              <a:solidFill>
                <a:schemeClr val="bg1"/>
              </a:solidFill>
            </a:endParaRPr>
          </a:p>
        </p:txBody>
      </p:sp>
    </p:spTree>
    <p:extLst>
      <p:ext uri="{BB962C8B-B14F-4D97-AF65-F5344CB8AC3E}">
        <p14:creationId xmlns:p14="http://schemas.microsoft.com/office/powerpoint/2010/main" val="94139807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322"/>
                                        </p:tgtEl>
                                        <p:attrNameLst>
                                          <p:attrName>style.visibility</p:attrName>
                                        </p:attrNameLst>
                                      </p:cBhvr>
                                      <p:to>
                                        <p:strVal val="visible"/>
                                      </p:to>
                                    </p:set>
                                    <p:animEffect transition="in" filter="blinds(horizontal)">
                                      <p:cBhvr>
                                        <p:cTn id="7" dur="500"/>
                                        <p:tgtEl>
                                          <p:spTgt spid="123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323">
                                            <p:txEl>
                                              <p:pRg st="0" end="0"/>
                                            </p:txEl>
                                          </p:spTgt>
                                        </p:tgtEl>
                                        <p:attrNameLst>
                                          <p:attrName>style.visibility</p:attrName>
                                        </p:attrNameLst>
                                      </p:cBhvr>
                                      <p:to>
                                        <p:strVal val="visible"/>
                                      </p:to>
                                    </p:set>
                                    <p:anim calcmode="lin" valueType="num">
                                      <p:cBhvr additive="base">
                                        <p:cTn id="12" dur="500" fill="hold"/>
                                        <p:tgtEl>
                                          <p:spTgt spid="1232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23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2323">
                                            <p:txEl>
                                              <p:pRg st="1" end="1"/>
                                            </p:txEl>
                                          </p:spTgt>
                                        </p:tgtEl>
                                        <p:attrNameLst>
                                          <p:attrName>style.visibility</p:attrName>
                                        </p:attrNameLst>
                                      </p:cBhvr>
                                      <p:to>
                                        <p:strVal val="visible"/>
                                      </p:to>
                                    </p:set>
                                    <p:anim calcmode="lin" valueType="num">
                                      <p:cBhvr additive="base">
                                        <p:cTn id="18" dur="500" fill="hold"/>
                                        <p:tgtEl>
                                          <p:spTgt spid="1232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23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2323">
                                            <p:txEl>
                                              <p:pRg st="2" end="2"/>
                                            </p:txEl>
                                          </p:spTgt>
                                        </p:tgtEl>
                                        <p:attrNameLst>
                                          <p:attrName>style.visibility</p:attrName>
                                        </p:attrNameLst>
                                      </p:cBhvr>
                                      <p:to>
                                        <p:strVal val="visible"/>
                                      </p:to>
                                    </p:set>
                                    <p:anim calcmode="lin" valueType="num">
                                      <p:cBhvr additive="base">
                                        <p:cTn id="24" dur="500" fill="hold"/>
                                        <p:tgtEl>
                                          <p:spTgt spid="1232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23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2323">
                                            <p:txEl>
                                              <p:pRg st="3" end="3"/>
                                            </p:txEl>
                                          </p:spTgt>
                                        </p:tgtEl>
                                        <p:attrNameLst>
                                          <p:attrName>style.visibility</p:attrName>
                                        </p:attrNameLst>
                                      </p:cBhvr>
                                      <p:to>
                                        <p:strVal val="visible"/>
                                      </p:to>
                                    </p:set>
                                    <p:anim calcmode="lin" valueType="num">
                                      <p:cBhvr additive="base">
                                        <p:cTn id="30" dur="500" fill="hold"/>
                                        <p:tgtEl>
                                          <p:spTgt spid="1232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232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2323">
                                            <p:txEl>
                                              <p:pRg st="4" end="4"/>
                                            </p:txEl>
                                          </p:spTgt>
                                        </p:tgtEl>
                                        <p:attrNameLst>
                                          <p:attrName>style.visibility</p:attrName>
                                        </p:attrNameLst>
                                      </p:cBhvr>
                                      <p:to>
                                        <p:strVal val="visible"/>
                                      </p:to>
                                    </p:set>
                                    <p:anim calcmode="lin" valueType="num">
                                      <p:cBhvr additive="base">
                                        <p:cTn id="36" dur="500" fill="hold"/>
                                        <p:tgtEl>
                                          <p:spTgt spid="1232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232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2323">
                                            <p:txEl>
                                              <p:pRg st="5" end="5"/>
                                            </p:txEl>
                                          </p:spTgt>
                                        </p:tgtEl>
                                        <p:attrNameLst>
                                          <p:attrName>style.visibility</p:attrName>
                                        </p:attrNameLst>
                                      </p:cBhvr>
                                      <p:to>
                                        <p:strVal val="visible"/>
                                      </p:to>
                                    </p:set>
                                    <p:anim calcmode="lin" valueType="num">
                                      <p:cBhvr additive="base">
                                        <p:cTn id="42" dur="500" fill="hold"/>
                                        <p:tgtEl>
                                          <p:spTgt spid="12323">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232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22" grpId="0" autoUpdateAnimBg="0"/>
      <p:bldP spid="12323" grpId="0" build="p" bldLvl="5"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043608" y="188640"/>
            <a:ext cx="6408712" cy="928688"/>
          </a:xfrm>
        </p:spPr>
        <p:txBody>
          <a:bodyPr/>
          <a:lstStyle/>
          <a:p>
            <a:pPr eaLnBrk="1" hangingPunct="1"/>
            <a:r>
              <a:rPr lang="en-GB" dirty="0" smtClean="0"/>
              <a:t>Advantage of life annuities</a:t>
            </a:r>
            <a:endParaRPr lang="en-US" dirty="0" smtClean="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219052809"/>
              </p:ext>
            </p:extLst>
          </p:nvPr>
        </p:nvGraphicFramePr>
        <p:xfrm>
          <a:off x="539750" y="1340767"/>
          <a:ext cx="8135938" cy="5040561"/>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Box 1"/>
          <p:cNvSpPr txBox="1"/>
          <p:nvPr/>
        </p:nvSpPr>
        <p:spPr>
          <a:xfrm>
            <a:off x="611560" y="6381328"/>
            <a:ext cx="5904656" cy="369332"/>
          </a:xfrm>
          <a:prstGeom prst="rect">
            <a:avLst/>
          </a:prstGeom>
          <a:noFill/>
        </p:spPr>
        <p:txBody>
          <a:bodyPr wrap="square" rtlCol="0">
            <a:spAutoFit/>
          </a:bodyPr>
          <a:lstStyle/>
          <a:p>
            <a:r>
              <a:rPr lang="en-GB" dirty="0"/>
              <a:t>RR </a:t>
            </a:r>
            <a:r>
              <a:rPr lang="en-GB" dirty="0" smtClean="0"/>
              <a:t>for different arrangements of the payout phase</a:t>
            </a:r>
            <a:endParaRPr lang="en-US" dirty="0"/>
          </a:p>
        </p:txBody>
      </p:sp>
      <p:sp>
        <p:nvSpPr>
          <p:cNvPr id="5"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12</a:t>
            </a:fld>
            <a:endParaRPr lang="en-US" sz="1200" dirty="0">
              <a:solidFill>
                <a:schemeClr val="bg1"/>
              </a:solidFill>
            </a:endParaRPr>
          </a:p>
        </p:txBody>
      </p:sp>
    </p:spTree>
    <p:extLst>
      <p:ext uri="{BB962C8B-B14F-4D97-AF65-F5344CB8AC3E}">
        <p14:creationId xmlns:p14="http://schemas.microsoft.com/office/powerpoint/2010/main" val="3537795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barn(inVertical)">
                                      <p:cBhvr>
                                        <p:cTn id="12" dur="500"/>
                                        <p:tgtEl>
                                          <p:spTgt spid="3">
                                            <p:graphicEl>
                                              <a:chart seriesIdx="-3" categoryIdx="-3" bldStep="gridLegend"/>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3">
                                            <p:graphicEl>
                                              <a:chart seriesIdx="0" categoryIdx="-4" bldStep="series"/>
                                            </p:graphicEl>
                                          </p:spTgt>
                                        </p:tgtEl>
                                        <p:attrNameLst>
                                          <p:attrName>style.visibility</p:attrName>
                                        </p:attrNameLst>
                                      </p:cBhvr>
                                      <p:to>
                                        <p:strVal val="visible"/>
                                      </p:to>
                                    </p:set>
                                    <p:animEffect transition="in" filter="barn(inVertical)">
                                      <p:cBhvr>
                                        <p:cTn id="21" dur="500"/>
                                        <p:tgtEl>
                                          <p:spTgt spid="3">
                                            <p:graphicEl>
                                              <a:chart seriesIdx="0" categoryIdx="-4" bldStep="series"/>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3">
                                            <p:graphicEl>
                                              <a:chart seriesIdx="1" categoryIdx="-4" bldStep="series"/>
                                            </p:graphicEl>
                                          </p:spTgt>
                                        </p:tgtEl>
                                        <p:attrNameLst>
                                          <p:attrName>style.visibility</p:attrName>
                                        </p:attrNameLst>
                                      </p:cBhvr>
                                      <p:to>
                                        <p:strVal val="visible"/>
                                      </p:to>
                                    </p:set>
                                    <p:animEffect transition="in" filter="barn(inVertical)">
                                      <p:cBhvr>
                                        <p:cTn id="26" dur="500"/>
                                        <p:tgtEl>
                                          <p:spTgt spid="3">
                                            <p:graphicEl>
                                              <a:chart seriesIdx="1" categoryIdx="-4" bldStep="series"/>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3">
                                            <p:graphicEl>
                                              <a:chart seriesIdx="2" categoryIdx="-4" bldStep="series"/>
                                            </p:graphicEl>
                                          </p:spTgt>
                                        </p:tgtEl>
                                        <p:attrNameLst>
                                          <p:attrName>style.visibility</p:attrName>
                                        </p:attrNameLst>
                                      </p:cBhvr>
                                      <p:to>
                                        <p:strVal val="visible"/>
                                      </p:to>
                                    </p:set>
                                    <p:animEffect transition="in" filter="barn(inVertical)">
                                      <p:cBhvr>
                                        <p:cTn id="31" dur="500"/>
                                        <p:tgtEl>
                                          <p:spTgt spid="3">
                                            <p:graphicEl>
                                              <a:chart seriesIdx="2" categoryIdx="-4" bldStep="series"/>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3">
                                            <p:graphicEl>
                                              <a:chart seriesIdx="3" categoryIdx="-4" bldStep="series"/>
                                            </p:graphicEl>
                                          </p:spTgt>
                                        </p:tgtEl>
                                        <p:attrNameLst>
                                          <p:attrName>style.visibility</p:attrName>
                                        </p:attrNameLst>
                                      </p:cBhvr>
                                      <p:to>
                                        <p:strVal val="visible"/>
                                      </p:to>
                                    </p:set>
                                    <p:animEffect transition="in" filter="barn(inVertical)">
                                      <p:cBhvr>
                                        <p:cTn id="36" dur="500"/>
                                        <p:tgtEl>
                                          <p:spTgt spid="3">
                                            <p:graphicEl>
                                              <a:chart seriesIdx="3"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Graphic spid="3" grpId="0">
        <p:bldSub>
          <a:bldChart bld="series"/>
        </p:bldSub>
      </p:bldGraphic>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043608" y="260648"/>
            <a:ext cx="7743205" cy="857250"/>
          </a:xfrm>
        </p:spPr>
        <p:txBody>
          <a:bodyPr/>
          <a:lstStyle/>
          <a:p>
            <a:pPr marL="342900" indent="-342900" eaLnBrk="1" hangingPunct="1"/>
            <a:r>
              <a:rPr lang="en-GB" dirty="0" smtClean="0"/>
              <a:t>Are people irrational? </a:t>
            </a:r>
            <a:endParaRPr lang="en-GB" dirty="0" smtClean="0">
              <a:solidFill>
                <a:schemeClr val="bg1"/>
              </a:solidFill>
            </a:endParaRPr>
          </a:p>
        </p:txBody>
      </p:sp>
      <p:sp>
        <p:nvSpPr>
          <p:cNvPr id="13315" name="Content Placeholder 2"/>
          <p:cNvSpPr>
            <a:spLocks noGrp="1"/>
          </p:cNvSpPr>
          <p:nvPr>
            <p:ph idx="1"/>
          </p:nvPr>
        </p:nvSpPr>
        <p:spPr>
          <a:xfrm>
            <a:off x="539552" y="1484784"/>
            <a:ext cx="8280920" cy="5040560"/>
          </a:xfrm>
        </p:spPr>
        <p:txBody>
          <a:bodyPr>
            <a:normAutofit fontScale="77500" lnSpcReduction="20000"/>
          </a:bodyPr>
          <a:lstStyle/>
          <a:p>
            <a:r>
              <a:rPr lang="en-CA" sz="3800" dirty="0"/>
              <a:t>Look at the amount of pension payments accumulated in each year after retirement under each alternative arrangement </a:t>
            </a:r>
            <a:r>
              <a:rPr lang="en-CA" sz="3800" dirty="0" smtClean="0"/>
              <a:t>of the payout </a:t>
            </a:r>
            <a:r>
              <a:rPr lang="en-CA" sz="3800" dirty="0"/>
              <a:t>phase.</a:t>
            </a:r>
          </a:p>
          <a:p>
            <a:r>
              <a:rPr lang="en-CA" sz="3800" dirty="0" smtClean="0"/>
              <a:t>VPW </a:t>
            </a:r>
            <a:r>
              <a:rPr lang="en-CA" sz="3800" dirty="0"/>
              <a:t>allow for remaining balances when passing away to go to family members (bequests), becoming part of accumulated payments. With LA no payment goes to family member.</a:t>
            </a:r>
          </a:p>
          <a:p>
            <a:r>
              <a:rPr lang="en-CA" sz="3800" dirty="0" smtClean="0"/>
              <a:t>VPW </a:t>
            </a:r>
            <a:r>
              <a:rPr lang="en-CA" sz="3800" dirty="0"/>
              <a:t>provide access to portfolio investment returns.</a:t>
            </a:r>
          </a:p>
          <a:p>
            <a:r>
              <a:rPr lang="en-GB" sz="3800" dirty="0" smtClean="0"/>
              <a:t>VPW </a:t>
            </a:r>
            <a:r>
              <a:rPr lang="en-GB" sz="3800" dirty="0"/>
              <a:t>do not charge insurance premium (no protection LR</a:t>
            </a:r>
            <a:r>
              <a:rPr lang="en-GB" sz="3800" dirty="0" smtClean="0"/>
              <a:t>)</a:t>
            </a:r>
            <a:endParaRPr lang="en-CA" sz="3800" dirty="0"/>
          </a:p>
        </p:txBody>
      </p:sp>
      <p:sp>
        <p:nvSpPr>
          <p:cNvPr id="4"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13</a:t>
            </a:fld>
            <a:endParaRPr lang="en-US" sz="1200" dirty="0">
              <a:solidFill>
                <a:schemeClr val="bg1"/>
              </a:solidFill>
            </a:endParaRPr>
          </a:p>
        </p:txBody>
      </p:sp>
    </p:spTree>
    <p:extLst>
      <p:ext uri="{BB962C8B-B14F-4D97-AF65-F5344CB8AC3E}">
        <p14:creationId xmlns:p14="http://schemas.microsoft.com/office/powerpoint/2010/main" val="2466765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linds(horizontal)">
                                      <p:cBhvr>
                                        <p:cTn id="7" dur="500"/>
                                        <p:tgtEl>
                                          <p:spTgt spid="1331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3315">
                                            <p:txEl>
                                              <p:pRg st="0" end="0"/>
                                            </p:txEl>
                                          </p:spTgt>
                                        </p:tgtEl>
                                        <p:attrNameLst>
                                          <p:attrName>style.visibility</p:attrName>
                                        </p:attrNameLst>
                                      </p:cBhvr>
                                      <p:to>
                                        <p:strVal val="visible"/>
                                      </p:to>
                                    </p:set>
                                    <p:anim calcmode="lin" valueType="num">
                                      <p:cBhvr additive="base">
                                        <p:cTn id="10" dur="5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133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3315">
                                            <p:txEl>
                                              <p:pRg st="1" end="1"/>
                                            </p:txEl>
                                          </p:spTgt>
                                        </p:tgtEl>
                                        <p:attrNameLst>
                                          <p:attrName>style.visibility</p:attrName>
                                        </p:attrNameLst>
                                      </p:cBhvr>
                                      <p:to>
                                        <p:strVal val="visible"/>
                                      </p:to>
                                    </p:set>
                                    <p:anim calcmode="lin" valueType="num">
                                      <p:cBhvr additive="base">
                                        <p:cTn id="16" dur="500" fill="hold"/>
                                        <p:tgtEl>
                                          <p:spTgt spid="13315">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133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3315">
                                            <p:txEl>
                                              <p:pRg st="2" end="2"/>
                                            </p:txEl>
                                          </p:spTgt>
                                        </p:tgtEl>
                                        <p:attrNameLst>
                                          <p:attrName>style.visibility</p:attrName>
                                        </p:attrNameLst>
                                      </p:cBhvr>
                                      <p:to>
                                        <p:strVal val="visible"/>
                                      </p:to>
                                    </p:set>
                                    <p:anim calcmode="lin" valueType="num">
                                      <p:cBhvr additive="base">
                                        <p:cTn id="22" dur="500" fill="hold"/>
                                        <p:tgtEl>
                                          <p:spTgt spid="13315">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3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3315">
                                            <p:txEl>
                                              <p:pRg st="3" end="3"/>
                                            </p:txEl>
                                          </p:spTgt>
                                        </p:tgtEl>
                                        <p:attrNameLst>
                                          <p:attrName>style.visibility</p:attrName>
                                        </p:attrNameLst>
                                      </p:cBhvr>
                                      <p:to>
                                        <p:strVal val="visible"/>
                                      </p:to>
                                    </p:set>
                                    <p:anim calcmode="lin" valueType="num">
                                      <p:cBhvr additive="base">
                                        <p:cTn id="28" dur="500" fill="hold"/>
                                        <p:tgtEl>
                                          <p:spTgt spid="13315">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331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043607" y="214313"/>
            <a:ext cx="7743205" cy="857250"/>
          </a:xfrm>
        </p:spPr>
        <p:txBody>
          <a:bodyPr/>
          <a:lstStyle/>
          <a:p>
            <a:pPr marL="342900" indent="-342900" eaLnBrk="1" hangingPunct="1"/>
            <a:r>
              <a:rPr lang="en-GB" dirty="0" smtClean="0"/>
              <a:t>Main features</a:t>
            </a:r>
            <a:endParaRPr lang="en-GB" dirty="0" smtClean="0">
              <a:solidFill>
                <a:schemeClr val="bg1"/>
              </a:solidFill>
            </a:endParaRPr>
          </a:p>
        </p:txBody>
      </p:sp>
      <p:sp>
        <p:nvSpPr>
          <p:cNvPr id="13315" name="Content Placeholder 2"/>
          <p:cNvSpPr>
            <a:spLocks noGrp="1"/>
          </p:cNvSpPr>
          <p:nvPr>
            <p:ph idx="1"/>
          </p:nvPr>
        </p:nvSpPr>
        <p:spPr>
          <a:xfrm>
            <a:off x="500063" y="1340768"/>
            <a:ext cx="8358187" cy="5017170"/>
          </a:xfrm>
        </p:spPr>
        <p:txBody>
          <a:bodyPr>
            <a:normAutofit/>
          </a:bodyPr>
          <a:lstStyle/>
          <a:p>
            <a:pPr>
              <a:lnSpc>
                <a:spcPct val="90000"/>
              </a:lnSpc>
            </a:pPr>
            <a:r>
              <a:rPr lang="en-GB" dirty="0"/>
              <a:t>VPW use a bond-equity portfolio instead of the bond-only portfolio of LA</a:t>
            </a:r>
          </a:p>
          <a:p>
            <a:pPr>
              <a:lnSpc>
                <a:spcPct val="90000"/>
              </a:lnSpc>
            </a:pPr>
            <a:r>
              <a:rPr lang="en-GB" dirty="0" smtClean="0"/>
              <a:t>LA </a:t>
            </a:r>
            <a:r>
              <a:rPr lang="en-GB" dirty="0"/>
              <a:t>provide protection from LR</a:t>
            </a:r>
          </a:p>
          <a:p>
            <a:pPr>
              <a:lnSpc>
                <a:spcPct val="90000"/>
              </a:lnSpc>
            </a:pPr>
            <a:r>
              <a:rPr lang="en-GB" dirty="0"/>
              <a:t>Variable LA grant access to portfolio investment returns.</a:t>
            </a:r>
          </a:p>
          <a:p>
            <a:pPr>
              <a:lnSpc>
                <a:spcPct val="90000"/>
              </a:lnSpc>
            </a:pPr>
            <a:r>
              <a:rPr lang="en-GB" dirty="0"/>
              <a:t>However, recommending VLA as defaults may not work as in extreme market outcomes (portfolio looses)</a:t>
            </a:r>
          </a:p>
          <a:p>
            <a:pPr>
              <a:lnSpc>
                <a:spcPct val="90000"/>
              </a:lnSpc>
            </a:pPr>
            <a:r>
              <a:rPr lang="en-GB" dirty="0" smtClean="0"/>
              <a:t>There </a:t>
            </a:r>
            <a:r>
              <a:rPr lang="en-GB" dirty="0"/>
              <a:t>is an age threshold</a:t>
            </a:r>
          </a:p>
        </p:txBody>
      </p:sp>
      <p:sp>
        <p:nvSpPr>
          <p:cNvPr id="4"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14</a:t>
            </a:fld>
            <a:endParaRPr lang="en-US" sz="1200" dirty="0">
              <a:solidFill>
                <a:schemeClr val="bg1"/>
              </a:solidFill>
            </a:endParaRPr>
          </a:p>
        </p:txBody>
      </p:sp>
    </p:spTree>
    <p:extLst>
      <p:ext uri="{BB962C8B-B14F-4D97-AF65-F5344CB8AC3E}">
        <p14:creationId xmlns:p14="http://schemas.microsoft.com/office/powerpoint/2010/main" val="4281217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linds(horizontal)">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315">
                                            <p:txEl>
                                              <p:pRg st="0" end="0"/>
                                            </p:txEl>
                                          </p:spTgt>
                                        </p:tgtEl>
                                        <p:attrNameLst>
                                          <p:attrName>style.visibility</p:attrName>
                                        </p:attrNameLst>
                                      </p:cBhvr>
                                      <p:to>
                                        <p:strVal val="visible"/>
                                      </p:to>
                                    </p:set>
                                    <p:anim calcmode="lin" valueType="num">
                                      <p:cBhvr additive="base">
                                        <p:cTn id="12" dur="5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33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315">
                                            <p:txEl>
                                              <p:pRg st="1" end="1"/>
                                            </p:txEl>
                                          </p:spTgt>
                                        </p:tgtEl>
                                        <p:attrNameLst>
                                          <p:attrName>style.visibility</p:attrName>
                                        </p:attrNameLst>
                                      </p:cBhvr>
                                      <p:to>
                                        <p:strVal val="visible"/>
                                      </p:to>
                                    </p:set>
                                    <p:anim calcmode="lin" valueType="num">
                                      <p:cBhvr additive="base">
                                        <p:cTn id="18" dur="500" fill="hold"/>
                                        <p:tgtEl>
                                          <p:spTgt spid="13315">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33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3315">
                                            <p:txEl>
                                              <p:pRg st="2" end="2"/>
                                            </p:txEl>
                                          </p:spTgt>
                                        </p:tgtEl>
                                        <p:attrNameLst>
                                          <p:attrName>style.visibility</p:attrName>
                                        </p:attrNameLst>
                                      </p:cBhvr>
                                      <p:to>
                                        <p:strVal val="visible"/>
                                      </p:to>
                                    </p:set>
                                    <p:anim calcmode="lin" valueType="num">
                                      <p:cBhvr additive="base">
                                        <p:cTn id="24" dur="500" fill="hold"/>
                                        <p:tgtEl>
                                          <p:spTgt spid="13315">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3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3315">
                                            <p:txEl>
                                              <p:pRg st="3" end="3"/>
                                            </p:txEl>
                                          </p:spTgt>
                                        </p:tgtEl>
                                        <p:attrNameLst>
                                          <p:attrName>style.visibility</p:attrName>
                                        </p:attrNameLst>
                                      </p:cBhvr>
                                      <p:to>
                                        <p:strVal val="visible"/>
                                      </p:to>
                                    </p:set>
                                    <p:anim calcmode="lin" valueType="num">
                                      <p:cBhvr additive="base">
                                        <p:cTn id="30" dur="500" fill="hold"/>
                                        <p:tgtEl>
                                          <p:spTgt spid="13315">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331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3315">
                                            <p:txEl>
                                              <p:pRg st="4" end="4"/>
                                            </p:txEl>
                                          </p:spTgt>
                                        </p:tgtEl>
                                        <p:attrNameLst>
                                          <p:attrName>style.visibility</p:attrName>
                                        </p:attrNameLst>
                                      </p:cBhvr>
                                      <p:to>
                                        <p:strVal val="visible"/>
                                      </p:to>
                                    </p:set>
                                    <p:anim calcmode="lin" valueType="num">
                                      <p:cBhvr additive="base">
                                        <p:cTn id="36" dur="500" fill="hold"/>
                                        <p:tgtEl>
                                          <p:spTgt spid="13315">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331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115616" y="404663"/>
            <a:ext cx="6984776" cy="666899"/>
          </a:xfrm>
        </p:spPr>
        <p:txBody>
          <a:bodyPr/>
          <a:lstStyle/>
          <a:p>
            <a:pPr eaLnBrk="1" hangingPunct="1"/>
            <a:r>
              <a:rPr lang="en-GB" dirty="0" smtClean="0"/>
              <a:t>Disadvantage of life annuities</a:t>
            </a:r>
            <a:endParaRPr lang="en-US" dirty="0" smtClean="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711424392"/>
              </p:ext>
            </p:extLst>
          </p:nvPr>
        </p:nvGraphicFramePr>
        <p:xfrm>
          <a:off x="539750" y="1268760"/>
          <a:ext cx="8135938" cy="5184576"/>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084168" y="1600405"/>
            <a:ext cx="2232248" cy="369332"/>
          </a:xfrm>
          <a:prstGeom prst="rect">
            <a:avLst/>
          </a:prstGeom>
          <a:noFill/>
        </p:spPr>
        <p:txBody>
          <a:bodyPr wrap="square" rtlCol="0">
            <a:spAutoFit/>
          </a:bodyPr>
          <a:lstStyle/>
          <a:p>
            <a:r>
              <a:rPr lang="en-US" dirty="0" smtClean="0"/>
              <a:t>Inflation-indexed LA</a:t>
            </a:r>
          </a:p>
        </p:txBody>
      </p:sp>
      <p:sp>
        <p:nvSpPr>
          <p:cNvPr id="2" name="TextBox 1"/>
          <p:cNvSpPr txBox="1"/>
          <p:nvPr/>
        </p:nvSpPr>
        <p:spPr>
          <a:xfrm>
            <a:off x="6876256" y="4149080"/>
            <a:ext cx="1584176" cy="369332"/>
          </a:xfrm>
          <a:prstGeom prst="rect">
            <a:avLst/>
          </a:prstGeom>
          <a:noFill/>
        </p:spPr>
        <p:txBody>
          <a:bodyPr wrap="square" rtlCol="0">
            <a:spAutoFit/>
          </a:bodyPr>
          <a:lstStyle/>
          <a:p>
            <a:r>
              <a:rPr lang="en-US" dirty="0" smtClean="0"/>
              <a:t>Variable PW</a:t>
            </a:r>
            <a:endParaRPr lang="en-US" dirty="0"/>
          </a:p>
        </p:txBody>
      </p:sp>
      <p:sp>
        <p:nvSpPr>
          <p:cNvPr id="5" name="TextBox 4"/>
          <p:cNvSpPr txBox="1"/>
          <p:nvPr/>
        </p:nvSpPr>
        <p:spPr>
          <a:xfrm>
            <a:off x="827584" y="6453336"/>
            <a:ext cx="4752528" cy="369332"/>
          </a:xfrm>
          <a:prstGeom prst="rect">
            <a:avLst/>
          </a:prstGeom>
          <a:noFill/>
        </p:spPr>
        <p:txBody>
          <a:bodyPr wrap="square" rtlCol="0">
            <a:spAutoFit/>
          </a:bodyPr>
          <a:lstStyle/>
          <a:p>
            <a:r>
              <a:rPr lang="en-GB" dirty="0"/>
              <a:t>Accumulated Retirement Payments - Payout</a:t>
            </a:r>
            <a:endParaRPr lang="en-US" dirty="0"/>
          </a:p>
        </p:txBody>
      </p:sp>
      <p:sp>
        <p:nvSpPr>
          <p:cNvPr id="7"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15</a:t>
            </a:fld>
            <a:endParaRPr lang="en-US" sz="1200" dirty="0">
              <a:solidFill>
                <a:schemeClr val="bg1"/>
              </a:solidFill>
            </a:endParaRPr>
          </a:p>
        </p:txBody>
      </p:sp>
      <p:sp>
        <p:nvSpPr>
          <p:cNvPr id="6" name="Oval 5"/>
          <p:cNvSpPr/>
          <p:nvPr/>
        </p:nvSpPr>
        <p:spPr>
          <a:xfrm>
            <a:off x="3419872" y="4149080"/>
            <a:ext cx="936104" cy="1152128"/>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427984" y="4725144"/>
            <a:ext cx="2016224" cy="369332"/>
          </a:xfrm>
          <a:prstGeom prst="rect">
            <a:avLst/>
          </a:prstGeom>
          <a:noFill/>
        </p:spPr>
        <p:txBody>
          <a:bodyPr wrap="square" rtlCol="0">
            <a:spAutoFit/>
          </a:bodyPr>
          <a:lstStyle/>
          <a:p>
            <a:r>
              <a:rPr lang="en-US" dirty="0" smtClean="0"/>
              <a:t>Age threshold</a:t>
            </a:r>
            <a:endParaRPr lang="en-US" dirty="0"/>
          </a:p>
        </p:txBody>
      </p:sp>
    </p:spTree>
    <p:extLst>
      <p:ext uri="{BB962C8B-B14F-4D97-AF65-F5344CB8AC3E}">
        <p14:creationId xmlns:p14="http://schemas.microsoft.com/office/powerpoint/2010/main" val="702508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graphicEl>
                                              <a:chart seriesIdx="-3" categoryIdx="-3" bldStep="gridLegend"/>
                                            </p:graphic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graphicEl>
                                              <a:chart seriesIdx="0" categoryIdx="-4" bldStep="series"/>
                                            </p:graphic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
                                            <p:graphicEl>
                                              <a:chart seriesIdx="1" categoryIdx="-4" bldStep="series"/>
                                            </p:graphic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graphicEl>
                                              <a:chart seriesIdx="2" categoryIdx="-4" bldStep="series"/>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graphicEl>
                                              <a:chart seriesIdx="3" categoryIdx="-4" bldStep="series"/>
                                            </p:graphic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graphicEl>
                                              <a:chart seriesIdx="4" categoryIdx="-4" bldStep="series"/>
                                            </p:graphic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Graphic spid="3" grpId="0" uiExpand="1">
        <p:bldSub>
          <a:bldChart bld="series"/>
        </p:bldSub>
      </p:bldGraphic>
      <p:bldP spid="4" grpId="0"/>
      <p:bldP spid="2" grpId="0"/>
      <p:bldP spid="5" grpId="0"/>
      <p:bldP spid="6" grpId="0" animBg="1"/>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043608" y="332656"/>
            <a:ext cx="7743205" cy="857250"/>
          </a:xfrm>
        </p:spPr>
        <p:txBody>
          <a:bodyPr/>
          <a:lstStyle/>
          <a:p>
            <a:pPr marL="342900" indent="-342900" eaLnBrk="1" hangingPunct="1"/>
            <a:r>
              <a:rPr lang="en-GB" dirty="0" smtClean="0"/>
              <a:t>The age threshold</a:t>
            </a:r>
            <a:endParaRPr lang="en-GB" dirty="0" smtClean="0">
              <a:solidFill>
                <a:schemeClr val="bg1"/>
              </a:solidFill>
            </a:endParaRPr>
          </a:p>
        </p:txBody>
      </p:sp>
      <p:sp>
        <p:nvSpPr>
          <p:cNvPr id="13315" name="Content Placeholder 2"/>
          <p:cNvSpPr>
            <a:spLocks noGrp="1"/>
          </p:cNvSpPr>
          <p:nvPr>
            <p:ph idx="1"/>
          </p:nvPr>
        </p:nvSpPr>
        <p:spPr>
          <a:xfrm>
            <a:off x="467545" y="1412776"/>
            <a:ext cx="8390706" cy="4945162"/>
          </a:xfrm>
        </p:spPr>
        <p:txBody>
          <a:bodyPr/>
          <a:lstStyle/>
          <a:p>
            <a:r>
              <a:rPr lang="en-GB" dirty="0" smtClean="0"/>
              <a:t>Those who were to live beyond this age threshold would be better off with LA. LA will always provide higher overall pension benefits than VPW.</a:t>
            </a:r>
          </a:p>
          <a:p>
            <a:r>
              <a:rPr lang="en-GB" dirty="0" smtClean="0"/>
              <a:t>However, those who were to live within this age threshold they would be better off with VPW, as VPW will always provide higher overall accumulated pension benefits.</a:t>
            </a:r>
          </a:p>
        </p:txBody>
      </p:sp>
      <p:sp>
        <p:nvSpPr>
          <p:cNvPr id="4"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16</a:t>
            </a:fld>
            <a:endParaRPr lang="en-US" sz="1200" dirty="0">
              <a:solidFill>
                <a:schemeClr val="bg1"/>
              </a:solidFill>
            </a:endParaRPr>
          </a:p>
        </p:txBody>
      </p:sp>
    </p:spTree>
    <p:extLst>
      <p:ext uri="{BB962C8B-B14F-4D97-AF65-F5344CB8AC3E}">
        <p14:creationId xmlns:p14="http://schemas.microsoft.com/office/powerpoint/2010/main" val="2627711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linds(horizontal)">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315">
                                            <p:txEl>
                                              <p:pRg st="0" end="0"/>
                                            </p:txEl>
                                          </p:spTgt>
                                        </p:tgtEl>
                                        <p:attrNameLst>
                                          <p:attrName>style.visibility</p:attrName>
                                        </p:attrNameLst>
                                      </p:cBhvr>
                                      <p:to>
                                        <p:strVal val="visible"/>
                                      </p:to>
                                    </p:set>
                                    <p:anim calcmode="lin" valueType="num">
                                      <p:cBhvr additive="base">
                                        <p:cTn id="12" dur="5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33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315">
                                            <p:txEl>
                                              <p:pRg st="1" end="1"/>
                                            </p:txEl>
                                          </p:spTgt>
                                        </p:tgtEl>
                                        <p:attrNameLst>
                                          <p:attrName>style.visibility</p:attrName>
                                        </p:attrNameLst>
                                      </p:cBhvr>
                                      <p:to>
                                        <p:strVal val="visible"/>
                                      </p:to>
                                    </p:set>
                                    <p:anim calcmode="lin" valueType="num">
                                      <p:cBhvr additive="base">
                                        <p:cTn id="18" dur="500" fill="hold"/>
                                        <p:tgtEl>
                                          <p:spTgt spid="13315">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331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043607" y="214313"/>
            <a:ext cx="7743205" cy="857250"/>
          </a:xfrm>
        </p:spPr>
        <p:txBody>
          <a:bodyPr/>
          <a:lstStyle/>
          <a:p>
            <a:pPr marL="342900" indent="-342900" eaLnBrk="1" hangingPunct="1"/>
            <a:r>
              <a:rPr lang="en-GB" dirty="0" smtClean="0"/>
              <a:t>The age threshold</a:t>
            </a:r>
            <a:endParaRPr lang="en-GB" dirty="0" smtClean="0">
              <a:solidFill>
                <a:schemeClr val="bg1"/>
              </a:solidFill>
            </a:endParaRPr>
          </a:p>
        </p:txBody>
      </p:sp>
      <p:sp>
        <p:nvSpPr>
          <p:cNvPr id="13315" name="Content Placeholder 2"/>
          <p:cNvSpPr>
            <a:spLocks noGrp="1"/>
          </p:cNvSpPr>
          <p:nvPr>
            <p:ph idx="1"/>
          </p:nvPr>
        </p:nvSpPr>
        <p:spPr>
          <a:xfrm>
            <a:off x="395536" y="1412776"/>
            <a:ext cx="8462715" cy="4945162"/>
          </a:xfrm>
        </p:spPr>
        <p:txBody>
          <a:bodyPr>
            <a:noAutofit/>
          </a:bodyPr>
          <a:lstStyle/>
          <a:p>
            <a:r>
              <a:rPr lang="en-GB" dirty="0"/>
              <a:t>This threshold depends on </a:t>
            </a:r>
          </a:p>
          <a:p>
            <a:pPr lvl="1"/>
            <a:r>
              <a:rPr lang="en-GB" dirty="0"/>
              <a:t>Average cohort or socio-econ. life expectancy used by annuity providers and VPW to determine premiums and pension payments.</a:t>
            </a:r>
          </a:p>
          <a:p>
            <a:pPr lvl="1"/>
            <a:r>
              <a:rPr lang="en-GB" dirty="0"/>
              <a:t>About 50% people are below</a:t>
            </a:r>
          </a:p>
          <a:p>
            <a:pPr lvl="1"/>
            <a:r>
              <a:rPr lang="en-GB" dirty="0"/>
              <a:t>The difference in returns btw the equity-bond portfolio of VPW and the bond-only of LA (+)</a:t>
            </a:r>
          </a:p>
          <a:p>
            <a:pPr lvl="1"/>
            <a:r>
              <a:rPr lang="en-GB" dirty="0"/>
              <a:t>Inflation (+), </a:t>
            </a:r>
          </a:p>
          <a:p>
            <a:pPr lvl="1"/>
            <a:r>
              <a:rPr lang="en-GB" dirty="0"/>
              <a:t>Amount of assets accumulated at retirement (+)</a:t>
            </a:r>
          </a:p>
        </p:txBody>
      </p:sp>
      <p:sp>
        <p:nvSpPr>
          <p:cNvPr id="4"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17</a:t>
            </a:fld>
            <a:endParaRPr lang="en-US" sz="1200" dirty="0">
              <a:solidFill>
                <a:schemeClr val="bg1"/>
              </a:solidFill>
            </a:endParaRPr>
          </a:p>
        </p:txBody>
      </p:sp>
    </p:spTree>
    <p:extLst>
      <p:ext uri="{BB962C8B-B14F-4D97-AF65-F5344CB8AC3E}">
        <p14:creationId xmlns:p14="http://schemas.microsoft.com/office/powerpoint/2010/main" val="1164359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linds(horizontal)">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315">
                                            <p:txEl>
                                              <p:pRg st="0" end="0"/>
                                            </p:txEl>
                                          </p:spTgt>
                                        </p:tgtEl>
                                        <p:attrNameLst>
                                          <p:attrName>style.visibility</p:attrName>
                                        </p:attrNameLst>
                                      </p:cBhvr>
                                      <p:to>
                                        <p:strVal val="visible"/>
                                      </p:to>
                                    </p:set>
                                    <p:anim calcmode="lin" valueType="num">
                                      <p:cBhvr additive="base">
                                        <p:cTn id="12" dur="5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33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315">
                                            <p:txEl>
                                              <p:pRg st="1" end="1"/>
                                            </p:txEl>
                                          </p:spTgt>
                                        </p:tgtEl>
                                        <p:attrNameLst>
                                          <p:attrName>style.visibility</p:attrName>
                                        </p:attrNameLst>
                                      </p:cBhvr>
                                      <p:to>
                                        <p:strVal val="visible"/>
                                      </p:to>
                                    </p:set>
                                    <p:anim calcmode="lin" valueType="num">
                                      <p:cBhvr additive="base">
                                        <p:cTn id="18" dur="500" fill="hold"/>
                                        <p:tgtEl>
                                          <p:spTgt spid="13315">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33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3315">
                                            <p:txEl>
                                              <p:pRg st="2" end="2"/>
                                            </p:txEl>
                                          </p:spTgt>
                                        </p:tgtEl>
                                        <p:attrNameLst>
                                          <p:attrName>style.visibility</p:attrName>
                                        </p:attrNameLst>
                                      </p:cBhvr>
                                      <p:to>
                                        <p:strVal val="visible"/>
                                      </p:to>
                                    </p:set>
                                    <p:anim calcmode="lin" valueType="num">
                                      <p:cBhvr additive="base">
                                        <p:cTn id="24" dur="500" fill="hold"/>
                                        <p:tgtEl>
                                          <p:spTgt spid="13315">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3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3315">
                                            <p:txEl>
                                              <p:pRg st="3" end="3"/>
                                            </p:txEl>
                                          </p:spTgt>
                                        </p:tgtEl>
                                        <p:attrNameLst>
                                          <p:attrName>style.visibility</p:attrName>
                                        </p:attrNameLst>
                                      </p:cBhvr>
                                      <p:to>
                                        <p:strVal val="visible"/>
                                      </p:to>
                                    </p:set>
                                    <p:anim calcmode="lin" valueType="num">
                                      <p:cBhvr additive="base">
                                        <p:cTn id="30" dur="500" fill="hold"/>
                                        <p:tgtEl>
                                          <p:spTgt spid="13315">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331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3315">
                                            <p:txEl>
                                              <p:pRg st="4" end="4"/>
                                            </p:txEl>
                                          </p:spTgt>
                                        </p:tgtEl>
                                        <p:attrNameLst>
                                          <p:attrName>style.visibility</p:attrName>
                                        </p:attrNameLst>
                                      </p:cBhvr>
                                      <p:to>
                                        <p:strVal val="visible"/>
                                      </p:to>
                                    </p:set>
                                    <p:anim calcmode="lin" valueType="num">
                                      <p:cBhvr additive="base">
                                        <p:cTn id="36" dur="500" fill="hold"/>
                                        <p:tgtEl>
                                          <p:spTgt spid="13315">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331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3315">
                                            <p:txEl>
                                              <p:pRg st="5" end="5"/>
                                            </p:txEl>
                                          </p:spTgt>
                                        </p:tgtEl>
                                        <p:attrNameLst>
                                          <p:attrName>style.visibility</p:attrName>
                                        </p:attrNameLst>
                                      </p:cBhvr>
                                      <p:to>
                                        <p:strVal val="visible"/>
                                      </p:to>
                                    </p:set>
                                    <p:anim calcmode="lin" valueType="num">
                                      <p:cBhvr additive="base">
                                        <p:cTn id="42" dur="500" fill="hold"/>
                                        <p:tgtEl>
                                          <p:spTgt spid="13315">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331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314" name="Title 1"/>
          <p:cNvSpPr>
            <a:spLocks noGrp="1"/>
          </p:cNvSpPr>
          <p:nvPr>
            <p:ph type="title"/>
          </p:nvPr>
        </p:nvSpPr>
        <p:spPr>
          <a:xfrm>
            <a:off x="1043608" y="332656"/>
            <a:ext cx="7743205" cy="857250"/>
          </a:xfrm>
        </p:spPr>
        <p:txBody>
          <a:bodyPr/>
          <a:lstStyle/>
          <a:p>
            <a:pPr marL="342900" indent="-342900" eaLnBrk="1" hangingPunct="1"/>
            <a:r>
              <a:rPr lang="en-GB" dirty="0" smtClean="0"/>
              <a:t>Main recommendation </a:t>
            </a:r>
            <a:endParaRPr lang="en-GB" dirty="0" smtClean="0">
              <a:solidFill>
                <a:schemeClr val="bg1"/>
              </a:solidFill>
            </a:endParaRPr>
          </a:p>
        </p:txBody>
      </p:sp>
      <p:sp>
        <p:nvSpPr>
          <p:cNvPr id="13315" name="Content Placeholder 2"/>
          <p:cNvSpPr>
            <a:spLocks noGrp="1"/>
          </p:cNvSpPr>
          <p:nvPr>
            <p:ph idx="1"/>
          </p:nvPr>
        </p:nvSpPr>
        <p:spPr>
          <a:xfrm>
            <a:off x="467545" y="1412776"/>
            <a:ext cx="8390706" cy="4945162"/>
          </a:xfrm>
        </p:spPr>
        <p:txBody>
          <a:bodyPr>
            <a:normAutofit lnSpcReduction="10000"/>
          </a:bodyPr>
          <a:lstStyle/>
          <a:p>
            <a:r>
              <a:rPr lang="en-GB" dirty="0" smtClean="0"/>
              <a:t>Yet, retirees’ life expectancy is unknown</a:t>
            </a:r>
          </a:p>
          <a:p>
            <a:r>
              <a:rPr lang="en-GB" dirty="0" smtClean="0"/>
              <a:t>Combining deferred LA bought at the time of retirement that starts paying at later ages (e.g. at age 85) with PW provide flexibility, liquidity and bequests during the first years in retirement and protection from longevity risk thereafter.</a:t>
            </a:r>
          </a:p>
          <a:p>
            <a:r>
              <a:rPr lang="en-GB" dirty="0" smtClean="0"/>
              <a:t>Enhance </a:t>
            </a:r>
            <a:r>
              <a:rPr lang="en-GB" dirty="0"/>
              <a:t>LA for those most likely to be below the age threshold given certain health factors?</a:t>
            </a:r>
          </a:p>
        </p:txBody>
      </p:sp>
      <p:sp>
        <p:nvSpPr>
          <p:cNvPr id="4"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18</a:t>
            </a:fld>
            <a:endParaRPr lang="en-US" sz="1200" dirty="0">
              <a:solidFill>
                <a:schemeClr val="bg1"/>
              </a:solidFill>
            </a:endParaRPr>
          </a:p>
        </p:txBody>
      </p:sp>
    </p:spTree>
    <p:extLst>
      <p:ext uri="{BB962C8B-B14F-4D97-AF65-F5344CB8AC3E}">
        <p14:creationId xmlns:p14="http://schemas.microsoft.com/office/powerpoint/2010/main" val="70756684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linds(horizontal)">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315">
                                            <p:txEl>
                                              <p:pRg st="0" end="0"/>
                                            </p:txEl>
                                          </p:spTgt>
                                        </p:tgtEl>
                                        <p:attrNameLst>
                                          <p:attrName>style.visibility</p:attrName>
                                        </p:attrNameLst>
                                      </p:cBhvr>
                                      <p:to>
                                        <p:strVal val="visible"/>
                                      </p:to>
                                    </p:set>
                                    <p:anim calcmode="lin" valueType="num">
                                      <p:cBhvr additive="base">
                                        <p:cTn id="12" dur="5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33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315">
                                            <p:txEl>
                                              <p:pRg st="1" end="1"/>
                                            </p:txEl>
                                          </p:spTgt>
                                        </p:tgtEl>
                                        <p:attrNameLst>
                                          <p:attrName>style.visibility</p:attrName>
                                        </p:attrNameLst>
                                      </p:cBhvr>
                                      <p:to>
                                        <p:strVal val="visible"/>
                                      </p:to>
                                    </p:set>
                                    <p:anim calcmode="lin" valueType="num">
                                      <p:cBhvr additive="base">
                                        <p:cTn id="18" dur="500" fill="hold"/>
                                        <p:tgtEl>
                                          <p:spTgt spid="13315">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33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3315">
                                            <p:txEl>
                                              <p:pRg st="2" end="2"/>
                                            </p:txEl>
                                          </p:spTgt>
                                        </p:tgtEl>
                                        <p:attrNameLst>
                                          <p:attrName>style.visibility</p:attrName>
                                        </p:attrNameLst>
                                      </p:cBhvr>
                                      <p:to>
                                        <p:strVal val="visible"/>
                                      </p:to>
                                    </p:set>
                                    <p:anim calcmode="lin" valueType="num">
                                      <p:cBhvr additive="base">
                                        <p:cTn id="24" dur="500" fill="hold"/>
                                        <p:tgtEl>
                                          <p:spTgt spid="13315">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331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8" name="Rectangle 7"/>
          <p:cNvSpPr>
            <a:spLocks/>
          </p:cNvSpPr>
          <p:nvPr/>
        </p:nvSpPr>
        <p:spPr bwMode="auto">
          <a:xfrm>
            <a:off x="7849519"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4" name="Group 9"/>
          <p:cNvGrpSpPr>
            <a:grpSpLocks/>
          </p:cNvGrpSpPr>
          <p:nvPr/>
        </p:nvGrpSpPr>
        <p:grpSpPr bwMode="auto">
          <a:xfrm>
            <a:off x="187524" y="2002483"/>
            <a:ext cx="615033" cy="2851919"/>
            <a:chOff x="0" y="0"/>
            <a:chExt cx="551" cy="2554"/>
          </a:xfrm>
        </p:grpSpPr>
        <p:sp>
          <p:nvSpPr>
            <p:cNvPr id="16416" name="AutoShape 10"/>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16417" name="Rectangle 11"/>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grpSp>
        <p:nvGrpSpPr>
          <p:cNvPr id="5" name="Group 12"/>
          <p:cNvGrpSpPr>
            <a:grpSpLocks/>
          </p:cNvGrpSpPr>
          <p:nvPr/>
        </p:nvGrpSpPr>
        <p:grpSpPr bwMode="auto">
          <a:xfrm>
            <a:off x="971104" y="1989088"/>
            <a:ext cx="616148" cy="2850803"/>
            <a:chOff x="0" y="0"/>
            <a:chExt cx="551" cy="2554"/>
          </a:xfrm>
        </p:grpSpPr>
        <p:sp>
          <p:nvSpPr>
            <p:cNvPr id="16414" name="AutoShape 13"/>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16415" name="Rectangle 14"/>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sp>
        <p:nvSpPr>
          <p:cNvPr id="16395" name="Rectangle 24"/>
          <p:cNvSpPr>
            <a:spLocks/>
          </p:cNvSpPr>
          <p:nvPr/>
        </p:nvSpPr>
        <p:spPr bwMode="auto">
          <a:xfrm>
            <a:off x="7848962"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10" name="Group 26"/>
          <p:cNvGrpSpPr>
            <a:grpSpLocks/>
          </p:cNvGrpSpPr>
          <p:nvPr/>
        </p:nvGrpSpPr>
        <p:grpSpPr bwMode="auto">
          <a:xfrm>
            <a:off x="187524" y="2002483"/>
            <a:ext cx="616148" cy="2851919"/>
            <a:chOff x="0" y="0"/>
            <a:chExt cx="552" cy="2554"/>
          </a:xfrm>
        </p:grpSpPr>
        <p:grpSp>
          <p:nvGrpSpPr>
            <p:cNvPr id="11" name="Group 27"/>
            <p:cNvGrpSpPr>
              <a:grpSpLocks/>
            </p:cNvGrpSpPr>
            <p:nvPr/>
          </p:nvGrpSpPr>
          <p:grpSpPr bwMode="auto">
            <a:xfrm>
              <a:off x="0" y="0"/>
              <a:ext cx="552" cy="2554"/>
              <a:chOff x="0" y="0"/>
              <a:chExt cx="552" cy="2554"/>
            </a:xfrm>
          </p:grpSpPr>
          <p:sp>
            <p:nvSpPr>
              <p:cNvPr id="16406" name="AutoShape 28"/>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16407" name="Rectangle 29"/>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grpSp>
        <p:nvGrpSpPr>
          <p:cNvPr id="12" name="Group 30"/>
          <p:cNvGrpSpPr>
            <a:grpSpLocks/>
          </p:cNvGrpSpPr>
          <p:nvPr/>
        </p:nvGrpSpPr>
        <p:grpSpPr bwMode="auto">
          <a:xfrm>
            <a:off x="971104" y="1989088"/>
            <a:ext cx="616148" cy="2850803"/>
            <a:chOff x="0" y="0"/>
            <a:chExt cx="552" cy="2554"/>
          </a:xfrm>
        </p:grpSpPr>
        <p:grpSp>
          <p:nvGrpSpPr>
            <p:cNvPr id="13" name="Group 31"/>
            <p:cNvGrpSpPr>
              <a:grpSpLocks/>
            </p:cNvGrpSpPr>
            <p:nvPr/>
          </p:nvGrpSpPr>
          <p:grpSpPr bwMode="auto">
            <a:xfrm>
              <a:off x="0" y="0"/>
              <a:ext cx="552" cy="2554"/>
              <a:chOff x="0" y="0"/>
              <a:chExt cx="552" cy="2554"/>
            </a:xfrm>
          </p:grpSpPr>
          <p:sp>
            <p:nvSpPr>
              <p:cNvPr id="16403" name="AutoShape 32"/>
              <p:cNvSpPr>
                <a:spLocks/>
              </p:cNvSpPr>
              <p:nvPr/>
            </p:nvSpPr>
            <p:spPr bwMode="auto">
              <a:xfrm>
                <a:off x="0" y="0"/>
                <a:ext cx="552"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16404" name="Rectangle 33"/>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sp>
        <p:nvSpPr>
          <p:cNvPr id="13346" name="Rectangle 34"/>
          <p:cNvSpPr>
            <a:spLocks noGrp="1" noChangeArrowheads="1"/>
          </p:cNvSpPr>
          <p:nvPr>
            <p:ph type="title"/>
          </p:nvPr>
        </p:nvSpPr>
        <p:spPr/>
        <p:txBody>
          <a:bodyPr rIns="81276"/>
          <a:lstStyle/>
          <a:p>
            <a:pPr marL="40182" eaLnBrk="1" hangingPunct="1"/>
            <a:r>
              <a:rPr lang="en-US" dirty="0" smtClean="0"/>
              <a:t>Focus on supply constraints</a:t>
            </a:r>
          </a:p>
        </p:txBody>
      </p:sp>
      <p:sp>
        <p:nvSpPr>
          <p:cNvPr id="13347" name="Rectangle 35"/>
          <p:cNvSpPr>
            <a:spLocks noGrp="1" noChangeArrowheads="1"/>
          </p:cNvSpPr>
          <p:nvPr>
            <p:ph idx="1"/>
          </p:nvPr>
        </p:nvSpPr>
        <p:spPr>
          <a:xfrm>
            <a:off x="495598" y="1412776"/>
            <a:ext cx="8180090" cy="5184576"/>
          </a:xfrm>
        </p:spPr>
        <p:txBody>
          <a:bodyPr rIns="81276">
            <a:normAutofit lnSpcReduction="10000"/>
          </a:bodyPr>
          <a:lstStyle/>
          <a:p>
            <a:pPr eaLnBrk="1" hangingPunct="1"/>
            <a:r>
              <a:rPr lang="en-US" dirty="0" smtClean="0"/>
              <a:t>One of the factor behind the annuity “puzzle” is that annuity providers may not be able to supply adequate or enough annuity products.</a:t>
            </a:r>
          </a:p>
          <a:p>
            <a:pPr eaLnBrk="1" hangingPunct="1"/>
            <a:r>
              <a:rPr lang="en-US" dirty="0" smtClean="0"/>
              <a:t>This results from the fact that providers of annuity products have to bear important risks (e.g. longevity and investment risk).</a:t>
            </a:r>
          </a:p>
          <a:p>
            <a:pPr eaLnBrk="1" hangingPunct="1"/>
            <a:r>
              <a:rPr lang="en-US" dirty="0" smtClean="0"/>
              <a:t>Additionally, there is a lack of adequate or enough financial instruments to enable providers to hedge considerable parts of the associated risks</a:t>
            </a:r>
          </a:p>
        </p:txBody>
      </p:sp>
      <p:sp>
        <p:nvSpPr>
          <p:cNvPr id="38"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19</a:t>
            </a:fld>
            <a:endParaRPr lang="en-US" sz="1200" dirty="0">
              <a:solidFill>
                <a:schemeClr val="bg1"/>
              </a:solidFill>
            </a:endParaRPr>
          </a:p>
        </p:txBody>
      </p:sp>
    </p:spTree>
    <p:extLst>
      <p:ext uri="{BB962C8B-B14F-4D97-AF65-F5344CB8AC3E}">
        <p14:creationId xmlns:p14="http://schemas.microsoft.com/office/powerpoint/2010/main" val="17765031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3346"/>
                                        </p:tgtEl>
                                        <p:attrNameLst>
                                          <p:attrName>style.visibility</p:attrName>
                                        </p:attrNameLst>
                                      </p:cBhvr>
                                      <p:to>
                                        <p:strVal val="visible"/>
                                      </p:to>
                                    </p:set>
                                    <p:animEffect transition="in" filter="blinds(horizontal)">
                                      <p:cBhvr>
                                        <p:cTn id="7" dur="500"/>
                                        <p:tgtEl>
                                          <p:spTgt spid="1334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347">
                                            <p:txEl>
                                              <p:pRg st="0" end="0"/>
                                            </p:txEl>
                                          </p:spTgt>
                                        </p:tgtEl>
                                        <p:attrNameLst>
                                          <p:attrName>style.visibility</p:attrName>
                                        </p:attrNameLst>
                                      </p:cBhvr>
                                      <p:to>
                                        <p:strVal val="visible"/>
                                      </p:to>
                                    </p:set>
                                    <p:anim calcmode="lin" valueType="num">
                                      <p:cBhvr additive="base">
                                        <p:cTn id="12" dur="500" fill="hold"/>
                                        <p:tgtEl>
                                          <p:spTgt spid="1334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33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347">
                                            <p:txEl>
                                              <p:pRg st="1" end="1"/>
                                            </p:txEl>
                                          </p:spTgt>
                                        </p:tgtEl>
                                        <p:attrNameLst>
                                          <p:attrName>style.visibility</p:attrName>
                                        </p:attrNameLst>
                                      </p:cBhvr>
                                      <p:to>
                                        <p:strVal val="visible"/>
                                      </p:to>
                                    </p:set>
                                    <p:anim calcmode="lin" valueType="num">
                                      <p:cBhvr additive="base">
                                        <p:cTn id="18" dur="500" fill="hold"/>
                                        <p:tgtEl>
                                          <p:spTgt spid="13347">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33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3347">
                                            <p:txEl>
                                              <p:pRg st="2" end="2"/>
                                            </p:txEl>
                                          </p:spTgt>
                                        </p:tgtEl>
                                        <p:attrNameLst>
                                          <p:attrName>style.visibility</p:attrName>
                                        </p:attrNameLst>
                                      </p:cBhvr>
                                      <p:to>
                                        <p:strVal val="visible"/>
                                      </p:to>
                                    </p:set>
                                    <p:anim calcmode="lin" valueType="num">
                                      <p:cBhvr additive="base">
                                        <p:cTn id="24" dur="500" fill="hold"/>
                                        <p:tgtEl>
                                          <p:spTgt spid="13347">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334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46" grpId="0" autoUpdateAnimBg="0"/>
      <p:bldP spid="13347"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Ref idx="1001">
        <a:schemeClr val="bg1"/>
      </p:bgRef>
    </p:bg>
    <p:spTree>
      <p:nvGrpSpPr>
        <p:cNvPr id="1" name=""/>
        <p:cNvGrpSpPr/>
        <p:nvPr/>
      </p:nvGrpSpPr>
      <p:grpSpPr>
        <a:xfrm>
          <a:off x="0" y="0"/>
          <a:ext cx="0" cy="0"/>
          <a:chOff x="0" y="0"/>
          <a:chExt cx="0" cy="0"/>
        </a:xfrm>
      </p:grpSpPr>
      <p:sp>
        <p:nvSpPr>
          <p:cNvPr id="7203" name="Rectangle 6"/>
          <p:cNvSpPr>
            <a:spLocks/>
          </p:cNvSpPr>
          <p:nvPr/>
        </p:nvSpPr>
        <p:spPr bwMode="auto">
          <a:xfrm>
            <a:off x="610568" y="260077"/>
            <a:ext cx="0" cy="277114"/>
          </a:xfrm>
          <a:prstGeom prst="rect">
            <a:avLst/>
          </a:prstGeom>
          <a:noFill/>
          <a:ln w="12700">
            <a:noFill/>
            <a:miter lim="800000"/>
            <a:headEnd/>
            <a:tailEnd/>
          </a:ln>
        </p:spPr>
        <p:txBody>
          <a:bodyPr wrap="none" lIns="0" tIns="0" rIns="0" bIns="0">
            <a:spAutoFit/>
          </a:bodyPr>
          <a:lstStyle/>
          <a:p>
            <a:endParaRPr lang="es-ES" dirty="0"/>
          </a:p>
        </p:txBody>
      </p:sp>
      <p:sp>
        <p:nvSpPr>
          <p:cNvPr id="7172" name="Rectangle 7"/>
          <p:cNvSpPr>
            <a:spLocks/>
          </p:cNvSpPr>
          <p:nvPr/>
        </p:nvSpPr>
        <p:spPr bwMode="auto">
          <a:xfrm>
            <a:off x="7849519"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3" name="Group 9"/>
          <p:cNvGrpSpPr>
            <a:grpSpLocks/>
          </p:cNvGrpSpPr>
          <p:nvPr/>
        </p:nvGrpSpPr>
        <p:grpSpPr bwMode="auto">
          <a:xfrm>
            <a:off x="187524" y="2002483"/>
            <a:ext cx="615033" cy="2851919"/>
            <a:chOff x="0" y="0"/>
            <a:chExt cx="551" cy="2554"/>
          </a:xfrm>
        </p:grpSpPr>
        <p:sp>
          <p:nvSpPr>
            <p:cNvPr id="7200" name="AutoShape 10"/>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7201" name="Rectangle 11"/>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grpSp>
        <p:nvGrpSpPr>
          <p:cNvPr id="4" name="Group 12"/>
          <p:cNvGrpSpPr>
            <a:grpSpLocks/>
          </p:cNvGrpSpPr>
          <p:nvPr/>
        </p:nvGrpSpPr>
        <p:grpSpPr bwMode="auto">
          <a:xfrm>
            <a:off x="971104" y="1989088"/>
            <a:ext cx="616148" cy="2850803"/>
            <a:chOff x="0" y="0"/>
            <a:chExt cx="551" cy="2554"/>
          </a:xfrm>
        </p:grpSpPr>
        <p:sp>
          <p:nvSpPr>
            <p:cNvPr id="7198" name="AutoShape 13"/>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7199" name="Rectangle 14"/>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sp>
        <p:nvSpPr>
          <p:cNvPr id="7179" name="Rectangle 24"/>
          <p:cNvSpPr>
            <a:spLocks/>
          </p:cNvSpPr>
          <p:nvPr/>
        </p:nvSpPr>
        <p:spPr bwMode="auto">
          <a:xfrm>
            <a:off x="7848962"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5" name="Group 26"/>
          <p:cNvGrpSpPr>
            <a:grpSpLocks/>
          </p:cNvGrpSpPr>
          <p:nvPr/>
        </p:nvGrpSpPr>
        <p:grpSpPr bwMode="auto">
          <a:xfrm>
            <a:off x="187524" y="2002483"/>
            <a:ext cx="616148" cy="2851919"/>
            <a:chOff x="0" y="0"/>
            <a:chExt cx="552" cy="2554"/>
          </a:xfrm>
        </p:grpSpPr>
        <p:grpSp>
          <p:nvGrpSpPr>
            <p:cNvPr id="6" name="Group 27"/>
            <p:cNvGrpSpPr>
              <a:grpSpLocks/>
            </p:cNvGrpSpPr>
            <p:nvPr/>
          </p:nvGrpSpPr>
          <p:grpSpPr bwMode="auto">
            <a:xfrm>
              <a:off x="0" y="0"/>
              <a:ext cx="552" cy="2554"/>
              <a:chOff x="0" y="0"/>
              <a:chExt cx="552" cy="2554"/>
            </a:xfrm>
          </p:grpSpPr>
          <p:sp>
            <p:nvSpPr>
              <p:cNvPr id="7190" name="AutoShape 28"/>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7191" name="Rectangle 29"/>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grpSp>
        <p:nvGrpSpPr>
          <p:cNvPr id="7" name="Group 30"/>
          <p:cNvGrpSpPr>
            <a:grpSpLocks/>
          </p:cNvGrpSpPr>
          <p:nvPr/>
        </p:nvGrpSpPr>
        <p:grpSpPr bwMode="auto">
          <a:xfrm>
            <a:off x="971104" y="1989088"/>
            <a:ext cx="616148" cy="2850803"/>
            <a:chOff x="0" y="0"/>
            <a:chExt cx="552" cy="2554"/>
          </a:xfrm>
        </p:grpSpPr>
        <p:grpSp>
          <p:nvGrpSpPr>
            <p:cNvPr id="8" name="Group 31"/>
            <p:cNvGrpSpPr>
              <a:grpSpLocks/>
            </p:cNvGrpSpPr>
            <p:nvPr/>
          </p:nvGrpSpPr>
          <p:grpSpPr bwMode="auto">
            <a:xfrm>
              <a:off x="0" y="0"/>
              <a:ext cx="552" cy="2554"/>
              <a:chOff x="0" y="0"/>
              <a:chExt cx="552" cy="2554"/>
            </a:xfrm>
          </p:grpSpPr>
          <p:sp>
            <p:nvSpPr>
              <p:cNvPr id="7187" name="AutoShape 32"/>
              <p:cNvSpPr>
                <a:spLocks/>
              </p:cNvSpPr>
              <p:nvPr/>
            </p:nvSpPr>
            <p:spPr bwMode="auto">
              <a:xfrm>
                <a:off x="0" y="0"/>
                <a:ext cx="552"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7188" name="Rectangle 33"/>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sp>
        <p:nvSpPr>
          <p:cNvPr id="5154" name="Rectangle 34"/>
          <p:cNvSpPr>
            <a:spLocks noGrp="1" noChangeArrowheads="1"/>
          </p:cNvSpPr>
          <p:nvPr>
            <p:ph type="title"/>
          </p:nvPr>
        </p:nvSpPr>
        <p:spPr/>
        <p:txBody>
          <a:bodyPr rIns="81276"/>
          <a:lstStyle/>
          <a:p>
            <a:pPr marL="40182" eaLnBrk="1" hangingPunct="1"/>
            <a:r>
              <a:rPr lang="en-US" sz="3400" dirty="0" smtClean="0">
                <a:latin typeface="+mn-lt"/>
                <a:ea typeface="+mn-ea"/>
                <a:cs typeface="+mn-cs"/>
              </a:rPr>
              <a:t>Questions we need to address</a:t>
            </a:r>
            <a:endParaRPr lang="en-US" sz="3400" dirty="0">
              <a:latin typeface="+mn-lt"/>
              <a:ea typeface="+mn-ea"/>
              <a:cs typeface="+mn-cs"/>
            </a:endParaRPr>
          </a:p>
        </p:txBody>
      </p:sp>
      <p:sp>
        <p:nvSpPr>
          <p:cNvPr id="5155" name="Rectangle 35"/>
          <p:cNvSpPr>
            <a:spLocks noGrp="1" noChangeArrowheads="1"/>
          </p:cNvSpPr>
          <p:nvPr>
            <p:ph idx="1"/>
          </p:nvPr>
        </p:nvSpPr>
        <p:spPr>
          <a:xfrm>
            <a:off x="495598" y="1412776"/>
            <a:ext cx="8324873" cy="4946278"/>
          </a:xfrm>
        </p:spPr>
        <p:txBody>
          <a:bodyPr rIns="81276">
            <a:noAutofit/>
          </a:bodyPr>
          <a:lstStyle/>
          <a:p>
            <a:pPr eaLnBrk="1" hangingPunct="1"/>
            <a:r>
              <a:rPr lang="en-US" dirty="0"/>
              <a:t>Why do we need annuities for pensions?</a:t>
            </a:r>
          </a:p>
          <a:p>
            <a:pPr eaLnBrk="1" hangingPunct="1"/>
            <a:r>
              <a:rPr lang="en-US" dirty="0" smtClean="0"/>
              <a:t>How </a:t>
            </a:r>
            <a:r>
              <a:rPr lang="en-US" dirty="0"/>
              <a:t>much (DC balances) to annuitize?</a:t>
            </a:r>
          </a:p>
          <a:p>
            <a:pPr eaLnBrk="1" hangingPunct="1"/>
            <a:r>
              <a:rPr lang="en-US" dirty="0" smtClean="0"/>
              <a:t>Why </a:t>
            </a:r>
            <a:r>
              <a:rPr lang="en-US" dirty="0"/>
              <a:t>people do not buy </a:t>
            </a:r>
            <a:r>
              <a:rPr lang="en-US" dirty="0" smtClean="0"/>
              <a:t>annuities?</a:t>
            </a:r>
            <a:endParaRPr lang="en-US" dirty="0"/>
          </a:p>
          <a:p>
            <a:pPr eaLnBrk="1" hangingPunct="1"/>
            <a:r>
              <a:rPr lang="en-US" dirty="0" smtClean="0"/>
              <a:t>How </a:t>
            </a:r>
            <a:r>
              <a:rPr lang="en-US" dirty="0"/>
              <a:t>to promote annuitization?</a:t>
            </a:r>
          </a:p>
          <a:p>
            <a:pPr eaLnBrk="1" hangingPunct="1"/>
            <a:r>
              <a:rPr lang="en-US" dirty="0" smtClean="0"/>
              <a:t>Who </a:t>
            </a:r>
            <a:r>
              <a:rPr lang="en-US" dirty="0"/>
              <a:t>should provide annuities</a:t>
            </a:r>
            <a:r>
              <a:rPr lang="en-US" dirty="0" smtClean="0"/>
              <a:t>? (no today)</a:t>
            </a:r>
            <a:endParaRPr lang="en-US" dirty="0"/>
          </a:p>
          <a:p>
            <a:pPr eaLnBrk="1" hangingPunct="1"/>
            <a:r>
              <a:rPr lang="en-US" dirty="0" smtClean="0"/>
              <a:t>What </a:t>
            </a:r>
            <a:r>
              <a:rPr lang="en-US" dirty="0"/>
              <a:t>type of annuity products?</a:t>
            </a:r>
          </a:p>
          <a:p>
            <a:pPr eaLnBrk="1" hangingPunct="1"/>
            <a:r>
              <a:rPr lang="en-US" dirty="0" smtClean="0"/>
              <a:t>Conclusions</a:t>
            </a:r>
            <a:endParaRPr lang="en-US" dirty="0"/>
          </a:p>
        </p:txBody>
      </p:sp>
      <p:sp>
        <p:nvSpPr>
          <p:cNvPr id="23" name="Slide Number Placeholder 3"/>
          <p:cNvSpPr>
            <a:spLocks noGrp="1"/>
          </p:cNvSpPr>
          <p:nvPr>
            <p:ph type="sldNum" sz="quarter" idx="12"/>
          </p:nvPr>
        </p:nvSpPr>
        <p:spPr>
          <a:xfrm>
            <a:off x="8793938" y="6453336"/>
            <a:ext cx="342000" cy="244800"/>
          </a:xfrm>
          <a:prstGeom prst="rect">
            <a:avLst/>
          </a:prstGeom>
          <a:noFill/>
        </p:spPr>
        <p:txBody>
          <a:bodyPr/>
          <a:lstStyle/>
          <a:p>
            <a:fld id="{F57AC3BA-4BC2-4DA2-979F-7163616B1D33}" type="slidenum">
              <a:rPr lang="en-US" sz="1200">
                <a:solidFill>
                  <a:schemeClr val="bg1"/>
                </a:solidFill>
              </a:rPr>
              <a:pPr/>
              <a:t>2</a:t>
            </a:fld>
            <a:endParaRPr lang="en-US" sz="1200" dirty="0">
              <a:solidFill>
                <a:schemeClr val="bg1"/>
              </a:solidFill>
            </a:endParaRP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154"/>
                                        </p:tgtEl>
                                        <p:attrNameLst>
                                          <p:attrName>style.visibility</p:attrName>
                                        </p:attrNameLst>
                                      </p:cBhvr>
                                      <p:to>
                                        <p:strVal val="visible"/>
                                      </p:to>
                                    </p:set>
                                    <p:animEffect transition="in" filter="blinds(horizontal)">
                                      <p:cBhvr>
                                        <p:cTn id="7" dur="500"/>
                                        <p:tgtEl>
                                          <p:spTgt spid="515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155">
                                            <p:txEl>
                                              <p:pRg st="0" end="0"/>
                                            </p:txEl>
                                          </p:spTgt>
                                        </p:tgtEl>
                                        <p:attrNameLst>
                                          <p:attrName>style.visibility</p:attrName>
                                        </p:attrNameLst>
                                      </p:cBhvr>
                                      <p:to>
                                        <p:strVal val="visible"/>
                                      </p:to>
                                    </p:set>
                                    <p:anim calcmode="lin" valueType="num">
                                      <p:cBhvr additive="base">
                                        <p:cTn id="12" dur="500" fill="hold"/>
                                        <p:tgtEl>
                                          <p:spTgt spid="515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1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155">
                                            <p:txEl>
                                              <p:pRg st="1" end="1"/>
                                            </p:txEl>
                                          </p:spTgt>
                                        </p:tgtEl>
                                        <p:attrNameLst>
                                          <p:attrName>style.visibility</p:attrName>
                                        </p:attrNameLst>
                                      </p:cBhvr>
                                      <p:to>
                                        <p:strVal val="visible"/>
                                      </p:to>
                                    </p:set>
                                    <p:anim calcmode="lin" valueType="num">
                                      <p:cBhvr additive="base">
                                        <p:cTn id="18" dur="500" fill="hold"/>
                                        <p:tgtEl>
                                          <p:spTgt spid="5155">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51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5155">
                                            <p:txEl>
                                              <p:pRg st="2" end="2"/>
                                            </p:txEl>
                                          </p:spTgt>
                                        </p:tgtEl>
                                        <p:attrNameLst>
                                          <p:attrName>style.visibility</p:attrName>
                                        </p:attrNameLst>
                                      </p:cBhvr>
                                      <p:to>
                                        <p:strVal val="visible"/>
                                      </p:to>
                                    </p:set>
                                    <p:anim calcmode="lin" valueType="num">
                                      <p:cBhvr additive="base">
                                        <p:cTn id="24" dur="500" fill="hold"/>
                                        <p:tgtEl>
                                          <p:spTgt spid="5155">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51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5155">
                                            <p:txEl>
                                              <p:pRg st="3" end="3"/>
                                            </p:txEl>
                                          </p:spTgt>
                                        </p:tgtEl>
                                        <p:attrNameLst>
                                          <p:attrName>style.visibility</p:attrName>
                                        </p:attrNameLst>
                                      </p:cBhvr>
                                      <p:to>
                                        <p:strVal val="visible"/>
                                      </p:to>
                                    </p:set>
                                    <p:anim calcmode="lin" valueType="num">
                                      <p:cBhvr additive="base">
                                        <p:cTn id="30" dur="500" fill="hold"/>
                                        <p:tgtEl>
                                          <p:spTgt spid="5155">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51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5155">
                                            <p:txEl>
                                              <p:pRg st="4" end="4"/>
                                            </p:txEl>
                                          </p:spTgt>
                                        </p:tgtEl>
                                        <p:attrNameLst>
                                          <p:attrName>style.visibility</p:attrName>
                                        </p:attrNameLst>
                                      </p:cBhvr>
                                      <p:to>
                                        <p:strVal val="visible"/>
                                      </p:to>
                                    </p:set>
                                    <p:anim calcmode="lin" valueType="num">
                                      <p:cBhvr additive="base">
                                        <p:cTn id="36" dur="500" fill="hold"/>
                                        <p:tgtEl>
                                          <p:spTgt spid="5155">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515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5155">
                                            <p:txEl>
                                              <p:pRg st="5" end="5"/>
                                            </p:txEl>
                                          </p:spTgt>
                                        </p:tgtEl>
                                        <p:attrNameLst>
                                          <p:attrName>style.visibility</p:attrName>
                                        </p:attrNameLst>
                                      </p:cBhvr>
                                      <p:to>
                                        <p:strVal val="visible"/>
                                      </p:to>
                                    </p:set>
                                    <p:anim calcmode="lin" valueType="num">
                                      <p:cBhvr additive="base">
                                        <p:cTn id="42" dur="500" fill="hold"/>
                                        <p:tgtEl>
                                          <p:spTgt spid="5155">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515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5155">
                                            <p:txEl>
                                              <p:pRg st="6" end="6"/>
                                            </p:txEl>
                                          </p:spTgt>
                                        </p:tgtEl>
                                        <p:attrNameLst>
                                          <p:attrName>style.visibility</p:attrName>
                                        </p:attrNameLst>
                                      </p:cBhvr>
                                      <p:to>
                                        <p:strVal val="visible"/>
                                      </p:to>
                                    </p:set>
                                    <p:anim calcmode="lin" valueType="num">
                                      <p:cBhvr additive="base">
                                        <p:cTn id="48" dur="500" fill="hold"/>
                                        <p:tgtEl>
                                          <p:spTgt spid="5155">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515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4"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2" name="Rectangle 7"/>
          <p:cNvSpPr>
            <a:spLocks/>
          </p:cNvSpPr>
          <p:nvPr/>
        </p:nvSpPr>
        <p:spPr bwMode="auto">
          <a:xfrm>
            <a:off x="7849519"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4" name="Group 9"/>
          <p:cNvGrpSpPr>
            <a:grpSpLocks/>
          </p:cNvGrpSpPr>
          <p:nvPr/>
        </p:nvGrpSpPr>
        <p:grpSpPr bwMode="auto">
          <a:xfrm>
            <a:off x="187524" y="2002483"/>
            <a:ext cx="615033" cy="2851919"/>
            <a:chOff x="0" y="0"/>
            <a:chExt cx="551" cy="2554"/>
          </a:xfrm>
        </p:grpSpPr>
        <p:sp>
          <p:nvSpPr>
            <p:cNvPr id="17440" name="AutoShape 10"/>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17441" name="Rectangle 11"/>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grpSp>
        <p:nvGrpSpPr>
          <p:cNvPr id="5" name="Group 12"/>
          <p:cNvGrpSpPr>
            <a:grpSpLocks/>
          </p:cNvGrpSpPr>
          <p:nvPr/>
        </p:nvGrpSpPr>
        <p:grpSpPr bwMode="auto">
          <a:xfrm>
            <a:off x="971104" y="1989088"/>
            <a:ext cx="616148" cy="2850803"/>
            <a:chOff x="0" y="0"/>
            <a:chExt cx="551" cy="2554"/>
          </a:xfrm>
        </p:grpSpPr>
        <p:sp>
          <p:nvSpPr>
            <p:cNvPr id="17438" name="AutoShape 13"/>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17439" name="Rectangle 14"/>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sp>
        <p:nvSpPr>
          <p:cNvPr id="17419" name="Rectangle 24"/>
          <p:cNvSpPr>
            <a:spLocks/>
          </p:cNvSpPr>
          <p:nvPr/>
        </p:nvSpPr>
        <p:spPr bwMode="auto">
          <a:xfrm>
            <a:off x="7848962"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10" name="Group 26"/>
          <p:cNvGrpSpPr>
            <a:grpSpLocks/>
          </p:cNvGrpSpPr>
          <p:nvPr/>
        </p:nvGrpSpPr>
        <p:grpSpPr bwMode="auto">
          <a:xfrm>
            <a:off x="187524" y="2002483"/>
            <a:ext cx="616148" cy="2851919"/>
            <a:chOff x="0" y="0"/>
            <a:chExt cx="552" cy="2554"/>
          </a:xfrm>
        </p:grpSpPr>
        <p:grpSp>
          <p:nvGrpSpPr>
            <p:cNvPr id="11" name="Group 27"/>
            <p:cNvGrpSpPr>
              <a:grpSpLocks/>
            </p:cNvGrpSpPr>
            <p:nvPr/>
          </p:nvGrpSpPr>
          <p:grpSpPr bwMode="auto">
            <a:xfrm>
              <a:off x="0" y="0"/>
              <a:ext cx="552" cy="2554"/>
              <a:chOff x="0" y="0"/>
              <a:chExt cx="552" cy="2554"/>
            </a:xfrm>
          </p:grpSpPr>
          <p:sp>
            <p:nvSpPr>
              <p:cNvPr id="17430" name="AutoShape 28"/>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17431" name="Rectangle 29"/>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grpSp>
        <p:nvGrpSpPr>
          <p:cNvPr id="12" name="Group 30"/>
          <p:cNvGrpSpPr>
            <a:grpSpLocks/>
          </p:cNvGrpSpPr>
          <p:nvPr/>
        </p:nvGrpSpPr>
        <p:grpSpPr bwMode="auto">
          <a:xfrm>
            <a:off x="971104" y="1989088"/>
            <a:ext cx="616148" cy="2850803"/>
            <a:chOff x="0" y="0"/>
            <a:chExt cx="552" cy="2554"/>
          </a:xfrm>
        </p:grpSpPr>
        <p:grpSp>
          <p:nvGrpSpPr>
            <p:cNvPr id="13" name="Group 31"/>
            <p:cNvGrpSpPr>
              <a:grpSpLocks/>
            </p:cNvGrpSpPr>
            <p:nvPr/>
          </p:nvGrpSpPr>
          <p:grpSpPr bwMode="auto">
            <a:xfrm>
              <a:off x="0" y="0"/>
              <a:ext cx="552" cy="2554"/>
              <a:chOff x="0" y="0"/>
              <a:chExt cx="552" cy="2554"/>
            </a:xfrm>
          </p:grpSpPr>
          <p:sp>
            <p:nvSpPr>
              <p:cNvPr id="17427" name="AutoShape 32"/>
              <p:cNvSpPr>
                <a:spLocks/>
              </p:cNvSpPr>
              <p:nvPr/>
            </p:nvSpPr>
            <p:spPr bwMode="auto">
              <a:xfrm>
                <a:off x="0" y="0"/>
                <a:ext cx="552"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17428" name="Rectangle 33"/>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sp>
        <p:nvSpPr>
          <p:cNvPr id="14370" name="Rectangle 34"/>
          <p:cNvSpPr>
            <a:spLocks noGrp="1" noChangeArrowheads="1"/>
          </p:cNvSpPr>
          <p:nvPr>
            <p:ph type="title"/>
          </p:nvPr>
        </p:nvSpPr>
        <p:spPr/>
        <p:txBody>
          <a:bodyPr rIns="81276"/>
          <a:lstStyle/>
          <a:p>
            <a:pPr marL="40182" eaLnBrk="1" hangingPunct="1"/>
            <a:r>
              <a:rPr lang="en-US" dirty="0" smtClean="0"/>
              <a:t>Solutions</a:t>
            </a:r>
          </a:p>
        </p:txBody>
      </p:sp>
      <p:sp>
        <p:nvSpPr>
          <p:cNvPr id="14371" name="Rectangle 35"/>
          <p:cNvSpPr>
            <a:spLocks noGrp="1" noChangeArrowheads="1"/>
          </p:cNvSpPr>
          <p:nvPr>
            <p:ph idx="1"/>
          </p:nvPr>
        </p:nvSpPr>
        <p:spPr>
          <a:xfrm>
            <a:off x="495597" y="1412776"/>
            <a:ext cx="8468891" cy="5184576"/>
          </a:xfrm>
        </p:spPr>
        <p:txBody>
          <a:bodyPr rIns="81276">
            <a:normAutofit fontScale="92500" lnSpcReduction="20000"/>
          </a:bodyPr>
          <a:lstStyle/>
          <a:p>
            <a:pPr eaLnBrk="1" hangingPunct="1"/>
            <a:r>
              <a:rPr lang="en-US" dirty="0" smtClean="0"/>
              <a:t>Solutions include to encourage the provision of financial instruments to hedge those risks and/or alternative annuity products that allow for risk sharing between annuitants and providers. </a:t>
            </a:r>
          </a:p>
          <a:p>
            <a:pPr eaLnBrk="1" hangingPunct="1"/>
            <a:r>
              <a:rPr lang="en-US" dirty="0" smtClean="0"/>
              <a:t>Hedging financial products include longevity-indexed bonds and ultra long-term financial instruments (30-yr government bonds).</a:t>
            </a:r>
          </a:p>
          <a:p>
            <a:pPr eaLnBrk="1" hangingPunct="1"/>
            <a:r>
              <a:rPr lang="en-US" dirty="0" smtClean="0"/>
              <a:t>Alternative annuity products that permit sharing risks btw annuitants and providers may need to be backed by lower capital promoting annuitization.</a:t>
            </a:r>
          </a:p>
        </p:txBody>
      </p:sp>
      <p:sp>
        <p:nvSpPr>
          <p:cNvPr id="36"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20</a:t>
            </a:fld>
            <a:endParaRPr lang="en-US" sz="1200" dirty="0">
              <a:solidFill>
                <a:schemeClr val="bg1"/>
              </a:solidFill>
            </a:endParaRPr>
          </a:p>
        </p:txBody>
      </p:sp>
    </p:spTree>
    <p:extLst>
      <p:ext uri="{BB962C8B-B14F-4D97-AF65-F5344CB8AC3E}">
        <p14:creationId xmlns:p14="http://schemas.microsoft.com/office/powerpoint/2010/main" val="6940172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370"/>
                                        </p:tgtEl>
                                        <p:attrNameLst>
                                          <p:attrName>style.visibility</p:attrName>
                                        </p:attrNameLst>
                                      </p:cBhvr>
                                      <p:to>
                                        <p:strVal val="visible"/>
                                      </p:to>
                                    </p:set>
                                    <p:animEffect transition="in" filter="blinds(horizontal)">
                                      <p:cBhvr>
                                        <p:cTn id="7" dur="500"/>
                                        <p:tgtEl>
                                          <p:spTgt spid="1437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371">
                                            <p:txEl>
                                              <p:pRg st="0" end="0"/>
                                            </p:txEl>
                                          </p:spTgt>
                                        </p:tgtEl>
                                        <p:attrNameLst>
                                          <p:attrName>style.visibility</p:attrName>
                                        </p:attrNameLst>
                                      </p:cBhvr>
                                      <p:to>
                                        <p:strVal val="visible"/>
                                      </p:to>
                                    </p:set>
                                    <p:anim calcmode="lin" valueType="num">
                                      <p:cBhvr additive="base">
                                        <p:cTn id="12" dur="500" fill="hold"/>
                                        <p:tgtEl>
                                          <p:spTgt spid="14371">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43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371">
                                            <p:txEl>
                                              <p:pRg st="1" end="1"/>
                                            </p:txEl>
                                          </p:spTgt>
                                        </p:tgtEl>
                                        <p:attrNameLst>
                                          <p:attrName>style.visibility</p:attrName>
                                        </p:attrNameLst>
                                      </p:cBhvr>
                                      <p:to>
                                        <p:strVal val="visible"/>
                                      </p:to>
                                    </p:set>
                                    <p:anim calcmode="lin" valueType="num">
                                      <p:cBhvr additive="base">
                                        <p:cTn id="18" dur="500" fill="hold"/>
                                        <p:tgtEl>
                                          <p:spTgt spid="14371">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43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4371">
                                            <p:txEl>
                                              <p:pRg st="2" end="2"/>
                                            </p:txEl>
                                          </p:spTgt>
                                        </p:tgtEl>
                                        <p:attrNameLst>
                                          <p:attrName>style.visibility</p:attrName>
                                        </p:attrNameLst>
                                      </p:cBhvr>
                                      <p:to>
                                        <p:strVal val="visible"/>
                                      </p:to>
                                    </p:set>
                                    <p:anim calcmode="lin" valueType="num">
                                      <p:cBhvr additive="base">
                                        <p:cTn id="24" dur="500" fill="hold"/>
                                        <p:tgtEl>
                                          <p:spTgt spid="14371">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437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70" grpId="0" autoUpdateAnimBg="0"/>
      <p:bldP spid="14371"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187623" y="115888"/>
            <a:ext cx="7510289" cy="1098550"/>
          </a:xfrm>
        </p:spPr>
        <p:txBody>
          <a:bodyPr/>
          <a:lstStyle/>
          <a:p>
            <a:r>
              <a:rPr lang="en-GB" dirty="0" smtClean="0"/>
              <a:t>Solutions to LR</a:t>
            </a:r>
            <a:endParaRPr lang="en-US" dirty="0" smtClean="0"/>
          </a:p>
        </p:txBody>
      </p:sp>
      <p:sp>
        <p:nvSpPr>
          <p:cNvPr id="3" name="Content Placeholder 2"/>
          <p:cNvSpPr>
            <a:spLocks noGrp="1"/>
          </p:cNvSpPr>
          <p:nvPr>
            <p:ph idx="1"/>
          </p:nvPr>
        </p:nvSpPr>
        <p:spPr>
          <a:xfrm>
            <a:off x="611560" y="1484783"/>
            <a:ext cx="8064897" cy="4611217"/>
          </a:xfrm>
        </p:spPr>
        <p:txBody>
          <a:bodyPr>
            <a:normAutofit lnSpcReduction="10000"/>
          </a:bodyPr>
          <a:lstStyle/>
          <a:p>
            <a:r>
              <a:rPr lang="en-GB" dirty="0" smtClean="0"/>
              <a:t>Mortality and life tables should include stochastic forecasts of future improvements in mortality and life expectancy. </a:t>
            </a:r>
          </a:p>
          <a:p>
            <a:r>
              <a:rPr lang="en-GB" dirty="0" smtClean="0"/>
              <a:t>Government should encourage the development of a market for longevity hedging products by developing a reliable longevity index. Countries small liabilities from PAYG, governments should consider issuing longevity-indexed bonds.</a:t>
            </a:r>
          </a:p>
          <a:p>
            <a:endParaRPr lang="en-GB" sz="800" dirty="0" smtClean="0"/>
          </a:p>
        </p:txBody>
      </p:sp>
      <p:sp>
        <p:nvSpPr>
          <p:cNvPr id="4"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21</a:t>
            </a:fld>
            <a:endParaRPr lang="en-US" sz="1200" dirty="0">
              <a:solidFill>
                <a:schemeClr val="bg1"/>
              </a:solidFill>
            </a:endParaRPr>
          </a:p>
        </p:txBody>
      </p:sp>
    </p:spTree>
    <p:extLst>
      <p:ext uri="{BB962C8B-B14F-4D97-AF65-F5344CB8AC3E}">
        <p14:creationId xmlns:p14="http://schemas.microsoft.com/office/powerpoint/2010/main" val="285394519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8" name="Rectangle 7"/>
          <p:cNvSpPr>
            <a:spLocks/>
          </p:cNvSpPr>
          <p:nvPr/>
        </p:nvSpPr>
        <p:spPr bwMode="auto">
          <a:xfrm>
            <a:off x="7849519"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4" name="Group 9"/>
          <p:cNvGrpSpPr>
            <a:grpSpLocks/>
          </p:cNvGrpSpPr>
          <p:nvPr/>
        </p:nvGrpSpPr>
        <p:grpSpPr bwMode="auto">
          <a:xfrm>
            <a:off x="187524" y="2002483"/>
            <a:ext cx="615033" cy="2851919"/>
            <a:chOff x="0" y="0"/>
            <a:chExt cx="551" cy="2554"/>
          </a:xfrm>
        </p:grpSpPr>
        <p:sp>
          <p:nvSpPr>
            <p:cNvPr id="26656" name="AutoShape 10"/>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6657" name="Rectangle 11"/>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grpSp>
        <p:nvGrpSpPr>
          <p:cNvPr id="5" name="Group 12"/>
          <p:cNvGrpSpPr>
            <a:grpSpLocks/>
          </p:cNvGrpSpPr>
          <p:nvPr/>
        </p:nvGrpSpPr>
        <p:grpSpPr bwMode="auto">
          <a:xfrm>
            <a:off x="971104" y="1989088"/>
            <a:ext cx="616148" cy="2850803"/>
            <a:chOff x="0" y="0"/>
            <a:chExt cx="551" cy="2554"/>
          </a:xfrm>
        </p:grpSpPr>
        <p:sp>
          <p:nvSpPr>
            <p:cNvPr id="26654" name="AutoShape 13"/>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6655" name="Rectangle 14"/>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sp>
        <p:nvSpPr>
          <p:cNvPr id="26635" name="Rectangle 24"/>
          <p:cNvSpPr>
            <a:spLocks/>
          </p:cNvSpPr>
          <p:nvPr/>
        </p:nvSpPr>
        <p:spPr bwMode="auto">
          <a:xfrm>
            <a:off x="7848962"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10" name="Group 26"/>
          <p:cNvGrpSpPr>
            <a:grpSpLocks/>
          </p:cNvGrpSpPr>
          <p:nvPr/>
        </p:nvGrpSpPr>
        <p:grpSpPr bwMode="auto">
          <a:xfrm>
            <a:off x="187524" y="2002483"/>
            <a:ext cx="616148" cy="2851919"/>
            <a:chOff x="0" y="0"/>
            <a:chExt cx="552" cy="2554"/>
          </a:xfrm>
        </p:grpSpPr>
        <p:grpSp>
          <p:nvGrpSpPr>
            <p:cNvPr id="11" name="Group 27"/>
            <p:cNvGrpSpPr>
              <a:grpSpLocks/>
            </p:cNvGrpSpPr>
            <p:nvPr/>
          </p:nvGrpSpPr>
          <p:grpSpPr bwMode="auto">
            <a:xfrm>
              <a:off x="0" y="0"/>
              <a:ext cx="552" cy="2554"/>
              <a:chOff x="0" y="0"/>
              <a:chExt cx="552" cy="2554"/>
            </a:xfrm>
          </p:grpSpPr>
          <p:sp>
            <p:nvSpPr>
              <p:cNvPr id="26646" name="AutoShape 28"/>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26647" name="Rectangle 29"/>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grpSp>
        <p:nvGrpSpPr>
          <p:cNvPr id="12" name="Group 30"/>
          <p:cNvGrpSpPr>
            <a:grpSpLocks/>
          </p:cNvGrpSpPr>
          <p:nvPr/>
        </p:nvGrpSpPr>
        <p:grpSpPr bwMode="auto">
          <a:xfrm>
            <a:off x="971104" y="1989088"/>
            <a:ext cx="616148" cy="2850803"/>
            <a:chOff x="0" y="0"/>
            <a:chExt cx="552" cy="2554"/>
          </a:xfrm>
        </p:grpSpPr>
        <p:grpSp>
          <p:nvGrpSpPr>
            <p:cNvPr id="13" name="Group 31"/>
            <p:cNvGrpSpPr>
              <a:grpSpLocks/>
            </p:cNvGrpSpPr>
            <p:nvPr/>
          </p:nvGrpSpPr>
          <p:grpSpPr bwMode="auto">
            <a:xfrm>
              <a:off x="0" y="0"/>
              <a:ext cx="552" cy="2554"/>
              <a:chOff x="0" y="0"/>
              <a:chExt cx="552" cy="2554"/>
            </a:xfrm>
          </p:grpSpPr>
          <p:sp>
            <p:nvSpPr>
              <p:cNvPr id="26643" name="AutoShape 32"/>
              <p:cNvSpPr>
                <a:spLocks/>
              </p:cNvSpPr>
              <p:nvPr/>
            </p:nvSpPr>
            <p:spPr bwMode="auto">
              <a:xfrm>
                <a:off x="0" y="0"/>
                <a:ext cx="552"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26644" name="Rectangle 33"/>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sp>
        <p:nvSpPr>
          <p:cNvPr id="22562" name="Rectangle 34"/>
          <p:cNvSpPr>
            <a:spLocks noGrp="1" noChangeArrowheads="1"/>
          </p:cNvSpPr>
          <p:nvPr>
            <p:ph type="title"/>
          </p:nvPr>
        </p:nvSpPr>
        <p:spPr>
          <a:xfrm>
            <a:off x="985021" y="260648"/>
            <a:ext cx="7513241" cy="954361"/>
          </a:xfrm>
        </p:spPr>
        <p:txBody>
          <a:bodyPr rIns="81276"/>
          <a:lstStyle/>
          <a:p>
            <a:pPr marL="40182" eaLnBrk="1" hangingPunct="1"/>
            <a:r>
              <a:rPr lang="en-US" dirty="0" smtClean="0"/>
              <a:t>How to promote annuitization?</a:t>
            </a:r>
          </a:p>
        </p:txBody>
      </p:sp>
      <p:sp>
        <p:nvSpPr>
          <p:cNvPr id="22563" name="Rectangle 35"/>
          <p:cNvSpPr>
            <a:spLocks noGrp="1" noChangeArrowheads="1"/>
          </p:cNvSpPr>
          <p:nvPr>
            <p:ph idx="1"/>
          </p:nvPr>
        </p:nvSpPr>
        <p:spPr>
          <a:xfrm>
            <a:off x="539131" y="1312664"/>
            <a:ext cx="8136061" cy="5046390"/>
          </a:xfrm>
        </p:spPr>
        <p:txBody>
          <a:bodyPr rIns="81276"/>
          <a:lstStyle/>
          <a:p>
            <a:pPr eaLnBrk="1" hangingPunct="1"/>
            <a:r>
              <a:rPr lang="en-US" dirty="0" smtClean="0"/>
              <a:t>Compulsion (adverse selection)</a:t>
            </a:r>
            <a:endParaRPr lang="en-US" sz="800" dirty="0" smtClean="0"/>
          </a:p>
          <a:p>
            <a:pPr eaLnBrk="1" hangingPunct="1"/>
            <a:r>
              <a:rPr lang="en-US" dirty="0" smtClean="0"/>
              <a:t>Automatic enrolment with opt-out </a:t>
            </a:r>
          </a:p>
          <a:p>
            <a:pPr lvl="1" eaLnBrk="1" hangingPunct="1"/>
            <a:r>
              <a:rPr lang="en-US" dirty="0" smtClean="0"/>
              <a:t>Takes advantage of behavioral economics: inertia, nudging </a:t>
            </a:r>
            <a:endParaRPr lang="en-US" sz="800" dirty="0" smtClean="0"/>
          </a:p>
          <a:p>
            <a:pPr eaLnBrk="1" hangingPunct="1"/>
            <a:r>
              <a:rPr lang="en-US" dirty="0" smtClean="0"/>
              <a:t>Tax incentives</a:t>
            </a:r>
          </a:p>
          <a:p>
            <a:pPr marL="0" indent="0" eaLnBrk="1" hangingPunct="1">
              <a:buNone/>
            </a:pPr>
            <a:endParaRPr lang="en-US" sz="800" dirty="0" smtClean="0"/>
          </a:p>
        </p:txBody>
      </p:sp>
      <p:sp>
        <p:nvSpPr>
          <p:cNvPr id="34"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22</a:t>
            </a:fld>
            <a:endParaRPr lang="en-US" sz="1200" dirty="0">
              <a:solidFill>
                <a:schemeClr val="bg1"/>
              </a:solidFill>
            </a:endParaRPr>
          </a:p>
        </p:txBody>
      </p:sp>
    </p:spTree>
    <p:extLst>
      <p:ext uri="{BB962C8B-B14F-4D97-AF65-F5344CB8AC3E}">
        <p14:creationId xmlns:p14="http://schemas.microsoft.com/office/powerpoint/2010/main" val="5633100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2562"/>
                                        </p:tgtEl>
                                        <p:attrNameLst>
                                          <p:attrName>style.visibility</p:attrName>
                                        </p:attrNameLst>
                                      </p:cBhvr>
                                      <p:to>
                                        <p:strVal val="visible"/>
                                      </p:to>
                                    </p:set>
                                    <p:animEffect transition="in" filter="blinds(horizontal)">
                                      <p:cBhvr>
                                        <p:cTn id="7" dur="500"/>
                                        <p:tgtEl>
                                          <p:spTgt spid="2256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563">
                                            <p:txEl>
                                              <p:pRg st="0" end="0"/>
                                            </p:txEl>
                                          </p:spTgt>
                                        </p:tgtEl>
                                        <p:attrNameLst>
                                          <p:attrName>style.visibility</p:attrName>
                                        </p:attrNameLst>
                                      </p:cBhvr>
                                      <p:to>
                                        <p:strVal val="visible"/>
                                      </p:to>
                                    </p:set>
                                    <p:anim calcmode="lin" valueType="num">
                                      <p:cBhvr additive="base">
                                        <p:cTn id="12" dur="500" fill="hold"/>
                                        <p:tgtEl>
                                          <p:spTgt spid="2256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25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2563">
                                            <p:txEl>
                                              <p:pRg st="1" end="1"/>
                                            </p:txEl>
                                          </p:spTgt>
                                        </p:tgtEl>
                                        <p:attrNameLst>
                                          <p:attrName>style.visibility</p:attrName>
                                        </p:attrNameLst>
                                      </p:cBhvr>
                                      <p:to>
                                        <p:strVal val="visible"/>
                                      </p:to>
                                    </p:set>
                                    <p:anim calcmode="lin" valueType="num">
                                      <p:cBhvr additive="base">
                                        <p:cTn id="18" dur="500" fill="hold"/>
                                        <p:tgtEl>
                                          <p:spTgt spid="2256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2563">
                                            <p:txEl>
                                              <p:pRg st="1" end="1"/>
                                            </p:txEl>
                                          </p:spTgt>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22563">
                                            <p:txEl>
                                              <p:pRg st="2" end="2"/>
                                            </p:txEl>
                                          </p:spTgt>
                                        </p:tgtEl>
                                        <p:attrNameLst>
                                          <p:attrName>style.visibility</p:attrName>
                                        </p:attrNameLst>
                                      </p:cBhvr>
                                      <p:to>
                                        <p:strVal val="visible"/>
                                      </p:to>
                                    </p:set>
                                    <p:anim calcmode="lin" valueType="num">
                                      <p:cBhvr additive="base">
                                        <p:cTn id="22" dur="500" fill="hold"/>
                                        <p:tgtEl>
                                          <p:spTgt spid="22563">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256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2563">
                                            <p:txEl>
                                              <p:pRg st="3" end="3"/>
                                            </p:txEl>
                                          </p:spTgt>
                                        </p:tgtEl>
                                        <p:attrNameLst>
                                          <p:attrName>style.visibility</p:attrName>
                                        </p:attrNameLst>
                                      </p:cBhvr>
                                      <p:to>
                                        <p:strVal val="visible"/>
                                      </p:to>
                                    </p:set>
                                    <p:anim calcmode="lin" valueType="num">
                                      <p:cBhvr additive="base">
                                        <p:cTn id="28" dur="500" fill="hold"/>
                                        <p:tgtEl>
                                          <p:spTgt spid="22563">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256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62" grpId="0" autoUpdateAnimBg="0"/>
      <p:bldP spid="22563"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bg>
      <p:bgRef idx="1001">
        <a:schemeClr val="bg1"/>
      </p:bgRef>
    </p:bg>
    <p:spTree>
      <p:nvGrpSpPr>
        <p:cNvPr id="1" name=""/>
        <p:cNvGrpSpPr/>
        <p:nvPr/>
      </p:nvGrpSpPr>
      <p:grpSpPr>
        <a:xfrm>
          <a:off x="0" y="0"/>
          <a:ext cx="0" cy="0"/>
          <a:chOff x="0" y="0"/>
          <a:chExt cx="0" cy="0"/>
        </a:xfrm>
      </p:grpSpPr>
      <p:sp>
        <p:nvSpPr>
          <p:cNvPr id="26628" name="Rectangle 7"/>
          <p:cNvSpPr>
            <a:spLocks/>
          </p:cNvSpPr>
          <p:nvPr/>
        </p:nvSpPr>
        <p:spPr bwMode="auto">
          <a:xfrm>
            <a:off x="7849519"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4" name="Group 9"/>
          <p:cNvGrpSpPr>
            <a:grpSpLocks/>
          </p:cNvGrpSpPr>
          <p:nvPr/>
        </p:nvGrpSpPr>
        <p:grpSpPr bwMode="auto">
          <a:xfrm>
            <a:off x="187524" y="2002483"/>
            <a:ext cx="615033" cy="2851919"/>
            <a:chOff x="0" y="0"/>
            <a:chExt cx="551" cy="2554"/>
          </a:xfrm>
        </p:grpSpPr>
        <p:sp>
          <p:nvSpPr>
            <p:cNvPr id="26656" name="AutoShape 10"/>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6657" name="Rectangle 11"/>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grpSp>
        <p:nvGrpSpPr>
          <p:cNvPr id="5" name="Group 12"/>
          <p:cNvGrpSpPr>
            <a:grpSpLocks/>
          </p:cNvGrpSpPr>
          <p:nvPr/>
        </p:nvGrpSpPr>
        <p:grpSpPr bwMode="auto">
          <a:xfrm>
            <a:off x="971104" y="1989088"/>
            <a:ext cx="616148" cy="2850803"/>
            <a:chOff x="0" y="0"/>
            <a:chExt cx="551" cy="2554"/>
          </a:xfrm>
        </p:grpSpPr>
        <p:sp>
          <p:nvSpPr>
            <p:cNvPr id="26654" name="AutoShape 13"/>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6655" name="Rectangle 14"/>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sp>
        <p:nvSpPr>
          <p:cNvPr id="26635" name="Rectangle 24"/>
          <p:cNvSpPr>
            <a:spLocks/>
          </p:cNvSpPr>
          <p:nvPr/>
        </p:nvSpPr>
        <p:spPr bwMode="auto">
          <a:xfrm>
            <a:off x="7848962"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10" name="Group 26"/>
          <p:cNvGrpSpPr>
            <a:grpSpLocks/>
          </p:cNvGrpSpPr>
          <p:nvPr/>
        </p:nvGrpSpPr>
        <p:grpSpPr bwMode="auto">
          <a:xfrm>
            <a:off x="187524" y="2002483"/>
            <a:ext cx="616148" cy="2851919"/>
            <a:chOff x="0" y="0"/>
            <a:chExt cx="552" cy="2554"/>
          </a:xfrm>
        </p:grpSpPr>
        <p:grpSp>
          <p:nvGrpSpPr>
            <p:cNvPr id="11" name="Group 27"/>
            <p:cNvGrpSpPr>
              <a:grpSpLocks/>
            </p:cNvGrpSpPr>
            <p:nvPr/>
          </p:nvGrpSpPr>
          <p:grpSpPr bwMode="auto">
            <a:xfrm>
              <a:off x="0" y="0"/>
              <a:ext cx="552" cy="2554"/>
              <a:chOff x="0" y="0"/>
              <a:chExt cx="552" cy="2554"/>
            </a:xfrm>
          </p:grpSpPr>
          <p:sp>
            <p:nvSpPr>
              <p:cNvPr id="26646" name="AutoShape 28"/>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26647" name="Rectangle 29"/>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grpSp>
        <p:nvGrpSpPr>
          <p:cNvPr id="12" name="Group 30"/>
          <p:cNvGrpSpPr>
            <a:grpSpLocks/>
          </p:cNvGrpSpPr>
          <p:nvPr/>
        </p:nvGrpSpPr>
        <p:grpSpPr bwMode="auto">
          <a:xfrm>
            <a:off x="971104" y="1989088"/>
            <a:ext cx="616148" cy="2850803"/>
            <a:chOff x="0" y="0"/>
            <a:chExt cx="552" cy="2554"/>
          </a:xfrm>
        </p:grpSpPr>
        <p:grpSp>
          <p:nvGrpSpPr>
            <p:cNvPr id="13" name="Group 31"/>
            <p:cNvGrpSpPr>
              <a:grpSpLocks/>
            </p:cNvGrpSpPr>
            <p:nvPr/>
          </p:nvGrpSpPr>
          <p:grpSpPr bwMode="auto">
            <a:xfrm>
              <a:off x="0" y="0"/>
              <a:ext cx="552" cy="2554"/>
              <a:chOff x="0" y="0"/>
              <a:chExt cx="552" cy="2554"/>
            </a:xfrm>
          </p:grpSpPr>
          <p:sp>
            <p:nvSpPr>
              <p:cNvPr id="26643" name="AutoShape 32"/>
              <p:cNvSpPr>
                <a:spLocks/>
              </p:cNvSpPr>
              <p:nvPr/>
            </p:nvSpPr>
            <p:spPr bwMode="auto">
              <a:xfrm>
                <a:off x="0" y="0"/>
                <a:ext cx="552"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26644" name="Rectangle 33"/>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sp>
        <p:nvSpPr>
          <p:cNvPr id="22562" name="Rectangle 34"/>
          <p:cNvSpPr>
            <a:spLocks noGrp="1" noChangeArrowheads="1"/>
          </p:cNvSpPr>
          <p:nvPr>
            <p:ph type="title"/>
          </p:nvPr>
        </p:nvSpPr>
        <p:spPr>
          <a:xfrm>
            <a:off x="971103" y="214313"/>
            <a:ext cx="7729761" cy="954361"/>
          </a:xfrm>
        </p:spPr>
        <p:txBody>
          <a:bodyPr rIns="81276"/>
          <a:lstStyle/>
          <a:p>
            <a:pPr marL="40182" eaLnBrk="1" hangingPunct="1"/>
            <a:r>
              <a:rPr lang="en-US" dirty="0" smtClean="0"/>
              <a:t>Promoting annuitization: Framing</a:t>
            </a:r>
          </a:p>
        </p:txBody>
      </p:sp>
      <p:sp>
        <p:nvSpPr>
          <p:cNvPr id="22563" name="Rectangle 35"/>
          <p:cNvSpPr>
            <a:spLocks noGrp="1" noChangeArrowheads="1"/>
          </p:cNvSpPr>
          <p:nvPr>
            <p:ph idx="1"/>
          </p:nvPr>
        </p:nvSpPr>
        <p:spPr>
          <a:xfrm>
            <a:off x="495041" y="1412776"/>
            <a:ext cx="8180152" cy="4946278"/>
          </a:xfrm>
        </p:spPr>
        <p:txBody>
          <a:bodyPr rIns="81276">
            <a:normAutofit fontScale="92500" lnSpcReduction="10000"/>
          </a:bodyPr>
          <a:lstStyle/>
          <a:p>
            <a:pPr eaLnBrk="1" hangingPunct="1"/>
            <a:r>
              <a:rPr lang="en-US" dirty="0" smtClean="0"/>
              <a:t>Change framing: annuities are insurance products (e.g. fire insurance) not investment products. As investments they are a bad deal. Purpose of LA to smooth consumption and provide protection from longevity risk.</a:t>
            </a:r>
          </a:p>
          <a:p>
            <a:pPr eaLnBrk="1" hangingPunct="1"/>
            <a:r>
              <a:rPr lang="en-US" dirty="0" smtClean="0"/>
              <a:t>Selling them as good value may lead to confusion: insurance or investment</a:t>
            </a:r>
          </a:p>
          <a:p>
            <a:pPr eaLnBrk="1" hangingPunct="1"/>
            <a:r>
              <a:rPr lang="en-US" dirty="0" smtClean="0"/>
              <a:t>Sell them as insurance (e.g. fire insurance)</a:t>
            </a:r>
          </a:p>
          <a:p>
            <a:pPr eaLnBrk="1" hangingPunct="1"/>
            <a:r>
              <a:rPr lang="en-US" dirty="0" smtClean="0"/>
              <a:t>Big one time payment </a:t>
            </a:r>
            <a:r>
              <a:rPr lang="en-US" dirty="0" smtClean="0">
                <a:sym typeface="Wingdings" pitchFamily="2" charset="2"/>
              </a:rPr>
              <a:t> buy into annuities through the accumulation phase (part of the portfolio composition)</a:t>
            </a:r>
            <a:endParaRPr lang="en-US" dirty="0" smtClean="0"/>
          </a:p>
        </p:txBody>
      </p:sp>
      <p:sp>
        <p:nvSpPr>
          <p:cNvPr id="34"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23</a:t>
            </a:fld>
            <a:endParaRPr lang="en-US" sz="1200" dirty="0">
              <a:solidFill>
                <a:schemeClr val="bg1"/>
              </a:solidFill>
            </a:endParaRPr>
          </a:p>
        </p:txBody>
      </p:sp>
    </p:spTree>
    <p:extLst>
      <p:ext uri="{BB962C8B-B14F-4D97-AF65-F5344CB8AC3E}">
        <p14:creationId xmlns:p14="http://schemas.microsoft.com/office/powerpoint/2010/main" val="3758087653"/>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2562"/>
                                        </p:tgtEl>
                                        <p:attrNameLst>
                                          <p:attrName>style.visibility</p:attrName>
                                        </p:attrNameLst>
                                      </p:cBhvr>
                                      <p:to>
                                        <p:strVal val="visible"/>
                                      </p:to>
                                    </p:set>
                                    <p:animEffect transition="in" filter="blinds(horizontal)">
                                      <p:cBhvr>
                                        <p:cTn id="7" dur="500"/>
                                        <p:tgtEl>
                                          <p:spTgt spid="2256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563">
                                            <p:txEl>
                                              <p:pRg st="0" end="0"/>
                                            </p:txEl>
                                          </p:spTgt>
                                        </p:tgtEl>
                                        <p:attrNameLst>
                                          <p:attrName>style.visibility</p:attrName>
                                        </p:attrNameLst>
                                      </p:cBhvr>
                                      <p:to>
                                        <p:strVal val="visible"/>
                                      </p:to>
                                    </p:set>
                                    <p:anim calcmode="lin" valueType="num">
                                      <p:cBhvr additive="base">
                                        <p:cTn id="12" dur="500" fill="hold"/>
                                        <p:tgtEl>
                                          <p:spTgt spid="2256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25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2563">
                                            <p:txEl>
                                              <p:pRg st="1" end="1"/>
                                            </p:txEl>
                                          </p:spTgt>
                                        </p:tgtEl>
                                        <p:attrNameLst>
                                          <p:attrName>style.visibility</p:attrName>
                                        </p:attrNameLst>
                                      </p:cBhvr>
                                      <p:to>
                                        <p:strVal val="visible"/>
                                      </p:to>
                                    </p:set>
                                    <p:anim calcmode="lin" valueType="num">
                                      <p:cBhvr additive="base">
                                        <p:cTn id="18" dur="500" fill="hold"/>
                                        <p:tgtEl>
                                          <p:spTgt spid="2256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25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2563">
                                            <p:txEl>
                                              <p:pRg st="2" end="2"/>
                                            </p:txEl>
                                          </p:spTgt>
                                        </p:tgtEl>
                                        <p:attrNameLst>
                                          <p:attrName>style.visibility</p:attrName>
                                        </p:attrNameLst>
                                      </p:cBhvr>
                                      <p:to>
                                        <p:strVal val="visible"/>
                                      </p:to>
                                    </p:set>
                                    <p:anim calcmode="lin" valueType="num">
                                      <p:cBhvr additive="base">
                                        <p:cTn id="24" dur="500" fill="hold"/>
                                        <p:tgtEl>
                                          <p:spTgt spid="2256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256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2563">
                                            <p:txEl>
                                              <p:pRg st="3" end="3"/>
                                            </p:txEl>
                                          </p:spTgt>
                                        </p:tgtEl>
                                        <p:attrNameLst>
                                          <p:attrName>style.visibility</p:attrName>
                                        </p:attrNameLst>
                                      </p:cBhvr>
                                      <p:to>
                                        <p:strVal val="visible"/>
                                      </p:to>
                                    </p:set>
                                    <p:anim calcmode="lin" valueType="num">
                                      <p:cBhvr additive="base">
                                        <p:cTn id="30" dur="500" fill="hold"/>
                                        <p:tgtEl>
                                          <p:spTgt spid="2256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256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62" grpId="0" autoUpdateAnimBg="0"/>
      <p:bldP spid="22563"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bg>
      <p:bgRef idx="1001">
        <a:schemeClr val="bg1"/>
      </p:bgRef>
    </p:bg>
    <p:spTree>
      <p:nvGrpSpPr>
        <p:cNvPr id="1" name=""/>
        <p:cNvGrpSpPr/>
        <p:nvPr/>
      </p:nvGrpSpPr>
      <p:grpSpPr>
        <a:xfrm>
          <a:off x="0" y="0"/>
          <a:ext cx="0" cy="0"/>
          <a:chOff x="0" y="0"/>
          <a:chExt cx="0" cy="0"/>
        </a:xfrm>
      </p:grpSpPr>
      <p:sp>
        <p:nvSpPr>
          <p:cNvPr id="26628" name="Rectangle 7"/>
          <p:cNvSpPr>
            <a:spLocks/>
          </p:cNvSpPr>
          <p:nvPr/>
        </p:nvSpPr>
        <p:spPr bwMode="auto">
          <a:xfrm>
            <a:off x="7849519"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4" name="Group 9"/>
          <p:cNvGrpSpPr>
            <a:grpSpLocks/>
          </p:cNvGrpSpPr>
          <p:nvPr/>
        </p:nvGrpSpPr>
        <p:grpSpPr bwMode="auto">
          <a:xfrm>
            <a:off x="187524" y="2002483"/>
            <a:ext cx="615033" cy="2851919"/>
            <a:chOff x="0" y="0"/>
            <a:chExt cx="551" cy="2554"/>
          </a:xfrm>
        </p:grpSpPr>
        <p:sp>
          <p:nvSpPr>
            <p:cNvPr id="26656" name="AutoShape 10"/>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6657" name="Rectangle 11"/>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grpSp>
        <p:nvGrpSpPr>
          <p:cNvPr id="5" name="Group 12"/>
          <p:cNvGrpSpPr>
            <a:grpSpLocks/>
          </p:cNvGrpSpPr>
          <p:nvPr/>
        </p:nvGrpSpPr>
        <p:grpSpPr bwMode="auto">
          <a:xfrm>
            <a:off x="971104" y="1989088"/>
            <a:ext cx="616148" cy="2850803"/>
            <a:chOff x="0" y="0"/>
            <a:chExt cx="551" cy="2554"/>
          </a:xfrm>
        </p:grpSpPr>
        <p:sp>
          <p:nvSpPr>
            <p:cNvPr id="26654" name="AutoShape 13"/>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6655" name="Rectangle 14"/>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sp>
        <p:nvSpPr>
          <p:cNvPr id="26635" name="Rectangle 24"/>
          <p:cNvSpPr>
            <a:spLocks/>
          </p:cNvSpPr>
          <p:nvPr/>
        </p:nvSpPr>
        <p:spPr bwMode="auto">
          <a:xfrm>
            <a:off x="7848962"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10" name="Group 26"/>
          <p:cNvGrpSpPr>
            <a:grpSpLocks/>
          </p:cNvGrpSpPr>
          <p:nvPr/>
        </p:nvGrpSpPr>
        <p:grpSpPr bwMode="auto">
          <a:xfrm>
            <a:off x="187524" y="2002483"/>
            <a:ext cx="616148" cy="2851919"/>
            <a:chOff x="0" y="0"/>
            <a:chExt cx="552" cy="2554"/>
          </a:xfrm>
        </p:grpSpPr>
        <p:grpSp>
          <p:nvGrpSpPr>
            <p:cNvPr id="11" name="Group 27"/>
            <p:cNvGrpSpPr>
              <a:grpSpLocks/>
            </p:cNvGrpSpPr>
            <p:nvPr/>
          </p:nvGrpSpPr>
          <p:grpSpPr bwMode="auto">
            <a:xfrm>
              <a:off x="0" y="0"/>
              <a:ext cx="552" cy="2554"/>
              <a:chOff x="0" y="0"/>
              <a:chExt cx="552" cy="2554"/>
            </a:xfrm>
          </p:grpSpPr>
          <p:sp>
            <p:nvSpPr>
              <p:cNvPr id="26646" name="AutoShape 28"/>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26647" name="Rectangle 29"/>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grpSp>
        <p:nvGrpSpPr>
          <p:cNvPr id="12" name="Group 30"/>
          <p:cNvGrpSpPr>
            <a:grpSpLocks/>
          </p:cNvGrpSpPr>
          <p:nvPr/>
        </p:nvGrpSpPr>
        <p:grpSpPr bwMode="auto">
          <a:xfrm>
            <a:off x="971104" y="1989088"/>
            <a:ext cx="616148" cy="2850803"/>
            <a:chOff x="0" y="0"/>
            <a:chExt cx="552" cy="2554"/>
          </a:xfrm>
        </p:grpSpPr>
        <p:grpSp>
          <p:nvGrpSpPr>
            <p:cNvPr id="13" name="Group 31"/>
            <p:cNvGrpSpPr>
              <a:grpSpLocks/>
            </p:cNvGrpSpPr>
            <p:nvPr/>
          </p:nvGrpSpPr>
          <p:grpSpPr bwMode="auto">
            <a:xfrm>
              <a:off x="0" y="0"/>
              <a:ext cx="552" cy="2554"/>
              <a:chOff x="0" y="0"/>
              <a:chExt cx="552" cy="2554"/>
            </a:xfrm>
          </p:grpSpPr>
          <p:sp>
            <p:nvSpPr>
              <p:cNvPr id="26643" name="AutoShape 32"/>
              <p:cNvSpPr>
                <a:spLocks/>
              </p:cNvSpPr>
              <p:nvPr/>
            </p:nvSpPr>
            <p:spPr bwMode="auto">
              <a:xfrm>
                <a:off x="0" y="0"/>
                <a:ext cx="552"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26644" name="Rectangle 33"/>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sp>
        <p:nvSpPr>
          <p:cNvPr id="22562" name="Rectangle 34"/>
          <p:cNvSpPr>
            <a:spLocks noGrp="1" noChangeArrowheads="1"/>
          </p:cNvSpPr>
          <p:nvPr>
            <p:ph type="title"/>
          </p:nvPr>
        </p:nvSpPr>
        <p:spPr>
          <a:xfrm>
            <a:off x="1115615" y="214313"/>
            <a:ext cx="7585249" cy="954361"/>
          </a:xfrm>
        </p:spPr>
        <p:txBody>
          <a:bodyPr rIns="81276"/>
          <a:lstStyle/>
          <a:p>
            <a:pPr marL="40182" eaLnBrk="1" hangingPunct="1"/>
            <a:r>
              <a:rPr lang="en-US" dirty="0" smtClean="0"/>
              <a:t>Conclusions</a:t>
            </a:r>
          </a:p>
        </p:txBody>
      </p:sp>
      <p:sp>
        <p:nvSpPr>
          <p:cNvPr id="22563" name="Rectangle 35"/>
          <p:cNvSpPr>
            <a:spLocks noGrp="1" noChangeArrowheads="1"/>
          </p:cNvSpPr>
          <p:nvPr>
            <p:ph idx="1"/>
          </p:nvPr>
        </p:nvSpPr>
        <p:spPr>
          <a:xfrm>
            <a:off x="539552" y="1412776"/>
            <a:ext cx="8135640" cy="4946278"/>
          </a:xfrm>
        </p:spPr>
        <p:txBody>
          <a:bodyPr rIns="81276">
            <a:normAutofit fontScale="92500" lnSpcReduction="10000"/>
          </a:bodyPr>
          <a:lstStyle/>
          <a:p>
            <a:pPr eaLnBrk="1" hangingPunct="1"/>
            <a:r>
              <a:rPr lang="en-GB" dirty="0"/>
              <a:t>Combine VPW with deferred life annuities (inflation-indexed): protection from LR and flexibility, liquidity and possibility of bequests.</a:t>
            </a:r>
          </a:p>
          <a:p>
            <a:pPr eaLnBrk="1" hangingPunct="1"/>
            <a:r>
              <a:rPr lang="en-US" dirty="0" smtClean="0"/>
              <a:t>Enhance annuities for those with life expectancy within the threshold determined by their cohort life expectancy.</a:t>
            </a:r>
          </a:p>
          <a:p>
            <a:pPr eaLnBrk="1" hangingPunct="1"/>
            <a:r>
              <a:rPr lang="en-US" dirty="0" smtClean="0"/>
              <a:t>Address the problems with LR: </a:t>
            </a:r>
          </a:p>
          <a:p>
            <a:pPr lvl="1" eaLnBrk="1" hangingPunct="1"/>
            <a:r>
              <a:rPr lang="en-US" dirty="0" smtClean="0"/>
              <a:t>include improvements in mortality tables, </a:t>
            </a:r>
          </a:p>
          <a:p>
            <a:pPr lvl="1" eaLnBrk="1" hangingPunct="1"/>
            <a:r>
              <a:rPr lang="en-US" dirty="0" smtClean="0"/>
              <a:t>develop longevity index and </a:t>
            </a:r>
          </a:p>
          <a:p>
            <a:pPr lvl="1" eaLnBrk="1" hangingPunct="1"/>
            <a:r>
              <a:rPr lang="en-US" dirty="0" smtClean="0"/>
              <a:t>issue very long term financial instruments</a:t>
            </a:r>
          </a:p>
        </p:txBody>
      </p:sp>
      <p:sp>
        <p:nvSpPr>
          <p:cNvPr id="34"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24</a:t>
            </a:fld>
            <a:endParaRPr lang="en-US" sz="1200" dirty="0">
              <a:solidFill>
                <a:schemeClr val="bg1"/>
              </a:solidFill>
            </a:endParaRPr>
          </a:p>
        </p:txBody>
      </p:sp>
    </p:spTree>
    <p:extLst>
      <p:ext uri="{BB962C8B-B14F-4D97-AF65-F5344CB8AC3E}">
        <p14:creationId xmlns:p14="http://schemas.microsoft.com/office/powerpoint/2010/main" val="3064478454"/>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2562"/>
                                        </p:tgtEl>
                                        <p:attrNameLst>
                                          <p:attrName>style.visibility</p:attrName>
                                        </p:attrNameLst>
                                      </p:cBhvr>
                                      <p:to>
                                        <p:strVal val="visible"/>
                                      </p:to>
                                    </p:set>
                                    <p:animEffect transition="in" filter="blinds(horizontal)">
                                      <p:cBhvr>
                                        <p:cTn id="7" dur="500"/>
                                        <p:tgtEl>
                                          <p:spTgt spid="2256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563">
                                            <p:txEl>
                                              <p:pRg st="0" end="0"/>
                                            </p:txEl>
                                          </p:spTgt>
                                        </p:tgtEl>
                                        <p:attrNameLst>
                                          <p:attrName>style.visibility</p:attrName>
                                        </p:attrNameLst>
                                      </p:cBhvr>
                                      <p:to>
                                        <p:strVal val="visible"/>
                                      </p:to>
                                    </p:set>
                                    <p:anim calcmode="lin" valueType="num">
                                      <p:cBhvr additive="base">
                                        <p:cTn id="12" dur="500" fill="hold"/>
                                        <p:tgtEl>
                                          <p:spTgt spid="2256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25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2563">
                                            <p:txEl>
                                              <p:pRg st="1" end="1"/>
                                            </p:txEl>
                                          </p:spTgt>
                                        </p:tgtEl>
                                        <p:attrNameLst>
                                          <p:attrName>style.visibility</p:attrName>
                                        </p:attrNameLst>
                                      </p:cBhvr>
                                      <p:to>
                                        <p:strVal val="visible"/>
                                      </p:to>
                                    </p:set>
                                    <p:anim calcmode="lin" valueType="num">
                                      <p:cBhvr additive="base">
                                        <p:cTn id="18" dur="500" fill="hold"/>
                                        <p:tgtEl>
                                          <p:spTgt spid="2256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25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2563">
                                            <p:txEl>
                                              <p:pRg st="2" end="2"/>
                                            </p:txEl>
                                          </p:spTgt>
                                        </p:tgtEl>
                                        <p:attrNameLst>
                                          <p:attrName>style.visibility</p:attrName>
                                        </p:attrNameLst>
                                      </p:cBhvr>
                                      <p:to>
                                        <p:strVal val="visible"/>
                                      </p:to>
                                    </p:set>
                                    <p:anim calcmode="lin" valueType="num">
                                      <p:cBhvr additive="base">
                                        <p:cTn id="24" dur="500" fill="hold"/>
                                        <p:tgtEl>
                                          <p:spTgt spid="2256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2563">
                                            <p:txEl>
                                              <p:pRg st="2" end="2"/>
                                            </p:txEl>
                                          </p:spTgt>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2563">
                                            <p:txEl>
                                              <p:pRg st="3" end="3"/>
                                            </p:txEl>
                                          </p:spTgt>
                                        </p:tgtEl>
                                        <p:attrNameLst>
                                          <p:attrName>style.visibility</p:attrName>
                                        </p:attrNameLst>
                                      </p:cBhvr>
                                      <p:to>
                                        <p:strVal val="visible"/>
                                      </p:to>
                                    </p:set>
                                    <p:anim calcmode="lin" valueType="num">
                                      <p:cBhvr additive="base">
                                        <p:cTn id="28" dur="500" fill="hold"/>
                                        <p:tgtEl>
                                          <p:spTgt spid="22563">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2563">
                                            <p:txEl>
                                              <p:pRg st="3" end="3"/>
                                            </p:txEl>
                                          </p:spTgt>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2563">
                                            <p:txEl>
                                              <p:pRg st="4" end="4"/>
                                            </p:txEl>
                                          </p:spTgt>
                                        </p:tgtEl>
                                        <p:attrNameLst>
                                          <p:attrName>style.visibility</p:attrName>
                                        </p:attrNameLst>
                                      </p:cBhvr>
                                      <p:to>
                                        <p:strVal val="visible"/>
                                      </p:to>
                                    </p:set>
                                    <p:anim calcmode="lin" valueType="num">
                                      <p:cBhvr additive="base">
                                        <p:cTn id="32" dur="500" fill="hold"/>
                                        <p:tgtEl>
                                          <p:spTgt spid="22563">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22563">
                                            <p:txEl>
                                              <p:pRg st="4" end="4"/>
                                            </p:txEl>
                                          </p:spTgt>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2563">
                                            <p:txEl>
                                              <p:pRg st="5" end="5"/>
                                            </p:txEl>
                                          </p:spTgt>
                                        </p:tgtEl>
                                        <p:attrNameLst>
                                          <p:attrName>style.visibility</p:attrName>
                                        </p:attrNameLst>
                                      </p:cBhvr>
                                      <p:to>
                                        <p:strVal val="visible"/>
                                      </p:to>
                                    </p:set>
                                    <p:anim calcmode="lin" valueType="num">
                                      <p:cBhvr additive="base">
                                        <p:cTn id="36" dur="500" fill="hold"/>
                                        <p:tgtEl>
                                          <p:spTgt spid="22563">
                                            <p:txEl>
                                              <p:pRg st="5" end="5"/>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2256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62" grpId="0" autoUpdateAnimBg="0"/>
      <p:bldP spid="22563"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bg>
      <p:bgRef idx="1001">
        <a:schemeClr val="bg1"/>
      </p:bgRef>
    </p:bg>
    <p:spTree>
      <p:nvGrpSpPr>
        <p:cNvPr id="1" name=""/>
        <p:cNvGrpSpPr/>
        <p:nvPr/>
      </p:nvGrpSpPr>
      <p:grpSpPr>
        <a:xfrm>
          <a:off x="0" y="0"/>
          <a:ext cx="0" cy="0"/>
          <a:chOff x="0" y="0"/>
          <a:chExt cx="0" cy="0"/>
        </a:xfrm>
      </p:grpSpPr>
      <p:sp>
        <p:nvSpPr>
          <p:cNvPr id="22532" name="Rectangle 7"/>
          <p:cNvSpPr>
            <a:spLocks/>
          </p:cNvSpPr>
          <p:nvPr/>
        </p:nvSpPr>
        <p:spPr bwMode="auto">
          <a:xfrm>
            <a:off x="7849519"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4" name="Group 9"/>
          <p:cNvGrpSpPr>
            <a:grpSpLocks/>
          </p:cNvGrpSpPr>
          <p:nvPr/>
        </p:nvGrpSpPr>
        <p:grpSpPr bwMode="auto">
          <a:xfrm>
            <a:off x="187524" y="2002483"/>
            <a:ext cx="615033" cy="2851919"/>
            <a:chOff x="0" y="0"/>
            <a:chExt cx="551" cy="2554"/>
          </a:xfrm>
        </p:grpSpPr>
        <p:sp>
          <p:nvSpPr>
            <p:cNvPr id="22540" name="AutoShape 10"/>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2541" name="Rectangle 11"/>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grpSp>
        <p:nvGrpSpPr>
          <p:cNvPr id="5" name="Group 12"/>
          <p:cNvGrpSpPr>
            <a:grpSpLocks/>
          </p:cNvGrpSpPr>
          <p:nvPr/>
        </p:nvGrpSpPr>
        <p:grpSpPr bwMode="auto">
          <a:xfrm>
            <a:off x="971104" y="1989088"/>
            <a:ext cx="616148" cy="2850803"/>
            <a:chOff x="0" y="0"/>
            <a:chExt cx="551" cy="2554"/>
          </a:xfrm>
        </p:grpSpPr>
        <p:sp>
          <p:nvSpPr>
            <p:cNvPr id="22538" name="AutoShape 13"/>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2539" name="Rectangle 14"/>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sp>
        <p:nvSpPr>
          <p:cNvPr id="19471" name="Rectangle 15"/>
          <p:cNvSpPr>
            <a:spLocks noGrp="1" noChangeArrowheads="1"/>
          </p:cNvSpPr>
          <p:nvPr>
            <p:ph type="title"/>
          </p:nvPr>
        </p:nvSpPr>
        <p:spPr>
          <a:xfrm>
            <a:off x="1043608" y="260648"/>
            <a:ext cx="7657257" cy="1009774"/>
          </a:xfrm>
        </p:spPr>
        <p:txBody>
          <a:bodyPr rIns="116994"/>
          <a:lstStyle/>
          <a:p>
            <a:pPr marL="40182" eaLnBrk="1" hangingPunct="1"/>
            <a:r>
              <a:rPr lang="en-US" dirty="0" smtClean="0"/>
              <a:t>What type of annuity products?</a:t>
            </a:r>
          </a:p>
        </p:txBody>
      </p:sp>
      <p:sp>
        <p:nvSpPr>
          <p:cNvPr id="19472" name="Rectangle 16"/>
          <p:cNvSpPr>
            <a:spLocks noGrp="1" noChangeArrowheads="1"/>
          </p:cNvSpPr>
          <p:nvPr>
            <p:ph idx="1"/>
          </p:nvPr>
        </p:nvSpPr>
        <p:spPr>
          <a:xfrm>
            <a:off x="495040" y="1340768"/>
            <a:ext cx="8469448" cy="4758207"/>
          </a:xfrm>
        </p:spPr>
        <p:txBody>
          <a:bodyPr rIns="116994">
            <a:normAutofit lnSpcReduction="10000"/>
          </a:bodyPr>
          <a:lstStyle/>
          <a:p>
            <a:pPr eaLnBrk="1" hangingPunct="1"/>
            <a:r>
              <a:rPr lang="en-US" dirty="0" smtClean="0"/>
              <a:t>Trade-off btw choice, risk and costs</a:t>
            </a:r>
          </a:p>
          <a:p>
            <a:pPr eaLnBrk="1" hangingPunct="1"/>
            <a:r>
              <a:rPr lang="en-US" dirty="0" smtClean="0"/>
              <a:t>The cost of annuities increase directly with the amount of protection and guarantees provided.</a:t>
            </a:r>
          </a:p>
          <a:p>
            <a:pPr eaLnBrk="1" hangingPunct="1"/>
            <a:r>
              <a:rPr lang="en-US" dirty="0" smtClean="0"/>
              <a:t>Again, situation large part retirement income already annuitized </a:t>
            </a:r>
            <a:r>
              <a:rPr lang="en-US" dirty="0" smtClean="0">
                <a:latin typeface="Wingdings" charset="2"/>
                <a:ea typeface="Wingdings" charset="2"/>
                <a:cs typeface="Wingdings" charset="2"/>
                <a:sym typeface="Wingdings" charset="2"/>
              </a:rPr>
              <a:t></a:t>
            </a:r>
            <a:r>
              <a:rPr lang="en-US" dirty="0" smtClean="0"/>
              <a:t> allow individuals to buy different annuity products, even if entailing greater risks (e.g. variable annuities access to stock market gains, but investment risk).</a:t>
            </a:r>
          </a:p>
        </p:txBody>
      </p:sp>
      <p:sp>
        <p:nvSpPr>
          <p:cNvPr id="17"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25</a:t>
            </a:fld>
            <a:endParaRPr lang="en-US" sz="1200" dirty="0">
              <a:solidFill>
                <a:schemeClr val="bg1"/>
              </a:solidFill>
            </a:endParaRP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9471"/>
                                        </p:tgtEl>
                                        <p:attrNameLst>
                                          <p:attrName>style.visibility</p:attrName>
                                        </p:attrNameLst>
                                      </p:cBhvr>
                                      <p:to>
                                        <p:strVal val="visible"/>
                                      </p:to>
                                    </p:set>
                                    <p:animEffect transition="in" filter="blinds(horizontal)">
                                      <p:cBhvr>
                                        <p:cTn id="7" dur="500"/>
                                        <p:tgtEl>
                                          <p:spTgt spid="1947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9472">
                                            <p:txEl>
                                              <p:pRg st="0" end="0"/>
                                            </p:txEl>
                                          </p:spTgt>
                                        </p:tgtEl>
                                        <p:attrNameLst>
                                          <p:attrName>style.visibility</p:attrName>
                                        </p:attrNameLst>
                                      </p:cBhvr>
                                      <p:to>
                                        <p:strVal val="visible"/>
                                      </p:to>
                                    </p:set>
                                    <p:anim calcmode="lin" valueType="num">
                                      <p:cBhvr additive="base">
                                        <p:cTn id="12" dur="500" fill="hold"/>
                                        <p:tgtEl>
                                          <p:spTgt spid="1947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947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9472">
                                            <p:txEl>
                                              <p:pRg st="1" end="1"/>
                                            </p:txEl>
                                          </p:spTgt>
                                        </p:tgtEl>
                                        <p:attrNameLst>
                                          <p:attrName>style.visibility</p:attrName>
                                        </p:attrNameLst>
                                      </p:cBhvr>
                                      <p:to>
                                        <p:strVal val="visible"/>
                                      </p:to>
                                    </p:set>
                                    <p:anim calcmode="lin" valueType="num">
                                      <p:cBhvr additive="base">
                                        <p:cTn id="18" dur="500" fill="hold"/>
                                        <p:tgtEl>
                                          <p:spTgt spid="19472">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947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9472">
                                            <p:txEl>
                                              <p:pRg st="2" end="2"/>
                                            </p:txEl>
                                          </p:spTgt>
                                        </p:tgtEl>
                                        <p:attrNameLst>
                                          <p:attrName>style.visibility</p:attrName>
                                        </p:attrNameLst>
                                      </p:cBhvr>
                                      <p:to>
                                        <p:strVal val="visible"/>
                                      </p:to>
                                    </p:set>
                                    <p:anim calcmode="lin" valueType="num">
                                      <p:cBhvr additive="base">
                                        <p:cTn id="24" dur="500" fill="hold"/>
                                        <p:tgtEl>
                                          <p:spTgt spid="19472">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947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71" grpId="0" autoUpdateAnimBg="0"/>
      <p:bldP spid="19472" grpId="0" build="p"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2" name="Rectangle 7"/>
          <p:cNvSpPr>
            <a:spLocks/>
          </p:cNvSpPr>
          <p:nvPr/>
        </p:nvSpPr>
        <p:spPr bwMode="auto">
          <a:xfrm>
            <a:off x="7849519"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4" name="Group 9"/>
          <p:cNvGrpSpPr>
            <a:grpSpLocks/>
          </p:cNvGrpSpPr>
          <p:nvPr/>
        </p:nvGrpSpPr>
        <p:grpSpPr bwMode="auto">
          <a:xfrm>
            <a:off x="187524" y="2002483"/>
            <a:ext cx="615033" cy="2851919"/>
            <a:chOff x="0" y="0"/>
            <a:chExt cx="551" cy="2554"/>
          </a:xfrm>
        </p:grpSpPr>
        <p:sp>
          <p:nvSpPr>
            <p:cNvPr id="22540" name="AutoShape 10"/>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2541" name="Rectangle 11"/>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grpSp>
        <p:nvGrpSpPr>
          <p:cNvPr id="5" name="Group 12"/>
          <p:cNvGrpSpPr>
            <a:grpSpLocks/>
          </p:cNvGrpSpPr>
          <p:nvPr/>
        </p:nvGrpSpPr>
        <p:grpSpPr bwMode="auto">
          <a:xfrm>
            <a:off x="971104" y="1989088"/>
            <a:ext cx="616148" cy="2850803"/>
            <a:chOff x="0" y="0"/>
            <a:chExt cx="551" cy="2554"/>
          </a:xfrm>
        </p:grpSpPr>
        <p:sp>
          <p:nvSpPr>
            <p:cNvPr id="22538" name="AutoShape 13"/>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2539" name="Rectangle 14"/>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sp>
        <p:nvSpPr>
          <p:cNvPr id="19471" name="Rectangle 15"/>
          <p:cNvSpPr>
            <a:spLocks noGrp="1" noChangeArrowheads="1"/>
          </p:cNvSpPr>
          <p:nvPr>
            <p:ph type="title"/>
          </p:nvPr>
        </p:nvSpPr>
        <p:spPr>
          <a:xfrm>
            <a:off x="1115615" y="114970"/>
            <a:ext cx="7585249" cy="1143000"/>
          </a:xfrm>
        </p:spPr>
        <p:txBody>
          <a:bodyPr rIns="116994"/>
          <a:lstStyle/>
          <a:p>
            <a:pPr marL="40182" eaLnBrk="1" hangingPunct="1"/>
            <a:r>
              <a:rPr lang="en-US" dirty="0" smtClean="0"/>
              <a:t>What type of annuity products?</a:t>
            </a:r>
          </a:p>
        </p:txBody>
      </p:sp>
      <p:sp>
        <p:nvSpPr>
          <p:cNvPr id="19472" name="Rectangle 16"/>
          <p:cNvSpPr>
            <a:spLocks noGrp="1" noChangeArrowheads="1"/>
          </p:cNvSpPr>
          <p:nvPr>
            <p:ph idx="1"/>
          </p:nvPr>
        </p:nvSpPr>
        <p:spPr>
          <a:xfrm>
            <a:off x="495040" y="1484784"/>
            <a:ext cx="8245449" cy="4614191"/>
          </a:xfrm>
        </p:spPr>
        <p:txBody>
          <a:bodyPr rIns="116994"/>
          <a:lstStyle/>
          <a:p>
            <a:pPr eaLnBrk="1" hangingPunct="1"/>
            <a:r>
              <a:rPr lang="en-US" dirty="0" smtClean="0"/>
              <a:t>Countries retirement income mainly from DC plans </a:t>
            </a:r>
            <a:r>
              <a:rPr lang="en-US" dirty="0" smtClean="0">
                <a:latin typeface="Wingdings" charset="2"/>
                <a:ea typeface="Wingdings" charset="2"/>
                <a:cs typeface="Wingdings" charset="2"/>
                <a:sym typeface="Wingdings" charset="2"/>
              </a:rPr>
              <a:t></a:t>
            </a:r>
            <a:r>
              <a:rPr lang="en-US" dirty="0" smtClean="0"/>
              <a:t> 1</a:t>
            </a:r>
            <a:r>
              <a:rPr lang="en-US" baseline="30000" dirty="0" smtClean="0"/>
              <a:t>st</a:t>
            </a:r>
            <a:r>
              <a:rPr lang="en-US" dirty="0" smtClean="0"/>
              <a:t> straightforward life annuity products to protect from LR w/o assuming other risks, then remaining balance (if any) any type of annuity products</a:t>
            </a:r>
          </a:p>
        </p:txBody>
      </p:sp>
      <p:sp>
        <p:nvSpPr>
          <p:cNvPr id="18"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26</a:t>
            </a:fld>
            <a:endParaRPr lang="en-US" sz="1200" dirty="0">
              <a:solidFill>
                <a:schemeClr val="bg1"/>
              </a:solidFill>
            </a:endParaRPr>
          </a:p>
        </p:txBody>
      </p:sp>
    </p:spTree>
    <p:extLst>
      <p:ext uri="{BB962C8B-B14F-4D97-AF65-F5344CB8AC3E}">
        <p14:creationId xmlns:p14="http://schemas.microsoft.com/office/powerpoint/2010/main" val="24428035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9471"/>
                                        </p:tgtEl>
                                        <p:attrNameLst>
                                          <p:attrName>style.visibility</p:attrName>
                                        </p:attrNameLst>
                                      </p:cBhvr>
                                      <p:to>
                                        <p:strVal val="visible"/>
                                      </p:to>
                                    </p:set>
                                    <p:animEffect transition="in" filter="blinds(horizontal)">
                                      <p:cBhvr>
                                        <p:cTn id="7" dur="500"/>
                                        <p:tgtEl>
                                          <p:spTgt spid="1947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9472">
                                            <p:txEl>
                                              <p:pRg st="0" end="0"/>
                                            </p:txEl>
                                          </p:spTgt>
                                        </p:tgtEl>
                                        <p:attrNameLst>
                                          <p:attrName>style.visibility</p:attrName>
                                        </p:attrNameLst>
                                      </p:cBhvr>
                                      <p:to>
                                        <p:strVal val="visible"/>
                                      </p:to>
                                    </p:set>
                                    <p:anim calcmode="lin" valueType="num">
                                      <p:cBhvr additive="base">
                                        <p:cTn id="12" dur="500" fill="hold"/>
                                        <p:tgtEl>
                                          <p:spTgt spid="1947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947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71" grpId="0" autoUpdateAnimBg="0"/>
      <p:bldP spid="19472" grpId="0"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bg>
      <p:bgRef idx="1001">
        <a:schemeClr val="bg1"/>
      </p:bgRef>
    </p:bg>
    <p:spTree>
      <p:nvGrpSpPr>
        <p:cNvPr id="1" name=""/>
        <p:cNvGrpSpPr/>
        <p:nvPr/>
      </p:nvGrpSpPr>
      <p:grpSpPr>
        <a:xfrm>
          <a:off x="0" y="0"/>
          <a:ext cx="0" cy="0"/>
          <a:chOff x="0" y="0"/>
          <a:chExt cx="0" cy="0"/>
        </a:xfrm>
      </p:grpSpPr>
      <p:sp>
        <p:nvSpPr>
          <p:cNvPr id="23556" name="Rectangle 7"/>
          <p:cNvSpPr>
            <a:spLocks/>
          </p:cNvSpPr>
          <p:nvPr/>
        </p:nvSpPr>
        <p:spPr bwMode="auto">
          <a:xfrm>
            <a:off x="7849519"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4" name="Group 9"/>
          <p:cNvGrpSpPr>
            <a:grpSpLocks/>
          </p:cNvGrpSpPr>
          <p:nvPr/>
        </p:nvGrpSpPr>
        <p:grpSpPr bwMode="auto">
          <a:xfrm>
            <a:off x="187524" y="2002483"/>
            <a:ext cx="615033" cy="2851919"/>
            <a:chOff x="0" y="0"/>
            <a:chExt cx="551" cy="2554"/>
          </a:xfrm>
        </p:grpSpPr>
        <p:sp>
          <p:nvSpPr>
            <p:cNvPr id="23584" name="AutoShape 10"/>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3585" name="Rectangle 11"/>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grpSp>
        <p:nvGrpSpPr>
          <p:cNvPr id="5" name="Group 12"/>
          <p:cNvGrpSpPr>
            <a:grpSpLocks/>
          </p:cNvGrpSpPr>
          <p:nvPr/>
        </p:nvGrpSpPr>
        <p:grpSpPr bwMode="auto">
          <a:xfrm>
            <a:off x="971104" y="1989088"/>
            <a:ext cx="616148" cy="2850803"/>
            <a:chOff x="0" y="0"/>
            <a:chExt cx="551" cy="2554"/>
          </a:xfrm>
        </p:grpSpPr>
        <p:sp>
          <p:nvSpPr>
            <p:cNvPr id="23582" name="AutoShape 13"/>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3583" name="Rectangle 14"/>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sp>
        <p:nvSpPr>
          <p:cNvPr id="23560" name="Rectangle 15"/>
          <p:cNvSpPr>
            <a:spLocks/>
          </p:cNvSpPr>
          <p:nvPr/>
        </p:nvSpPr>
        <p:spPr bwMode="auto">
          <a:xfrm>
            <a:off x="8800028" y="6223992"/>
            <a:ext cx="159977"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5</a:t>
            </a:r>
          </a:p>
        </p:txBody>
      </p:sp>
      <p:sp>
        <p:nvSpPr>
          <p:cNvPr id="23563" name="Rectangle 24"/>
          <p:cNvSpPr>
            <a:spLocks/>
          </p:cNvSpPr>
          <p:nvPr/>
        </p:nvSpPr>
        <p:spPr bwMode="auto">
          <a:xfrm>
            <a:off x="7848962"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10" name="Group 26"/>
          <p:cNvGrpSpPr>
            <a:grpSpLocks/>
          </p:cNvGrpSpPr>
          <p:nvPr/>
        </p:nvGrpSpPr>
        <p:grpSpPr bwMode="auto">
          <a:xfrm>
            <a:off x="187524" y="2002483"/>
            <a:ext cx="616148" cy="2851919"/>
            <a:chOff x="0" y="0"/>
            <a:chExt cx="552" cy="2554"/>
          </a:xfrm>
        </p:grpSpPr>
        <p:grpSp>
          <p:nvGrpSpPr>
            <p:cNvPr id="11" name="Group 27"/>
            <p:cNvGrpSpPr>
              <a:grpSpLocks/>
            </p:cNvGrpSpPr>
            <p:nvPr/>
          </p:nvGrpSpPr>
          <p:grpSpPr bwMode="auto">
            <a:xfrm>
              <a:off x="0" y="0"/>
              <a:ext cx="552" cy="2554"/>
              <a:chOff x="0" y="0"/>
              <a:chExt cx="552" cy="2554"/>
            </a:xfrm>
          </p:grpSpPr>
          <p:sp>
            <p:nvSpPr>
              <p:cNvPr id="23574" name="AutoShape 28"/>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23575" name="Rectangle 29"/>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grpSp>
        <p:nvGrpSpPr>
          <p:cNvPr id="12" name="Group 30"/>
          <p:cNvGrpSpPr>
            <a:grpSpLocks/>
          </p:cNvGrpSpPr>
          <p:nvPr/>
        </p:nvGrpSpPr>
        <p:grpSpPr bwMode="auto">
          <a:xfrm>
            <a:off x="971104" y="1989088"/>
            <a:ext cx="616148" cy="2850803"/>
            <a:chOff x="0" y="0"/>
            <a:chExt cx="552" cy="2554"/>
          </a:xfrm>
        </p:grpSpPr>
        <p:grpSp>
          <p:nvGrpSpPr>
            <p:cNvPr id="13" name="Group 31"/>
            <p:cNvGrpSpPr>
              <a:grpSpLocks/>
            </p:cNvGrpSpPr>
            <p:nvPr/>
          </p:nvGrpSpPr>
          <p:grpSpPr bwMode="auto">
            <a:xfrm>
              <a:off x="0" y="0"/>
              <a:ext cx="552" cy="2554"/>
              <a:chOff x="0" y="0"/>
              <a:chExt cx="552" cy="2554"/>
            </a:xfrm>
          </p:grpSpPr>
          <p:sp>
            <p:nvSpPr>
              <p:cNvPr id="23571" name="AutoShape 32"/>
              <p:cNvSpPr>
                <a:spLocks/>
              </p:cNvSpPr>
              <p:nvPr/>
            </p:nvSpPr>
            <p:spPr bwMode="auto">
              <a:xfrm>
                <a:off x="0" y="0"/>
                <a:ext cx="552"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23572" name="Rectangle 33"/>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sp>
        <p:nvSpPr>
          <p:cNvPr id="20514" name="Rectangle 34"/>
          <p:cNvSpPr>
            <a:spLocks noGrp="1" noChangeArrowheads="1"/>
          </p:cNvSpPr>
          <p:nvPr>
            <p:ph type="title"/>
          </p:nvPr>
        </p:nvSpPr>
        <p:spPr/>
        <p:txBody>
          <a:bodyPr rIns="81276"/>
          <a:lstStyle/>
          <a:p>
            <a:pPr marL="40182" eaLnBrk="1" hangingPunct="1"/>
            <a:r>
              <a:rPr lang="en-US" dirty="0" smtClean="0"/>
              <a:t>Different type of annuity products</a:t>
            </a:r>
          </a:p>
        </p:txBody>
      </p:sp>
      <p:sp>
        <p:nvSpPr>
          <p:cNvPr id="20515" name="Rectangle 35"/>
          <p:cNvSpPr>
            <a:spLocks noGrp="1" noChangeArrowheads="1"/>
          </p:cNvSpPr>
          <p:nvPr>
            <p:ph idx="1"/>
          </p:nvPr>
        </p:nvSpPr>
        <p:spPr/>
        <p:txBody>
          <a:bodyPr rIns="81276"/>
          <a:lstStyle/>
          <a:p>
            <a:pPr eaLnBrk="1" hangingPunct="1"/>
            <a:r>
              <a:rPr lang="en-US" dirty="0" smtClean="0"/>
              <a:t>There are different type of annuity products.</a:t>
            </a:r>
          </a:p>
          <a:p>
            <a:pPr eaLnBrk="1" hangingPunct="1"/>
            <a:r>
              <a:rPr lang="en-US" dirty="0" smtClean="0"/>
              <a:t>Trade-off between guarantees and costs.</a:t>
            </a:r>
          </a:p>
          <a:p>
            <a:pPr eaLnBrk="1" hangingPunct="1"/>
            <a:r>
              <a:rPr lang="en-US" dirty="0" smtClean="0"/>
              <a:t>They can be classified according to different criteria and different dimensions (horizontal not hierarchical) </a:t>
            </a:r>
          </a:p>
        </p:txBody>
      </p:sp>
      <p:sp>
        <p:nvSpPr>
          <p:cNvPr id="36"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27</a:t>
            </a:fld>
            <a:endParaRPr lang="en-US" sz="1200" dirty="0">
              <a:solidFill>
                <a:schemeClr val="bg1"/>
              </a:solidFill>
            </a:endParaRPr>
          </a:p>
        </p:txBody>
      </p:sp>
      <p:sp>
        <p:nvSpPr>
          <p:cNvPr id="23569" name="Rectangle 36"/>
          <p:cNvSpPr>
            <a:spLocks/>
          </p:cNvSpPr>
          <p:nvPr/>
        </p:nvSpPr>
        <p:spPr bwMode="auto">
          <a:xfrm>
            <a:off x="8800028" y="6223992"/>
            <a:ext cx="159977"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5</a:t>
            </a: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0514"/>
                                        </p:tgtEl>
                                        <p:attrNameLst>
                                          <p:attrName>style.visibility</p:attrName>
                                        </p:attrNameLst>
                                      </p:cBhvr>
                                      <p:to>
                                        <p:strVal val="visible"/>
                                      </p:to>
                                    </p:set>
                                    <p:animEffect transition="in" filter="blinds(horizontal)">
                                      <p:cBhvr>
                                        <p:cTn id="7" dur="500"/>
                                        <p:tgtEl>
                                          <p:spTgt spid="205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0515">
                                            <p:txEl>
                                              <p:pRg st="0" end="0"/>
                                            </p:txEl>
                                          </p:spTgt>
                                        </p:tgtEl>
                                        <p:attrNameLst>
                                          <p:attrName>style.visibility</p:attrName>
                                        </p:attrNameLst>
                                      </p:cBhvr>
                                      <p:to>
                                        <p:strVal val="visible"/>
                                      </p:to>
                                    </p:set>
                                    <p:anim calcmode="lin" valueType="num">
                                      <p:cBhvr additive="base">
                                        <p:cTn id="12" dur="500" fill="hold"/>
                                        <p:tgtEl>
                                          <p:spTgt spid="2051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05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0515">
                                            <p:txEl>
                                              <p:pRg st="1" end="1"/>
                                            </p:txEl>
                                          </p:spTgt>
                                        </p:tgtEl>
                                        <p:attrNameLst>
                                          <p:attrName>style.visibility</p:attrName>
                                        </p:attrNameLst>
                                      </p:cBhvr>
                                      <p:to>
                                        <p:strVal val="visible"/>
                                      </p:to>
                                    </p:set>
                                    <p:anim calcmode="lin" valueType="num">
                                      <p:cBhvr additive="base">
                                        <p:cTn id="18" dur="500" fill="hold"/>
                                        <p:tgtEl>
                                          <p:spTgt spid="20515">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05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0515">
                                            <p:txEl>
                                              <p:pRg st="2" end="2"/>
                                            </p:txEl>
                                          </p:spTgt>
                                        </p:tgtEl>
                                        <p:attrNameLst>
                                          <p:attrName>style.visibility</p:attrName>
                                        </p:attrNameLst>
                                      </p:cBhvr>
                                      <p:to>
                                        <p:strVal val="visible"/>
                                      </p:to>
                                    </p:set>
                                    <p:anim calcmode="lin" valueType="num">
                                      <p:cBhvr additive="base">
                                        <p:cTn id="24" dur="500" fill="hold"/>
                                        <p:tgtEl>
                                          <p:spTgt spid="20515">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051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4" grpId="0" autoUpdateAnimBg="0"/>
      <p:bldP spid="20515" grpId="0" build="p"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bg>
      <p:bgRef idx="1001">
        <a:schemeClr val="bg1"/>
      </p:bgRef>
    </p:bg>
    <p:spTree>
      <p:nvGrpSpPr>
        <p:cNvPr id="1" name=""/>
        <p:cNvGrpSpPr/>
        <p:nvPr/>
      </p:nvGrpSpPr>
      <p:grpSpPr>
        <a:xfrm>
          <a:off x="0" y="0"/>
          <a:ext cx="0" cy="0"/>
          <a:chOff x="0" y="0"/>
          <a:chExt cx="0" cy="0"/>
        </a:xfrm>
      </p:grpSpPr>
      <p:sp>
        <p:nvSpPr>
          <p:cNvPr id="24580" name="Rectangle 7"/>
          <p:cNvSpPr>
            <a:spLocks/>
          </p:cNvSpPr>
          <p:nvPr/>
        </p:nvSpPr>
        <p:spPr bwMode="auto">
          <a:xfrm>
            <a:off x="7849519"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4" name="Group 9"/>
          <p:cNvGrpSpPr>
            <a:grpSpLocks/>
          </p:cNvGrpSpPr>
          <p:nvPr/>
        </p:nvGrpSpPr>
        <p:grpSpPr bwMode="auto">
          <a:xfrm>
            <a:off x="187524" y="2002483"/>
            <a:ext cx="615033" cy="2851919"/>
            <a:chOff x="0" y="0"/>
            <a:chExt cx="551" cy="2554"/>
          </a:xfrm>
        </p:grpSpPr>
        <p:sp>
          <p:nvSpPr>
            <p:cNvPr id="24588" name="AutoShape 10"/>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4589" name="Rectangle 11"/>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grpSp>
        <p:nvGrpSpPr>
          <p:cNvPr id="5" name="Group 12"/>
          <p:cNvGrpSpPr>
            <a:grpSpLocks/>
          </p:cNvGrpSpPr>
          <p:nvPr/>
        </p:nvGrpSpPr>
        <p:grpSpPr bwMode="auto">
          <a:xfrm>
            <a:off x="971104" y="1989088"/>
            <a:ext cx="616148" cy="2850803"/>
            <a:chOff x="0" y="0"/>
            <a:chExt cx="551" cy="2554"/>
          </a:xfrm>
        </p:grpSpPr>
        <p:sp>
          <p:nvSpPr>
            <p:cNvPr id="24586" name="AutoShape 13"/>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4587" name="Rectangle 14"/>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sp>
        <p:nvSpPr>
          <p:cNvPr id="21519" name="Rectangle 15"/>
          <p:cNvSpPr>
            <a:spLocks noGrp="1" noChangeArrowheads="1"/>
          </p:cNvSpPr>
          <p:nvPr>
            <p:ph type="title"/>
          </p:nvPr>
        </p:nvSpPr>
        <p:spPr>
          <a:xfrm>
            <a:off x="824708" y="332656"/>
            <a:ext cx="8172897" cy="864097"/>
          </a:xfrm>
        </p:spPr>
        <p:txBody>
          <a:bodyPr rIns="116994"/>
          <a:lstStyle/>
          <a:p>
            <a:pPr marL="40182" eaLnBrk="1" hangingPunct="1"/>
            <a:r>
              <a:rPr lang="en-US" sz="3500" dirty="0" smtClean="0"/>
              <a:t>Several dimensions to classify annuities</a:t>
            </a:r>
          </a:p>
        </p:txBody>
      </p:sp>
      <p:sp>
        <p:nvSpPr>
          <p:cNvPr id="17"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28</a:t>
            </a:fld>
            <a:endParaRPr lang="en-US" sz="1200" dirty="0">
              <a:solidFill>
                <a:schemeClr val="bg1"/>
              </a:solidFill>
            </a:endParaRPr>
          </a:p>
        </p:txBody>
      </p:sp>
      <p:pic>
        <p:nvPicPr>
          <p:cNvPr id="21520" name="Picture 16"/>
          <p:cNvPicPr>
            <a:picLocks noChangeArrowheads="1"/>
          </p:cNvPicPr>
          <p:nvPr/>
        </p:nvPicPr>
        <p:blipFill>
          <a:blip r:embed="rId3" cstate="print"/>
          <a:srcRect/>
          <a:stretch>
            <a:fillRect/>
          </a:stretch>
        </p:blipFill>
        <p:spPr bwMode="auto">
          <a:xfrm>
            <a:off x="181943" y="1340768"/>
            <a:ext cx="8697516" cy="5162277"/>
          </a:xfrm>
          <a:prstGeom prst="rect">
            <a:avLst/>
          </a:prstGeom>
          <a:noFill/>
          <a:ln w="12700">
            <a:noFill/>
            <a:miter lim="800000"/>
            <a:headEnd/>
            <a:tailEnd/>
          </a:ln>
        </p:spPr>
      </p:pic>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1519"/>
                                        </p:tgtEl>
                                        <p:attrNameLst>
                                          <p:attrName>style.visibility</p:attrName>
                                        </p:attrNameLst>
                                      </p:cBhvr>
                                      <p:to>
                                        <p:strVal val="visible"/>
                                      </p:to>
                                    </p:set>
                                    <p:animEffect transition="in" filter="blinds(horizontal)">
                                      <p:cBhvr>
                                        <p:cTn id="7" dur="500"/>
                                        <p:tgtEl>
                                          <p:spTgt spid="2151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1520"/>
                                        </p:tgtEl>
                                        <p:attrNameLst>
                                          <p:attrName>style.visibility</p:attrName>
                                        </p:attrNameLst>
                                      </p:cBhvr>
                                      <p:to>
                                        <p:strVal val="visible"/>
                                      </p:to>
                                    </p:set>
                                    <p:animEffect transition="in" filter="diamond(in)">
                                      <p:cBhvr>
                                        <p:cTn id="12" dur="2000"/>
                                        <p:tgtEl>
                                          <p:spTgt spid="215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9"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6" name="Rectangle 7"/>
          <p:cNvSpPr>
            <a:spLocks/>
          </p:cNvSpPr>
          <p:nvPr/>
        </p:nvSpPr>
        <p:spPr bwMode="auto">
          <a:xfrm>
            <a:off x="7849519"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4" name="Group 9"/>
          <p:cNvGrpSpPr>
            <a:grpSpLocks/>
          </p:cNvGrpSpPr>
          <p:nvPr/>
        </p:nvGrpSpPr>
        <p:grpSpPr bwMode="auto">
          <a:xfrm>
            <a:off x="187524" y="2002483"/>
            <a:ext cx="615033" cy="2851919"/>
            <a:chOff x="0" y="0"/>
            <a:chExt cx="551" cy="2554"/>
          </a:xfrm>
        </p:grpSpPr>
        <p:sp>
          <p:nvSpPr>
            <p:cNvPr id="23584" name="AutoShape 10"/>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3585" name="Rectangle 11"/>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grpSp>
        <p:nvGrpSpPr>
          <p:cNvPr id="5" name="Group 12"/>
          <p:cNvGrpSpPr>
            <a:grpSpLocks/>
          </p:cNvGrpSpPr>
          <p:nvPr/>
        </p:nvGrpSpPr>
        <p:grpSpPr bwMode="auto">
          <a:xfrm>
            <a:off x="971104" y="1989088"/>
            <a:ext cx="616148" cy="2850803"/>
            <a:chOff x="0" y="0"/>
            <a:chExt cx="551" cy="2554"/>
          </a:xfrm>
        </p:grpSpPr>
        <p:sp>
          <p:nvSpPr>
            <p:cNvPr id="23582" name="AutoShape 13"/>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3583" name="Rectangle 14"/>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sp>
        <p:nvSpPr>
          <p:cNvPr id="23560" name="Rectangle 15"/>
          <p:cNvSpPr>
            <a:spLocks/>
          </p:cNvSpPr>
          <p:nvPr/>
        </p:nvSpPr>
        <p:spPr bwMode="auto">
          <a:xfrm>
            <a:off x="8800028" y="6223992"/>
            <a:ext cx="159977"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5</a:t>
            </a:r>
          </a:p>
        </p:txBody>
      </p:sp>
      <p:sp>
        <p:nvSpPr>
          <p:cNvPr id="23563" name="Rectangle 24"/>
          <p:cNvSpPr>
            <a:spLocks/>
          </p:cNvSpPr>
          <p:nvPr/>
        </p:nvSpPr>
        <p:spPr bwMode="auto">
          <a:xfrm>
            <a:off x="7848962"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10" name="Group 26"/>
          <p:cNvGrpSpPr>
            <a:grpSpLocks/>
          </p:cNvGrpSpPr>
          <p:nvPr/>
        </p:nvGrpSpPr>
        <p:grpSpPr bwMode="auto">
          <a:xfrm>
            <a:off x="187524" y="2002483"/>
            <a:ext cx="616148" cy="2851919"/>
            <a:chOff x="0" y="0"/>
            <a:chExt cx="552" cy="2554"/>
          </a:xfrm>
        </p:grpSpPr>
        <p:grpSp>
          <p:nvGrpSpPr>
            <p:cNvPr id="11" name="Group 27"/>
            <p:cNvGrpSpPr>
              <a:grpSpLocks/>
            </p:cNvGrpSpPr>
            <p:nvPr/>
          </p:nvGrpSpPr>
          <p:grpSpPr bwMode="auto">
            <a:xfrm>
              <a:off x="0" y="0"/>
              <a:ext cx="552" cy="2554"/>
              <a:chOff x="0" y="0"/>
              <a:chExt cx="552" cy="2554"/>
            </a:xfrm>
          </p:grpSpPr>
          <p:sp>
            <p:nvSpPr>
              <p:cNvPr id="23574" name="AutoShape 28"/>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23575" name="Rectangle 29"/>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grpSp>
        <p:nvGrpSpPr>
          <p:cNvPr id="12" name="Group 30"/>
          <p:cNvGrpSpPr>
            <a:grpSpLocks/>
          </p:cNvGrpSpPr>
          <p:nvPr/>
        </p:nvGrpSpPr>
        <p:grpSpPr bwMode="auto">
          <a:xfrm>
            <a:off x="971104" y="1989088"/>
            <a:ext cx="616148" cy="2850803"/>
            <a:chOff x="0" y="0"/>
            <a:chExt cx="552" cy="2554"/>
          </a:xfrm>
        </p:grpSpPr>
        <p:grpSp>
          <p:nvGrpSpPr>
            <p:cNvPr id="13" name="Group 31"/>
            <p:cNvGrpSpPr>
              <a:grpSpLocks/>
            </p:cNvGrpSpPr>
            <p:nvPr/>
          </p:nvGrpSpPr>
          <p:grpSpPr bwMode="auto">
            <a:xfrm>
              <a:off x="0" y="0"/>
              <a:ext cx="552" cy="2554"/>
              <a:chOff x="0" y="0"/>
              <a:chExt cx="552" cy="2554"/>
            </a:xfrm>
          </p:grpSpPr>
          <p:sp>
            <p:nvSpPr>
              <p:cNvPr id="23571" name="AutoShape 32"/>
              <p:cNvSpPr>
                <a:spLocks/>
              </p:cNvSpPr>
              <p:nvPr/>
            </p:nvSpPr>
            <p:spPr bwMode="auto">
              <a:xfrm>
                <a:off x="0" y="0"/>
                <a:ext cx="552"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23572" name="Rectangle 33"/>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sp>
        <p:nvSpPr>
          <p:cNvPr id="20514" name="Rectangle 34"/>
          <p:cNvSpPr>
            <a:spLocks noGrp="1" noChangeArrowheads="1"/>
          </p:cNvSpPr>
          <p:nvPr>
            <p:ph type="title"/>
          </p:nvPr>
        </p:nvSpPr>
        <p:spPr>
          <a:xfrm>
            <a:off x="1051937" y="82229"/>
            <a:ext cx="8092063" cy="1155877"/>
          </a:xfrm>
        </p:spPr>
        <p:txBody>
          <a:bodyPr rIns="81276"/>
          <a:lstStyle/>
          <a:p>
            <a:pPr marL="40182" eaLnBrk="1" hangingPunct="1"/>
            <a:r>
              <a:rPr lang="en-US" dirty="0" smtClean="0"/>
              <a:t>OECD project different annuity products according to the guarantees they provide</a:t>
            </a:r>
          </a:p>
        </p:txBody>
      </p:sp>
      <p:sp>
        <p:nvSpPr>
          <p:cNvPr id="20515" name="Rectangle 35"/>
          <p:cNvSpPr>
            <a:spLocks noGrp="1" noChangeArrowheads="1"/>
          </p:cNvSpPr>
          <p:nvPr>
            <p:ph idx="1"/>
          </p:nvPr>
        </p:nvSpPr>
        <p:spPr/>
        <p:txBody>
          <a:bodyPr rIns="81276">
            <a:normAutofit/>
          </a:bodyPr>
          <a:lstStyle/>
          <a:p>
            <a:pPr eaLnBrk="1" hangingPunct="1"/>
            <a:r>
              <a:rPr lang="en-US" dirty="0" smtClean="0"/>
              <a:t>Defining the scope: what are annuity products?</a:t>
            </a:r>
          </a:p>
          <a:p>
            <a:pPr eaLnBrk="1" hangingPunct="1"/>
            <a:r>
              <a:rPr lang="en-US" dirty="0" smtClean="0"/>
              <a:t>There is a lack of disaggregate data on annuities according to different guarantees.</a:t>
            </a:r>
          </a:p>
          <a:p>
            <a:pPr eaLnBrk="1" hangingPunct="1"/>
            <a:r>
              <a:rPr lang="en-US" dirty="0" smtClean="0"/>
              <a:t>Guarantees since the crisis have been on a downward trend. </a:t>
            </a:r>
          </a:p>
        </p:txBody>
      </p:sp>
      <p:sp>
        <p:nvSpPr>
          <p:cNvPr id="36"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29</a:t>
            </a:fld>
            <a:endParaRPr lang="en-US" sz="1200" dirty="0">
              <a:solidFill>
                <a:schemeClr val="bg1"/>
              </a:solidFill>
            </a:endParaRPr>
          </a:p>
        </p:txBody>
      </p:sp>
      <p:sp>
        <p:nvSpPr>
          <p:cNvPr id="23569" name="Rectangle 36"/>
          <p:cNvSpPr>
            <a:spLocks/>
          </p:cNvSpPr>
          <p:nvPr/>
        </p:nvSpPr>
        <p:spPr bwMode="auto">
          <a:xfrm>
            <a:off x="8800028" y="6223992"/>
            <a:ext cx="159977"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5</a:t>
            </a:r>
          </a:p>
        </p:txBody>
      </p:sp>
    </p:spTree>
    <p:extLst>
      <p:ext uri="{BB962C8B-B14F-4D97-AF65-F5344CB8AC3E}">
        <p14:creationId xmlns:p14="http://schemas.microsoft.com/office/powerpoint/2010/main" val="30535218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0514"/>
                                        </p:tgtEl>
                                        <p:attrNameLst>
                                          <p:attrName>style.visibility</p:attrName>
                                        </p:attrNameLst>
                                      </p:cBhvr>
                                      <p:to>
                                        <p:strVal val="visible"/>
                                      </p:to>
                                    </p:set>
                                    <p:animEffect transition="in" filter="blinds(horizontal)">
                                      <p:cBhvr>
                                        <p:cTn id="7" dur="500"/>
                                        <p:tgtEl>
                                          <p:spTgt spid="205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0515">
                                            <p:txEl>
                                              <p:pRg st="0" end="0"/>
                                            </p:txEl>
                                          </p:spTgt>
                                        </p:tgtEl>
                                        <p:attrNameLst>
                                          <p:attrName>style.visibility</p:attrName>
                                        </p:attrNameLst>
                                      </p:cBhvr>
                                      <p:to>
                                        <p:strVal val="visible"/>
                                      </p:to>
                                    </p:set>
                                    <p:anim calcmode="lin" valueType="num">
                                      <p:cBhvr additive="base">
                                        <p:cTn id="12" dur="500" fill="hold"/>
                                        <p:tgtEl>
                                          <p:spTgt spid="2051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05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0515">
                                            <p:txEl>
                                              <p:pRg st="1" end="1"/>
                                            </p:txEl>
                                          </p:spTgt>
                                        </p:tgtEl>
                                        <p:attrNameLst>
                                          <p:attrName>style.visibility</p:attrName>
                                        </p:attrNameLst>
                                      </p:cBhvr>
                                      <p:to>
                                        <p:strVal val="visible"/>
                                      </p:to>
                                    </p:set>
                                    <p:anim calcmode="lin" valueType="num">
                                      <p:cBhvr additive="base">
                                        <p:cTn id="18" dur="500" fill="hold"/>
                                        <p:tgtEl>
                                          <p:spTgt spid="20515">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05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0515">
                                            <p:txEl>
                                              <p:pRg st="2" end="2"/>
                                            </p:txEl>
                                          </p:spTgt>
                                        </p:tgtEl>
                                        <p:attrNameLst>
                                          <p:attrName>style.visibility</p:attrName>
                                        </p:attrNameLst>
                                      </p:cBhvr>
                                      <p:to>
                                        <p:strVal val="visible"/>
                                      </p:to>
                                    </p:set>
                                    <p:anim calcmode="lin" valueType="num">
                                      <p:cBhvr additive="base">
                                        <p:cTn id="24" dur="500" fill="hold"/>
                                        <p:tgtEl>
                                          <p:spTgt spid="20515">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051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4" grpId="0" autoUpdateAnimBg="0"/>
      <p:bldP spid="20515"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smtClean="0"/>
              <a:t>Why do we need annuities?</a:t>
            </a:r>
            <a:endParaRPr lang="en-US" dirty="0" smtClean="0"/>
          </a:p>
        </p:txBody>
      </p:sp>
      <p:sp>
        <p:nvSpPr>
          <p:cNvPr id="3" name="2 Marcador de contenido"/>
          <p:cNvSpPr>
            <a:spLocks noGrp="1"/>
          </p:cNvSpPr>
          <p:nvPr>
            <p:ph idx="1"/>
          </p:nvPr>
        </p:nvSpPr>
        <p:spPr>
          <a:xfrm>
            <a:off x="467544" y="1412776"/>
            <a:ext cx="8280920" cy="5040559"/>
          </a:xfrm>
        </p:spPr>
        <p:txBody>
          <a:bodyPr>
            <a:noAutofit/>
          </a:bodyPr>
          <a:lstStyle/>
          <a:p>
            <a:r>
              <a:rPr lang="en-GB" dirty="0"/>
              <a:t>There has been a shift from public pension provision and DB pensions to DC pension plans in most OECD countries</a:t>
            </a:r>
            <a:r>
              <a:rPr lang="en-GB" dirty="0" smtClean="0"/>
              <a:t>.</a:t>
            </a:r>
            <a:endParaRPr lang="en-GB" dirty="0"/>
          </a:p>
          <a:p>
            <a:r>
              <a:rPr lang="en-GB" dirty="0" smtClean="0"/>
              <a:t>Retirement </a:t>
            </a:r>
            <a:r>
              <a:rPr lang="en-GB" dirty="0"/>
              <a:t>income in DC plans depend on how assets accumulated are allocated</a:t>
            </a:r>
          </a:p>
        </p:txBody>
      </p:sp>
      <p:sp>
        <p:nvSpPr>
          <p:cNvPr id="4"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3</a:t>
            </a:fld>
            <a:endParaRPr lang="en-US" sz="1200" dirty="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098" name="Title 1"/>
          <p:cNvSpPr>
            <a:spLocks noGrp="1"/>
          </p:cNvSpPr>
          <p:nvPr>
            <p:ph type="ctrTitle"/>
          </p:nvPr>
        </p:nvSpPr>
        <p:spPr>
          <a:xfrm>
            <a:off x="1979712" y="2636912"/>
            <a:ext cx="5715000" cy="669414"/>
          </a:xfrm>
        </p:spPr>
        <p:txBody>
          <a:bodyPr/>
          <a:lstStyle/>
          <a:p>
            <a:pPr algn="ctr"/>
            <a:r>
              <a:rPr lang="en-GB" sz="4400" dirty="0"/>
              <a:t>Conclusions</a:t>
            </a:r>
            <a:endParaRPr lang="en-US" sz="4400" dirty="0"/>
          </a:p>
        </p:txBody>
      </p:sp>
    </p:spTree>
    <p:extLst>
      <p:ext uri="{BB962C8B-B14F-4D97-AF65-F5344CB8AC3E}">
        <p14:creationId xmlns:p14="http://schemas.microsoft.com/office/powerpoint/2010/main" val="355782334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bg>
      <p:bgRef idx="1001">
        <a:schemeClr val="bg1"/>
      </p:bgRef>
    </p:bg>
    <p:spTree>
      <p:nvGrpSpPr>
        <p:cNvPr id="1" name=""/>
        <p:cNvGrpSpPr/>
        <p:nvPr/>
      </p:nvGrpSpPr>
      <p:grpSpPr>
        <a:xfrm>
          <a:off x="0" y="0"/>
          <a:ext cx="0" cy="0"/>
          <a:chOff x="0" y="0"/>
          <a:chExt cx="0" cy="0"/>
        </a:xfrm>
      </p:grpSpPr>
      <p:sp>
        <p:nvSpPr>
          <p:cNvPr id="25604" name="Rectangle 7"/>
          <p:cNvSpPr>
            <a:spLocks/>
          </p:cNvSpPr>
          <p:nvPr/>
        </p:nvSpPr>
        <p:spPr bwMode="auto">
          <a:xfrm>
            <a:off x="7849519"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4" name="Group 9"/>
          <p:cNvGrpSpPr>
            <a:grpSpLocks/>
          </p:cNvGrpSpPr>
          <p:nvPr/>
        </p:nvGrpSpPr>
        <p:grpSpPr bwMode="auto">
          <a:xfrm>
            <a:off x="187524" y="2002483"/>
            <a:ext cx="615033" cy="2851919"/>
            <a:chOff x="0" y="0"/>
            <a:chExt cx="551" cy="2554"/>
          </a:xfrm>
        </p:grpSpPr>
        <p:sp>
          <p:nvSpPr>
            <p:cNvPr id="25632" name="AutoShape 10"/>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5633" name="Rectangle 11"/>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grpSp>
        <p:nvGrpSpPr>
          <p:cNvPr id="5" name="Group 12"/>
          <p:cNvGrpSpPr>
            <a:grpSpLocks/>
          </p:cNvGrpSpPr>
          <p:nvPr/>
        </p:nvGrpSpPr>
        <p:grpSpPr bwMode="auto">
          <a:xfrm>
            <a:off x="971104" y="1989088"/>
            <a:ext cx="616148" cy="2850803"/>
            <a:chOff x="0" y="0"/>
            <a:chExt cx="551" cy="2554"/>
          </a:xfrm>
        </p:grpSpPr>
        <p:sp>
          <p:nvSpPr>
            <p:cNvPr id="25630" name="AutoShape 13"/>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5631" name="Rectangle 14"/>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sp>
        <p:nvSpPr>
          <p:cNvPr id="25611" name="Rectangle 24"/>
          <p:cNvSpPr>
            <a:spLocks/>
          </p:cNvSpPr>
          <p:nvPr/>
        </p:nvSpPr>
        <p:spPr bwMode="auto">
          <a:xfrm>
            <a:off x="7848962"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10" name="Group 26"/>
          <p:cNvGrpSpPr>
            <a:grpSpLocks/>
          </p:cNvGrpSpPr>
          <p:nvPr/>
        </p:nvGrpSpPr>
        <p:grpSpPr bwMode="auto">
          <a:xfrm>
            <a:off x="187524" y="2002483"/>
            <a:ext cx="616148" cy="2851919"/>
            <a:chOff x="0" y="0"/>
            <a:chExt cx="552" cy="2554"/>
          </a:xfrm>
        </p:grpSpPr>
        <p:grpSp>
          <p:nvGrpSpPr>
            <p:cNvPr id="11" name="Group 27"/>
            <p:cNvGrpSpPr>
              <a:grpSpLocks/>
            </p:cNvGrpSpPr>
            <p:nvPr/>
          </p:nvGrpSpPr>
          <p:grpSpPr bwMode="auto">
            <a:xfrm>
              <a:off x="0" y="0"/>
              <a:ext cx="552" cy="2554"/>
              <a:chOff x="0" y="0"/>
              <a:chExt cx="552" cy="2554"/>
            </a:xfrm>
          </p:grpSpPr>
          <p:sp>
            <p:nvSpPr>
              <p:cNvPr id="25622" name="AutoShape 28"/>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25623" name="Rectangle 29"/>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grpSp>
        <p:nvGrpSpPr>
          <p:cNvPr id="12" name="Group 30"/>
          <p:cNvGrpSpPr>
            <a:grpSpLocks/>
          </p:cNvGrpSpPr>
          <p:nvPr/>
        </p:nvGrpSpPr>
        <p:grpSpPr bwMode="auto">
          <a:xfrm>
            <a:off x="971104" y="1989088"/>
            <a:ext cx="616148" cy="2850803"/>
            <a:chOff x="0" y="0"/>
            <a:chExt cx="552" cy="2554"/>
          </a:xfrm>
        </p:grpSpPr>
        <p:grpSp>
          <p:nvGrpSpPr>
            <p:cNvPr id="13" name="Group 31"/>
            <p:cNvGrpSpPr>
              <a:grpSpLocks/>
            </p:cNvGrpSpPr>
            <p:nvPr/>
          </p:nvGrpSpPr>
          <p:grpSpPr bwMode="auto">
            <a:xfrm>
              <a:off x="0" y="0"/>
              <a:ext cx="552" cy="2554"/>
              <a:chOff x="0" y="0"/>
              <a:chExt cx="552" cy="2554"/>
            </a:xfrm>
          </p:grpSpPr>
          <p:sp>
            <p:nvSpPr>
              <p:cNvPr id="25619" name="AutoShape 32"/>
              <p:cNvSpPr>
                <a:spLocks/>
              </p:cNvSpPr>
              <p:nvPr/>
            </p:nvSpPr>
            <p:spPr bwMode="auto">
              <a:xfrm>
                <a:off x="0" y="0"/>
                <a:ext cx="552"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25620" name="Rectangle 33"/>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sp>
        <p:nvSpPr>
          <p:cNvPr id="22562" name="Rectangle 34"/>
          <p:cNvSpPr>
            <a:spLocks noGrp="1" noChangeArrowheads="1"/>
          </p:cNvSpPr>
          <p:nvPr>
            <p:ph type="title"/>
          </p:nvPr>
        </p:nvSpPr>
        <p:spPr>
          <a:xfrm>
            <a:off x="1115615" y="214313"/>
            <a:ext cx="7585249" cy="954361"/>
          </a:xfrm>
        </p:spPr>
        <p:txBody>
          <a:bodyPr rIns="81276"/>
          <a:lstStyle/>
          <a:p>
            <a:pPr marL="40182" eaLnBrk="1" hangingPunct="1"/>
            <a:r>
              <a:rPr lang="en-US" dirty="0" smtClean="0"/>
              <a:t>Conclusions</a:t>
            </a:r>
          </a:p>
        </p:txBody>
      </p:sp>
      <p:sp>
        <p:nvSpPr>
          <p:cNvPr id="22563" name="Rectangle 35"/>
          <p:cNvSpPr>
            <a:spLocks noGrp="1" noChangeArrowheads="1"/>
          </p:cNvSpPr>
          <p:nvPr>
            <p:ph idx="1"/>
          </p:nvPr>
        </p:nvSpPr>
        <p:spPr>
          <a:xfrm>
            <a:off x="495599" y="1556792"/>
            <a:ext cx="8179594" cy="4802262"/>
          </a:xfrm>
        </p:spPr>
        <p:txBody>
          <a:bodyPr rIns="81276">
            <a:normAutofit/>
          </a:bodyPr>
          <a:lstStyle/>
          <a:p>
            <a:pPr eaLnBrk="1" hangingPunct="1"/>
            <a:r>
              <a:rPr lang="en-US" sz="3600" dirty="0" smtClean="0"/>
              <a:t>We need annuities to protect people from longevity risk.</a:t>
            </a:r>
          </a:p>
          <a:p>
            <a:pPr eaLnBrk="1" hangingPunct="1"/>
            <a:r>
              <a:rPr lang="en-US" sz="3600" dirty="0" smtClean="0"/>
              <a:t>How much needed to annuitize depends on the overall structure of the pension system in each country: large part retirement income from DC </a:t>
            </a:r>
            <a:r>
              <a:rPr lang="en-US" sz="3600" dirty="0" smtClean="0">
                <a:ea typeface="Wingdings" charset="2"/>
                <a:cs typeface="Wingdings" charset="2"/>
                <a:sym typeface="Wingdings" charset="2"/>
              </a:rPr>
              <a:t></a:t>
            </a:r>
            <a:r>
              <a:rPr lang="en-US" sz="3600" dirty="0" smtClean="0"/>
              <a:t> annuitize.</a:t>
            </a:r>
          </a:p>
        </p:txBody>
      </p:sp>
      <p:sp>
        <p:nvSpPr>
          <p:cNvPr id="34"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31</a:t>
            </a:fld>
            <a:endParaRPr lang="en-US" sz="1200" dirty="0">
              <a:solidFill>
                <a:schemeClr val="bg1"/>
              </a:solidFill>
            </a:endParaRP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2562"/>
                                        </p:tgtEl>
                                        <p:attrNameLst>
                                          <p:attrName>style.visibility</p:attrName>
                                        </p:attrNameLst>
                                      </p:cBhvr>
                                      <p:to>
                                        <p:strVal val="visible"/>
                                      </p:to>
                                    </p:set>
                                    <p:animEffect transition="in" filter="blinds(horizontal)">
                                      <p:cBhvr>
                                        <p:cTn id="7" dur="500"/>
                                        <p:tgtEl>
                                          <p:spTgt spid="2256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563">
                                            <p:txEl>
                                              <p:pRg st="0" end="0"/>
                                            </p:txEl>
                                          </p:spTgt>
                                        </p:tgtEl>
                                        <p:attrNameLst>
                                          <p:attrName>style.visibility</p:attrName>
                                        </p:attrNameLst>
                                      </p:cBhvr>
                                      <p:to>
                                        <p:strVal val="visible"/>
                                      </p:to>
                                    </p:set>
                                    <p:anim calcmode="lin" valueType="num">
                                      <p:cBhvr additive="base">
                                        <p:cTn id="12" dur="500" fill="hold"/>
                                        <p:tgtEl>
                                          <p:spTgt spid="2256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25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2563">
                                            <p:txEl>
                                              <p:pRg st="1" end="1"/>
                                            </p:txEl>
                                          </p:spTgt>
                                        </p:tgtEl>
                                        <p:attrNameLst>
                                          <p:attrName>style.visibility</p:attrName>
                                        </p:attrNameLst>
                                      </p:cBhvr>
                                      <p:to>
                                        <p:strVal val="visible"/>
                                      </p:to>
                                    </p:set>
                                    <p:anim calcmode="lin" valueType="num">
                                      <p:cBhvr additive="base">
                                        <p:cTn id="18" dur="500" fill="hold"/>
                                        <p:tgtEl>
                                          <p:spTgt spid="2256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256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62" grpId="0" autoUpdateAnimBg="0"/>
      <p:bldP spid="22563" grpId="0" build="p"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4" name="Rectangle 7"/>
          <p:cNvSpPr>
            <a:spLocks/>
          </p:cNvSpPr>
          <p:nvPr/>
        </p:nvSpPr>
        <p:spPr bwMode="auto">
          <a:xfrm>
            <a:off x="7849519"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4" name="Group 9"/>
          <p:cNvGrpSpPr>
            <a:grpSpLocks/>
          </p:cNvGrpSpPr>
          <p:nvPr/>
        </p:nvGrpSpPr>
        <p:grpSpPr bwMode="auto">
          <a:xfrm>
            <a:off x="187524" y="2002483"/>
            <a:ext cx="615033" cy="2851919"/>
            <a:chOff x="0" y="0"/>
            <a:chExt cx="551" cy="2554"/>
          </a:xfrm>
        </p:grpSpPr>
        <p:sp>
          <p:nvSpPr>
            <p:cNvPr id="25632" name="AutoShape 10"/>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5633" name="Rectangle 11"/>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grpSp>
        <p:nvGrpSpPr>
          <p:cNvPr id="5" name="Group 12"/>
          <p:cNvGrpSpPr>
            <a:grpSpLocks/>
          </p:cNvGrpSpPr>
          <p:nvPr/>
        </p:nvGrpSpPr>
        <p:grpSpPr bwMode="auto">
          <a:xfrm>
            <a:off x="971104" y="1989088"/>
            <a:ext cx="616148" cy="2850803"/>
            <a:chOff x="0" y="0"/>
            <a:chExt cx="551" cy="2554"/>
          </a:xfrm>
        </p:grpSpPr>
        <p:sp>
          <p:nvSpPr>
            <p:cNvPr id="25630" name="AutoShape 13"/>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5631" name="Rectangle 14"/>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sp>
        <p:nvSpPr>
          <p:cNvPr id="25608" name="Rectangle 15"/>
          <p:cNvSpPr>
            <a:spLocks/>
          </p:cNvSpPr>
          <p:nvPr/>
        </p:nvSpPr>
        <p:spPr bwMode="auto">
          <a:xfrm>
            <a:off x="8800028" y="6223992"/>
            <a:ext cx="159977"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5</a:t>
            </a:r>
          </a:p>
        </p:txBody>
      </p:sp>
      <p:sp>
        <p:nvSpPr>
          <p:cNvPr id="25611" name="Rectangle 24"/>
          <p:cNvSpPr>
            <a:spLocks/>
          </p:cNvSpPr>
          <p:nvPr/>
        </p:nvSpPr>
        <p:spPr bwMode="auto">
          <a:xfrm>
            <a:off x="7848962"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10" name="Group 26"/>
          <p:cNvGrpSpPr>
            <a:grpSpLocks/>
          </p:cNvGrpSpPr>
          <p:nvPr/>
        </p:nvGrpSpPr>
        <p:grpSpPr bwMode="auto">
          <a:xfrm>
            <a:off x="187524" y="2002483"/>
            <a:ext cx="616148" cy="2851919"/>
            <a:chOff x="0" y="0"/>
            <a:chExt cx="552" cy="2554"/>
          </a:xfrm>
        </p:grpSpPr>
        <p:grpSp>
          <p:nvGrpSpPr>
            <p:cNvPr id="11" name="Group 27"/>
            <p:cNvGrpSpPr>
              <a:grpSpLocks/>
            </p:cNvGrpSpPr>
            <p:nvPr/>
          </p:nvGrpSpPr>
          <p:grpSpPr bwMode="auto">
            <a:xfrm>
              <a:off x="0" y="0"/>
              <a:ext cx="552" cy="2554"/>
              <a:chOff x="0" y="0"/>
              <a:chExt cx="552" cy="2554"/>
            </a:xfrm>
          </p:grpSpPr>
          <p:sp>
            <p:nvSpPr>
              <p:cNvPr id="25622" name="AutoShape 28"/>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25623" name="Rectangle 29"/>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grpSp>
        <p:nvGrpSpPr>
          <p:cNvPr id="12" name="Group 30"/>
          <p:cNvGrpSpPr>
            <a:grpSpLocks/>
          </p:cNvGrpSpPr>
          <p:nvPr/>
        </p:nvGrpSpPr>
        <p:grpSpPr bwMode="auto">
          <a:xfrm>
            <a:off x="971104" y="1989088"/>
            <a:ext cx="616148" cy="2850803"/>
            <a:chOff x="0" y="0"/>
            <a:chExt cx="552" cy="2554"/>
          </a:xfrm>
        </p:grpSpPr>
        <p:grpSp>
          <p:nvGrpSpPr>
            <p:cNvPr id="13" name="Group 31"/>
            <p:cNvGrpSpPr>
              <a:grpSpLocks/>
            </p:cNvGrpSpPr>
            <p:nvPr/>
          </p:nvGrpSpPr>
          <p:grpSpPr bwMode="auto">
            <a:xfrm>
              <a:off x="0" y="0"/>
              <a:ext cx="552" cy="2554"/>
              <a:chOff x="0" y="0"/>
              <a:chExt cx="552" cy="2554"/>
            </a:xfrm>
          </p:grpSpPr>
          <p:sp>
            <p:nvSpPr>
              <p:cNvPr id="25619" name="AutoShape 32"/>
              <p:cNvSpPr>
                <a:spLocks/>
              </p:cNvSpPr>
              <p:nvPr/>
            </p:nvSpPr>
            <p:spPr bwMode="auto">
              <a:xfrm>
                <a:off x="0" y="0"/>
                <a:ext cx="552"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25620" name="Rectangle 33"/>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sp>
        <p:nvSpPr>
          <p:cNvPr id="22562" name="Rectangle 34"/>
          <p:cNvSpPr>
            <a:spLocks noGrp="1" noChangeArrowheads="1"/>
          </p:cNvSpPr>
          <p:nvPr>
            <p:ph type="title"/>
          </p:nvPr>
        </p:nvSpPr>
        <p:spPr>
          <a:xfrm>
            <a:off x="1043607" y="214313"/>
            <a:ext cx="7657257" cy="954361"/>
          </a:xfrm>
        </p:spPr>
        <p:txBody>
          <a:bodyPr rIns="81276"/>
          <a:lstStyle/>
          <a:p>
            <a:pPr marL="40182" eaLnBrk="1" hangingPunct="1"/>
            <a:r>
              <a:rPr lang="en-US" dirty="0" smtClean="0"/>
              <a:t>Conclusions</a:t>
            </a:r>
          </a:p>
        </p:txBody>
      </p:sp>
      <p:sp>
        <p:nvSpPr>
          <p:cNvPr id="22563" name="Rectangle 35"/>
          <p:cNvSpPr>
            <a:spLocks noGrp="1" noChangeArrowheads="1"/>
          </p:cNvSpPr>
          <p:nvPr>
            <p:ph idx="1"/>
          </p:nvPr>
        </p:nvSpPr>
        <p:spPr>
          <a:xfrm>
            <a:off x="495599" y="1412776"/>
            <a:ext cx="8179594" cy="4946278"/>
          </a:xfrm>
        </p:spPr>
        <p:txBody>
          <a:bodyPr rIns="81276">
            <a:normAutofit lnSpcReduction="10000"/>
          </a:bodyPr>
          <a:lstStyle/>
          <a:p>
            <a:pPr eaLnBrk="1" hangingPunct="1"/>
            <a:r>
              <a:rPr lang="en-US" dirty="0" smtClean="0"/>
              <a:t>Unfortunately, the lack of or insufficient financial instruments available for annuity providers hedge LR hinders annuity market</a:t>
            </a:r>
          </a:p>
          <a:p>
            <a:pPr eaLnBrk="1" hangingPunct="1"/>
            <a:r>
              <a:rPr lang="en-US" dirty="0" smtClean="0"/>
              <a:t>Additionally, individuals that expect their life span to be below the threshold life expectancy of their cohort (probably more than 50%) better off with VPW</a:t>
            </a:r>
          </a:p>
          <a:p>
            <a:pPr eaLnBrk="1" hangingPunct="1"/>
            <a:r>
              <a:rPr lang="en-US" dirty="0" smtClean="0"/>
              <a:t>However, life expectancy unknown </a:t>
            </a:r>
            <a:r>
              <a:rPr lang="en-US" dirty="0" smtClean="0">
                <a:sym typeface="Wingdings" pitchFamily="2" charset="2"/>
              </a:rPr>
              <a:t> LR  Promote annuitization</a:t>
            </a:r>
            <a:endParaRPr lang="en-US" dirty="0" smtClean="0"/>
          </a:p>
        </p:txBody>
      </p:sp>
      <p:sp>
        <p:nvSpPr>
          <p:cNvPr id="25617" name="Rectangle 36"/>
          <p:cNvSpPr>
            <a:spLocks/>
          </p:cNvSpPr>
          <p:nvPr/>
        </p:nvSpPr>
        <p:spPr bwMode="auto">
          <a:xfrm>
            <a:off x="8800028" y="6223992"/>
            <a:ext cx="159977"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5</a:t>
            </a:r>
          </a:p>
        </p:txBody>
      </p:sp>
      <p:sp>
        <p:nvSpPr>
          <p:cNvPr id="36"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32</a:t>
            </a:fld>
            <a:endParaRPr lang="en-US" sz="1200" dirty="0">
              <a:solidFill>
                <a:schemeClr val="bg1"/>
              </a:solidFill>
            </a:endParaRPr>
          </a:p>
        </p:txBody>
      </p:sp>
    </p:spTree>
    <p:extLst>
      <p:ext uri="{BB962C8B-B14F-4D97-AF65-F5344CB8AC3E}">
        <p14:creationId xmlns:p14="http://schemas.microsoft.com/office/powerpoint/2010/main" val="203411805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2562"/>
                                        </p:tgtEl>
                                        <p:attrNameLst>
                                          <p:attrName>style.visibility</p:attrName>
                                        </p:attrNameLst>
                                      </p:cBhvr>
                                      <p:to>
                                        <p:strVal val="visible"/>
                                      </p:to>
                                    </p:set>
                                    <p:animEffect transition="in" filter="blinds(horizontal)">
                                      <p:cBhvr>
                                        <p:cTn id="7" dur="500"/>
                                        <p:tgtEl>
                                          <p:spTgt spid="2256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563">
                                            <p:txEl>
                                              <p:pRg st="0" end="0"/>
                                            </p:txEl>
                                          </p:spTgt>
                                        </p:tgtEl>
                                        <p:attrNameLst>
                                          <p:attrName>style.visibility</p:attrName>
                                        </p:attrNameLst>
                                      </p:cBhvr>
                                      <p:to>
                                        <p:strVal val="visible"/>
                                      </p:to>
                                    </p:set>
                                    <p:anim calcmode="lin" valueType="num">
                                      <p:cBhvr additive="base">
                                        <p:cTn id="12" dur="500" fill="hold"/>
                                        <p:tgtEl>
                                          <p:spTgt spid="2256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25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2563">
                                            <p:txEl>
                                              <p:pRg st="1" end="1"/>
                                            </p:txEl>
                                          </p:spTgt>
                                        </p:tgtEl>
                                        <p:attrNameLst>
                                          <p:attrName>style.visibility</p:attrName>
                                        </p:attrNameLst>
                                      </p:cBhvr>
                                      <p:to>
                                        <p:strVal val="visible"/>
                                      </p:to>
                                    </p:set>
                                    <p:anim calcmode="lin" valueType="num">
                                      <p:cBhvr additive="base">
                                        <p:cTn id="18" dur="500" fill="hold"/>
                                        <p:tgtEl>
                                          <p:spTgt spid="2256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25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2563">
                                            <p:txEl>
                                              <p:pRg st="2" end="2"/>
                                            </p:txEl>
                                          </p:spTgt>
                                        </p:tgtEl>
                                        <p:attrNameLst>
                                          <p:attrName>style.visibility</p:attrName>
                                        </p:attrNameLst>
                                      </p:cBhvr>
                                      <p:to>
                                        <p:strVal val="visible"/>
                                      </p:to>
                                    </p:set>
                                    <p:anim calcmode="lin" valueType="num">
                                      <p:cBhvr additive="base">
                                        <p:cTn id="24" dur="500" fill="hold"/>
                                        <p:tgtEl>
                                          <p:spTgt spid="2256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256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62" grpId="0" autoUpdateAnimBg="0"/>
      <p:bldP spid="22563"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8" name="Rectangle 7"/>
          <p:cNvSpPr>
            <a:spLocks/>
          </p:cNvSpPr>
          <p:nvPr/>
        </p:nvSpPr>
        <p:spPr bwMode="auto">
          <a:xfrm>
            <a:off x="7849519"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4" name="Group 9"/>
          <p:cNvGrpSpPr>
            <a:grpSpLocks/>
          </p:cNvGrpSpPr>
          <p:nvPr/>
        </p:nvGrpSpPr>
        <p:grpSpPr bwMode="auto">
          <a:xfrm>
            <a:off x="187524" y="2002483"/>
            <a:ext cx="615033" cy="2851919"/>
            <a:chOff x="0" y="0"/>
            <a:chExt cx="551" cy="2554"/>
          </a:xfrm>
        </p:grpSpPr>
        <p:sp>
          <p:nvSpPr>
            <p:cNvPr id="26656" name="AutoShape 10"/>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6657" name="Rectangle 11"/>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grpSp>
        <p:nvGrpSpPr>
          <p:cNvPr id="5" name="Group 12"/>
          <p:cNvGrpSpPr>
            <a:grpSpLocks/>
          </p:cNvGrpSpPr>
          <p:nvPr/>
        </p:nvGrpSpPr>
        <p:grpSpPr bwMode="auto">
          <a:xfrm>
            <a:off x="971104" y="1989088"/>
            <a:ext cx="616148" cy="2850803"/>
            <a:chOff x="0" y="0"/>
            <a:chExt cx="551" cy="2554"/>
          </a:xfrm>
        </p:grpSpPr>
        <p:sp>
          <p:nvSpPr>
            <p:cNvPr id="26654" name="AutoShape 13"/>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6655" name="Rectangle 14"/>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sp>
        <p:nvSpPr>
          <p:cNvPr id="26635" name="Rectangle 24"/>
          <p:cNvSpPr>
            <a:spLocks/>
          </p:cNvSpPr>
          <p:nvPr/>
        </p:nvSpPr>
        <p:spPr bwMode="auto">
          <a:xfrm>
            <a:off x="7848962"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10" name="Group 26"/>
          <p:cNvGrpSpPr>
            <a:grpSpLocks/>
          </p:cNvGrpSpPr>
          <p:nvPr/>
        </p:nvGrpSpPr>
        <p:grpSpPr bwMode="auto">
          <a:xfrm>
            <a:off x="187524" y="2002483"/>
            <a:ext cx="616148" cy="2851919"/>
            <a:chOff x="0" y="0"/>
            <a:chExt cx="552" cy="2554"/>
          </a:xfrm>
        </p:grpSpPr>
        <p:grpSp>
          <p:nvGrpSpPr>
            <p:cNvPr id="11" name="Group 27"/>
            <p:cNvGrpSpPr>
              <a:grpSpLocks/>
            </p:cNvGrpSpPr>
            <p:nvPr/>
          </p:nvGrpSpPr>
          <p:grpSpPr bwMode="auto">
            <a:xfrm>
              <a:off x="0" y="0"/>
              <a:ext cx="552" cy="2554"/>
              <a:chOff x="0" y="0"/>
              <a:chExt cx="552" cy="2554"/>
            </a:xfrm>
          </p:grpSpPr>
          <p:sp>
            <p:nvSpPr>
              <p:cNvPr id="26646" name="AutoShape 28"/>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26647" name="Rectangle 29"/>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grpSp>
        <p:nvGrpSpPr>
          <p:cNvPr id="12" name="Group 30"/>
          <p:cNvGrpSpPr>
            <a:grpSpLocks/>
          </p:cNvGrpSpPr>
          <p:nvPr/>
        </p:nvGrpSpPr>
        <p:grpSpPr bwMode="auto">
          <a:xfrm>
            <a:off x="971104" y="1989088"/>
            <a:ext cx="616148" cy="2850803"/>
            <a:chOff x="0" y="0"/>
            <a:chExt cx="552" cy="2554"/>
          </a:xfrm>
        </p:grpSpPr>
        <p:grpSp>
          <p:nvGrpSpPr>
            <p:cNvPr id="13" name="Group 31"/>
            <p:cNvGrpSpPr>
              <a:grpSpLocks/>
            </p:cNvGrpSpPr>
            <p:nvPr/>
          </p:nvGrpSpPr>
          <p:grpSpPr bwMode="auto">
            <a:xfrm>
              <a:off x="0" y="0"/>
              <a:ext cx="552" cy="2554"/>
              <a:chOff x="0" y="0"/>
              <a:chExt cx="552" cy="2554"/>
            </a:xfrm>
          </p:grpSpPr>
          <p:sp>
            <p:nvSpPr>
              <p:cNvPr id="26643" name="AutoShape 32"/>
              <p:cNvSpPr>
                <a:spLocks/>
              </p:cNvSpPr>
              <p:nvPr/>
            </p:nvSpPr>
            <p:spPr bwMode="auto">
              <a:xfrm>
                <a:off x="0" y="0"/>
                <a:ext cx="552"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26644" name="Rectangle 33"/>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sp>
        <p:nvSpPr>
          <p:cNvPr id="22562" name="Rectangle 34"/>
          <p:cNvSpPr>
            <a:spLocks noGrp="1" noChangeArrowheads="1"/>
          </p:cNvSpPr>
          <p:nvPr>
            <p:ph type="title"/>
          </p:nvPr>
        </p:nvSpPr>
        <p:spPr>
          <a:xfrm>
            <a:off x="1115615" y="214313"/>
            <a:ext cx="7585249" cy="954361"/>
          </a:xfrm>
        </p:spPr>
        <p:txBody>
          <a:bodyPr rIns="81276"/>
          <a:lstStyle/>
          <a:p>
            <a:pPr marL="40182" eaLnBrk="1" hangingPunct="1"/>
            <a:r>
              <a:rPr lang="en-US" dirty="0" smtClean="0"/>
              <a:t>Conclusions</a:t>
            </a:r>
          </a:p>
        </p:txBody>
      </p:sp>
      <p:sp>
        <p:nvSpPr>
          <p:cNvPr id="22563" name="Rectangle 35"/>
          <p:cNvSpPr>
            <a:spLocks noGrp="1" noChangeArrowheads="1"/>
          </p:cNvSpPr>
          <p:nvPr>
            <p:ph idx="1"/>
          </p:nvPr>
        </p:nvSpPr>
        <p:spPr>
          <a:xfrm>
            <a:off x="495599" y="1412776"/>
            <a:ext cx="8179594" cy="4946278"/>
          </a:xfrm>
        </p:spPr>
        <p:txBody>
          <a:bodyPr rIns="81276"/>
          <a:lstStyle/>
          <a:p>
            <a:pPr eaLnBrk="1" hangingPunct="1"/>
            <a:r>
              <a:rPr lang="en-US" dirty="0" smtClean="0"/>
              <a:t>Change framing: annuities are insurance products (e.g. fire insurance) not investment products. As investments they are a bad deal. Sell them as insurance to protect against LR</a:t>
            </a:r>
          </a:p>
          <a:p>
            <a:pPr eaLnBrk="1" hangingPunct="1"/>
            <a:r>
              <a:rPr lang="en-GB" dirty="0" smtClean="0"/>
              <a:t>Combine </a:t>
            </a:r>
            <a:r>
              <a:rPr lang="en-GB" dirty="0"/>
              <a:t>VPW with deferred life annuities (inflation-indexed): protection from LR and flexibility, liquidity and possibility of bequests.</a:t>
            </a:r>
          </a:p>
          <a:p>
            <a:pPr eaLnBrk="1" hangingPunct="1"/>
            <a:endParaRPr lang="en-US" sz="800" dirty="0"/>
          </a:p>
        </p:txBody>
      </p:sp>
      <p:sp>
        <p:nvSpPr>
          <p:cNvPr id="36"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33</a:t>
            </a:fld>
            <a:endParaRPr lang="en-US" sz="1200" dirty="0">
              <a:solidFill>
                <a:schemeClr val="bg1"/>
              </a:solidFill>
            </a:endParaRPr>
          </a:p>
        </p:txBody>
      </p:sp>
    </p:spTree>
    <p:extLst>
      <p:ext uri="{BB962C8B-B14F-4D97-AF65-F5344CB8AC3E}">
        <p14:creationId xmlns:p14="http://schemas.microsoft.com/office/powerpoint/2010/main" val="115969059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2562"/>
                                        </p:tgtEl>
                                        <p:attrNameLst>
                                          <p:attrName>style.visibility</p:attrName>
                                        </p:attrNameLst>
                                      </p:cBhvr>
                                      <p:to>
                                        <p:strVal val="visible"/>
                                      </p:to>
                                    </p:set>
                                    <p:animEffect transition="in" filter="blinds(horizontal)">
                                      <p:cBhvr>
                                        <p:cTn id="7" dur="500"/>
                                        <p:tgtEl>
                                          <p:spTgt spid="2256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563">
                                            <p:txEl>
                                              <p:pRg st="0" end="0"/>
                                            </p:txEl>
                                          </p:spTgt>
                                        </p:tgtEl>
                                        <p:attrNameLst>
                                          <p:attrName>style.visibility</p:attrName>
                                        </p:attrNameLst>
                                      </p:cBhvr>
                                      <p:to>
                                        <p:strVal val="visible"/>
                                      </p:to>
                                    </p:set>
                                    <p:anim calcmode="lin" valueType="num">
                                      <p:cBhvr additive="base">
                                        <p:cTn id="12" dur="500" fill="hold"/>
                                        <p:tgtEl>
                                          <p:spTgt spid="2256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25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2563">
                                            <p:txEl>
                                              <p:pRg st="1" end="1"/>
                                            </p:txEl>
                                          </p:spTgt>
                                        </p:tgtEl>
                                        <p:attrNameLst>
                                          <p:attrName>style.visibility</p:attrName>
                                        </p:attrNameLst>
                                      </p:cBhvr>
                                      <p:to>
                                        <p:strVal val="visible"/>
                                      </p:to>
                                    </p:set>
                                    <p:anim calcmode="lin" valueType="num">
                                      <p:cBhvr additive="base">
                                        <p:cTn id="18" dur="500" fill="hold"/>
                                        <p:tgtEl>
                                          <p:spTgt spid="2256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256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62" grpId="0" autoUpdateAnimBg="0"/>
      <p:bldP spid="22563"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bg>
      <p:bgRef idx="1001">
        <a:schemeClr val="bg1"/>
      </p:bgRef>
    </p:bg>
    <p:spTree>
      <p:nvGrpSpPr>
        <p:cNvPr id="1" name=""/>
        <p:cNvGrpSpPr/>
        <p:nvPr/>
      </p:nvGrpSpPr>
      <p:grpSpPr>
        <a:xfrm>
          <a:off x="0" y="0"/>
          <a:ext cx="0" cy="0"/>
          <a:chOff x="0" y="0"/>
          <a:chExt cx="0" cy="0"/>
        </a:xfrm>
      </p:grpSpPr>
      <p:sp>
        <p:nvSpPr>
          <p:cNvPr id="26628" name="Rectangle 7"/>
          <p:cNvSpPr>
            <a:spLocks/>
          </p:cNvSpPr>
          <p:nvPr/>
        </p:nvSpPr>
        <p:spPr bwMode="auto">
          <a:xfrm>
            <a:off x="7849519"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4" name="Group 9"/>
          <p:cNvGrpSpPr>
            <a:grpSpLocks/>
          </p:cNvGrpSpPr>
          <p:nvPr/>
        </p:nvGrpSpPr>
        <p:grpSpPr bwMode="auto">
          <a:xfrm>
            <a:off x="187524" y="2002483"/>
            <a:ext cx="615033" cy="2851919"/>
            <a:chOff x="0" y="0"/>
            <a:chExt cx="551" cy="2554"/>
          </a:xfrm>
        </p:grpSpPr>
        <p:sp>
          <p:nvSpPr>
            <p:cNvPr id="26656" name="AutoShape 10"/>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6657" name="Rectangle 11"/>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grpSp>
        <p:nvGrpSpPr>
          <p:cNvPr id="5" name="Group 12"/>
          <p:cNvGrpSpPr>
            <a:grpSpLocks/>
          </p:cNvGrpSpPr>
          <p:nvPr/>
        </p:nvGrpSpPr>
        <p:grpSpPr bwMode="auto">
          <a:xfrm>
            <a:off x="971104" y="1989088"/>
            <a:ext cx="616148" cy="2850803"/>
            <a:chOff x="0" y="0"/>
            <a:chExt cx="551" cy="2554"/>
          </a:xfrm>
        </p:grpSpPr>
        <p:sp>
          <p:nvSpPr>
            <p:cNvPr id="26654" name="AutoShape 13"/>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6655" name="Rectangle 14"/>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sp>
        <p:nvSpPr>
          <p:cNvPr id="26635" name="Rectangle 24"/>
          <p:cNvSpPr>
            <a:spLocks/>
          </p:cNvSpPr>
          <p:nvPr/>
        </p:nvSpPr>
        <p:spPr bwMode="auto">
          <a:xfrm>
            <a:off x="7848962"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10" name="Group 26"/>
          <p:cNvGrpSpPr>
            <a:grpSpLocks/>
          </p:cNvGrpSpPr>
          <p:nvPr/>
        </p:nvGrpSpPr>
        <p:grpSpPr bwMode="auto">
          <a:xfrm>
            <a:off x="187524" y="2002483"/>
            <a:ext cx="616148" cy="2851919"/>
            <a:chOff x="0" y="0"/>
            <a:chExt cx="552" cy="2554"/>
          </a:xfrm>
        </p:grpSpPr>
        <p:grpSp>
          <p:nvGrpSpPr>
            <p:cNvPr id="11" name="Group 27"/>
            <p:cNvGrpSpPr>
              <a:grpSpLocks/>
            </p:cNvGrpSpPr>
            <p:nvPr/>
          </p:nvGrpSpPr>
          <p:grpSpPr bwMode="auto">
            <a:xfrm>
              <a:off x="0" y="0"/>
              <a:ext cx="552" cy="2554"/>
              <a:chOff x="0" y="0"/>
              <a:chExt cx="552" cy="2554"/>
            </a:xfrm>
          </p:grpSpPr>
          <p:sp>
            <p:nvSpPr>
              <p:cNvPr id="26646" name="AutoShape 28"/>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26647" name="Rectangle 29"/>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grpSp>
        <p:nvGrpSpPr>
          <p:cNvPr id="12" name="Group 30"/>
          <p:cNvGrpSpPr>
            <a:grpSpLocks/>
          </p:cNvGrpSpPr>
          <p:nvPr/>
        </p:nvGrpSpPr>
        <p:grpSpPr bwMode="auto">
          <a:xfrm>
            <a:off x="971104" y="1989088"/>
            <a:ext cx="616148" cy="2850803"/>
            <a:chOff x="0" y="0"/>
            <a:chExt cx="552" cy="2554"/>
          </a:xfrm>
        </p:grpSpPr>
        <p:grpSp>
          <p:nvGrpSpPr>
            <p:cNvPr id="13" name="Group 31"/>
            <p:cNvGrpSpPr>
              <a:grpSpLocks/>
            </p:cNvGrpSpPr>
            <p:nvPr/>
          </p:nvGrpSpPr>
          <p:grpSpPr bwMode="auto">
            <a:xfrm>
              <a:off x="0" y="0"/>
              <a:ext cx="552" cy="2554"/>
              <a:chOff x="0" y="0"/>
              <a:chExt cx="552" cy="2554"/>
            </a:xfrm>
          </p:grpSpPr>
          <p:sp>
            <p:nvSpPr>
              <p:cNvPr id="26643" name="AutoShape 32"/>
              <p:cNvSpPr>
                <a:spLocks/>
              </p:cNvSpPr>
              <p:nvPr/>
            </p:nvSpPr>
            <p:spPr bwMode="auto">
              <a:xfrm>
                <a:off x="0" y="0"/>
                <a:ext cx="552"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26644" name="Rectangle 33"/>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sp>
        <p:nvSpPr>
          <p:cNvPr id="22562" name="Rectangle 34"/>
          <p:cNvSpPr>
            <a:spLocks noGrp="1" noChangeArrowheads="1"/>
          </p:cNvSpPr>
          <p:nvPr>
            <p:ph type="title"/>
          </p:nvPr>
        </p:nvSpPr>
        <p:spPr>
          <a:xfrm>
            <a:off x="1187623" y="214313"/>
            <a:ext cx="7513241" cy="954361"/>
          </a:xfrm>
        </p:spPr>
        <p:txBody>
          <a:bodyPr rIns="81276"/>
          <a:lstStyle/>
          <a:p>
            <a:pPr marL="40182" eaLnBrk="1" hangingPunct="1"/>
            <a:r>
              <a:rPr lang="en-US" dirty="0" smtClean="0"/>
              <a:t>Conclusions</a:t>
            </a:r>
          </a:p>
        </p:txBody>
      </p:sp>
      <p:sp>
        <p:nvSpPr>
          <p:cNvPr id="22563" name="Rectangle 35"/>
          <p:cNvSpPr>
            <a:spLocks noGrp="1" noChangeArrowheads="1"/>
          </p:cNvSpPr>
          <p:nvPr>
            <p:ph idx="1"/>
          </p:nvPr>
        </p:nvSpPr>
        <p:spPr>
          <a:xfrm>
            <a:off x="495599" y="1340768"/>
            <a:ext cx="8179594" cy="5018286"/>
          </a:xfrm>
        </p:spPr>
        <p:txBody>
          <a:bodyPr rIns="81276">
            <a:normAutofit lnSpcReduction="10000"/>
          </a:bodyPr>
          <a:lstStyle/>
          <a:p>
            <a:pPr eaLnBrk="1" hangingPunct="1"/>
            <a:r>
              <a:rPr lang="en-US" dirty="0" smtClean="0"/>
              <a:t>Allow any annuity provider as long as they are subjected to solvency and capital adequacy requirements.</a:t>
            </a:r>
          </a:p>
          <a:p>
            <a:pPr eaLnBrk="1" hangingPunct="1"/>
            <a:r>
              <a:rPr lang="en-US" dirty="0" smtClean="0"/>
              <a:t>Countries with less develop annuity markets: Centralized annuity provider, but should allow insurance companies and other providers to enter the market, guarantee full equal competition, and its role should dwindle down as market develops.</a:t>
            </a:r>
          </a:p>
        </p:txBody>
      </p:sp>
      <p:sp>
        <p:nvSpPr>
          <p:cNvPr id="36"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34</a:t>
            </a:fld>
            <a:endParaRPr lang="en-US" sz="1200" dirty="0">
              <a:solidFill>
                <a:schemeClr val="bg1"/>
              </a:solidFill>
            </a:endParaRP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2562"/>
                                        </p:tgtEl>
                                        <p:attrNameLst>
                                          <p:attrName>style.visibility</p:attrName>
                                        </p:attrNameLst>
                                      </p:cBhvr>
                                      <p:to>
                                        <p:strVal val="visible"/>
                                      </p:to>
                                    </p:set>
                                    <p:animEffect transition="in" filter="blinds(horizontal)">
                                      <p:cBhvr>
                                        <p:cTn id="7" dur="500"/>
                                        <p:tgtEl>
                                          <p:spTgt spid="2256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563">
                                            <p:txEl>
                                              <p:pRg st="0" end="0"/>
                                            </p:txEl>
                                          </p:spTgt>
                                        </p:tgtEl>
                                        <p:attrNameLst>
                                          <p:attrName>style.visibility</p:attrName>
                                        </p:attrNameLst>
                                      </p:cBhvr>
                                      <p:to>
                                        <p:strVal val="visible"/>
                                      </p:to>
                                    </p:set>
                                    <p:anim calcmode="lin" valueType="num">
                                      <p:cBhvr additive="base">
                                        <p:cTn id="12" dur="500" fill="hold"/>
                                        <p:tgtEl>
                                          <p:spTgt spid="2256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25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2563">
                                            <p:txEl>
                                              <p:pRg st="1" end="1"/>
                                            </p:txEl>
                                          </p:spTgt>
                                        </p:tgtEl>
                                        <p:attrNameLst>
                                          <p:attrName>style.visibility</p:attrName>
                                        </p:attrNameLst>
                                      </p:cBhvr>
                                      <p:to>
                                        <p:strVal val="visible"/>
                                      </p:to>
                                    </p:set>
                                    <p:anim calcmode="lin" valueType="num">
                                      <p:cBhvr additive="base">
                                        <p:cTn id="18" dur="500" fill="hold"/>
                                        <p:tgtEl>
                                          <p:spTgt spid="2256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256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62" grpId="0" autoUpdateAnimBg="0"/>
      <p:bldP spid="22563" grpId="0" build="p"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8" name="Rectangle 7"/>
          <p:cNvSpPr>
            <a:spLocks/>
          </p:cNvSpPr>
          <p:nvPr/>
        </p:nvSpPr>
        <p:spPr bwMode="auto">
          <a:xfrm>
            <a:off x="7849519"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4" name="Group 9"/>
          <p:cNvGrpSpPr>
            <a:grpSpLocks/>
          </p:cNvGrpSpPr>
          <p:nvPr/>
        </p:nvGrpSpPr>
        <p:grpSpPr bwMode="auto">
          <a:xfrm>
            <a:off x="187524" y="2002483"/>
            <a:ext cx="615033" cy="2851919"/>
            <a:chOff x="0" y="0"/>
            <a:chExt cx="551" cy="2554"/>
          </a:xfrm>
        </p:grpSpPr>
        <p:sp>
          <p:nvSpPr>
            <p:cNvPr id="26656" name="AutoShape 10"/>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6657" name="Rectangle 11"/>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grpSp>
        <p:nvGrpSpPr>
          <p:cNvPr id="5" name="Group 12"/>
          <p:cNvGrpSpPr>
            <a:grpSpLocks/>
          </p:cNvGrpSpPr>
          <p:nvPr/>
        </p:nvGrpSpPr>
        <p:grpSpPr bwMode="auto">
          <a:xfrm>
            <a:off x="971104" y="1989088"/>
            <a:ext cx="616148" cy="2850803"/>
            <a:chOff x="0" y="0"/>
            <a:chExt cx="551" cy="2554"/>
          </a:xfrm>
        </p:grpSpPr>
        <p:sp>
          <p:nvSpPr>
            <p:cNvPr id="26654" name="AutoShape 13"/>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26655" name="Rectangle 14"/>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sp>
        <p:nvSpPr>
          <p:cNvPr id="26632" name="Rectangle 15"/>
          <p:cNvSpPr>
            <a:spLocks/>
          </p:cNvSpPr>
          <p:nvPr/>
        </p:nvSpPr>
        <p:spPr bwMode="auto">
          <a:xfrm>
            <a:off x="8800028" y="6223992"/>
            <a:ext cx="159977"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5</a:t>
            </a:r>
          </a:p>
        </p:txBody>
      </p:sp>
      <p:sp>
        <p:nvSpPr>
          <p:cNvPr id="26635" name="Rectangle 24"/>
          <p:cNvSpPr>
            <a:spLocks/>
          </p:cNvSpPr>
          <p:nvPr/>
        </p:nvSpPr>
        <p:spPr bwMode="auto">
          <a:xfrm>
            <a:off x="7848962"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10" name="Group 26"/>
          <p:cNvGrpSpPr>
            <a:grpSpLocks/>
          </p:cNvGrpSpPr>
          <p:nvPr/>
        </p:nvGrpSpPr>
        <p:grpSpPr bwMode="auto">
          <a:xfrm>
            <a:off x="187524" y="2002483"/>
            <a:ext cx="616148" cy="2851919"/>
            <a:chOff x="0" y="0"/>
            <a:chExt cx="552" cy="2554"/>
          </a:xfrm>
        </p:grpSpPr>
        <p:grpSp>
          <p:nvGrpSpPr>
            <p:cNvPr id="11" name="Group 27"/>
            <p:cNvGrpSpPr>
              <a:grpSpLocks/>
            </p:cNvGrpSpPr>
            <p:nvPr/>
          </p:nvGrpSpPr>
          <p:grpSpPr bwMode="auto">
            <a:xfrm>
              <a:off x="0" y="0"/>
              <a:ext cx="552" cy="2554"/>
              <a:chOff x="0" y="0"/>
              <a:chExt cx="552" cy="2554"/>
            </a:xfrm>
          </p:grpSpPr>
          <p:sp>
            <p:nvSpPr>
              <p:cNvPr id="26646" name="AutoShape 28"/>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26647" name="Rectangle 29"/>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grpSp>
        <p:nvGrpSpPr>
          <p:cNvPr id="12" name="Group 30"/>
          <p:cNvGrpSpPr>
            <a:grpSpLocks/>
          </p:cNvGrpSpPr>
          <p:nvPr/>
        </p:nvGrpSpPr>
        <p:grpSpPr bwMode="auto">
          <a:xfrm>
            <a:off x="971104" y="1989088"/>
            <a:ext cx="616148" cy="2850803"/>
            <a:chOff x="0" y="0"/>
            <a:chExt cx="552" cy="2554"/>
          </a:xfrm>
        </p:grpSpPr>
        <p:grpSp>
          <p:nvGrpSpPr>
            <p:cNvPr id="13" name="Group 31"/>
            <p:cNvGrpSpPr>
              <a:grpSpLocks/>
            </p:cNvGrpSpPr>
            <p:nvPr/>
          </p:nvGrpSpPr>
          <p:grpSpPr bwMode="auto">
            <a:xfrm>
              <a:off x="0" y="0"/>
              <a:ext cx="552" cy="2554"/>
              <a:chOff x="0" y="0"/>
              <a:chExt cx="552" cy="2554"/>
            </a:xfrm>
          </p:grpSpPr>
          <p:sp>
            <p:nvSpPr>
              <p:cNvPr id="26643" name="AutoShape 32"/>
              <p:cNvSpPr>
                <a:spLocks/>
              </p:cNvSpPr>
              <p:nvPr/>
            </p:nvSpPr>
            <p:spPr bwMode="auto">
              <a:xfrm>
                <a:off x="0" y="0"/>
                <a:ext cx="552"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26644" name="Rectangle 33"/>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sp>
        <p:nvSpPr>
          <p:cNvPr id="22562" name="Rectangle 34"/>
          <p:cNvSpPr>
            <a:spLocks noGrp="1" noChangeArrowheads="1"/>
          </p:cNvSpPr>
          <p:nvPr>
            <p:ph type="title"/>
          </p:nvPr>
        </p:nvSpPr>
        <p:spPr>
          <a:xfrm>
            <a:off x="1043607" y="214313"/>
            <a:ext cx="7657257" cy="954361"/>
          </a:xfrm>
        </p:spPr>
        <p:txBody>
          <a:bodyPr rIns="81276"/>
          <a:lstStyle/>
          <a:p>
            <a:pPr marL="40182" eaLnBrk="1" hangingPunct="1"/>
            <a:r>
              <a:rPr lang="en-US" dirty="0" smtClean="0"/>
              <a:t>Conclusions</a:t>
            </a:r>
          </a:p>
        </p:txBody>
      </p:sp>
      <p:sp>
        <p:nvSpPr>
          <p:cNvPr id="22563" name="Rectangle 35"/>
          <p:cNvSpPr>
            <a:spLocks noGrp="1" noChangeArrowheads="1"/>
          </p:cNvSpPr>
          <p:nvPr>
            <p:ph idx="1"/>
          </p:nvPr>
        </p:nvSpPr>
        <p:spPr>
          <a:xfrm>
            <a:off x="495599" y="1412776"/>
            <a:ext cx="8179594" cy="4946278"/>
          </a:xfrm>
        </p:spPr>
        <p:txBody>
          <a:bodyPr rIns="81276"/>
          <a:lstStyle/>
          <a:p>
            <a:pPr eaLnBrk="1" hangingPunct="1"/>
            <a:r>
              <a:rPr lang="en-US" dirty="0" smtClean="0"/>
              <a:t>Type of annuity products: 1st protection from LR, once achieved full flexibility with the remaining if the balances accumulated.</a:t>
            </a:r>
          </a:p>
        </p:txBody>
      </p:sp>
      <p:sp>
        <p:nvSpPr>
          <p:cNvPr id="26641" name="Rectangle 36"/>
          <p:cNvSpPr>
            <a:spLocks/>
          </p:cNvSpPr>
          <p:nvPr/>
        </p:nvSpPr>
        <p:spPr bwMode="auto">
          <a:xfrm>
            <a:off x="8800028" y="6223992"/>
            <a:ext cx="159977"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5</a:t>
            </a:r>
          </a:p>
        </p:txBody>
      </p:sp>
      <p:sp>
        <p:nvSpPr>
          <p:cNvPr id="36"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35</a:t>
            </a:fld>
            <a:endParaRPr lang="en-US" sz="1200" dirty="0">
              <a:solidFill>
                <a:schemeClr val="bg1"/>
              </a:solidFill>
            </a:endParaRPr>
          </a:p>
        </p:txBody>
      </p:sp>
    </p:spTree>
    <p:extLst>
      <p:ext uri="{BB962C8B-B14F-4D97-AF65-F5344CB8AC3E}">
        <p14:creationId xmlns:p14="http://schemas.microsoft.com/office/powerpoint/2010/main" val="213410376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2562"/>
                                        </p:tgtEl>
                                        <p:attrNameLst>
                                          <p:attrName>style.visibility</p:attrName>
                                        </p:attrNameLst>
                                      </p:cBhvr>
                                      <p:to>
                                        <p:strVal val="visible"/>
                                      </p:to>
                                    </p:set>
                                    <p:animEffect transition="in" filter="blinds(horizontal)">
                                      <p:cBhvr>
                                        <p:cTn id="7" dur="500"/>
                                        <p:tgtEl>
                                          <p:spTgt spid="2256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563">
                                            <p:txEl>
                                              <p:pRg st="0" end="0"/>
                                            </p:txEl>
                                          </p:spTgt>
                                        </p:tgtEl>
                                        <p:attrNameLst>
                                          <p:attrName>style.visibility</p:attrName>
                                        </p:attrNameLst>
                                      </p:cBhvr>
                                      <p:to>
                                        <p:strVal val="visible"/>
                                      </p:to>
                                    </p:set>
                                    <p:anim calcmode="lin" valueType="num">
                                      <p:cBhvr additive="base">
                                        <p:cTn id="12" dur="500" fill="hold"/>
                                        <p:tgtEl>
                                          <p:spTgt spid="2256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256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62" grpId="0" autoUpdateAnimBg="0"/>
      <p:bldP spid="22563" grpId="0" build="p"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4818" name="Title 1"/>
          <p:cNvSpPr>
            <a:spLocks noGrp="1"/>
          </p:cNvSpPr>
          <p:nvPr>
            <p:ph type="ctrTitle"/>
          </p:nvPr>
        </p:nvSpPr>
        <p:spPr>
          <a:xfrm>
            <a:off x="2123728" y="2805714"/>
            <a:ext cx="5429250" cy="877163"/>
          </a:xfrm>
        </p:spPr>
        <p:txBody>
          <a:bodyPr/>
          <a:lstStyle/>
          <a:p>
            <a:pPr algn="ctr">
              <a:lnSpc>
                <a:spcPct val="100000"/>
              </a:lnSpc>
            </a:pPr>
            <a:r>
              <a:rPr lang="en-GB" sz="5100" dirty="0"/>
              <a:t>THANK YOU!</a:t>
            </a:r>
            <a:endParaRPr lang="en-US" sz="5100" dirty="0"/>
          </a:p>
        </p:txBody>
      </p:sp>
      <p:sp>
        <p:nvSpPr>
          <p:cNvPr id="4" name="Subtitle 3"/>
          <p:cNvSpPr>
            <a:spLocks noGrp="1"/>
          </p:cNvSpPr>
          <p:nvPr>
            <p:ph type="subTitle" idx="1"/>
          </p:nvPr>
        </p:nvSpPr>
        <p:spPr>
          <a:xfrm>
            <a:off x="107504" y="5445224"/>
            <a:ext cx="5500688" cy="1154162"/>
          </a:xfrm>
        </p:spPr>
        <p:txBody>
          <a:bodyPr/>
          <a:lstStyle/>
          <a:p>
            <a:pPr algn="ctr">
              <a:lnSpc>
                <a:spcPct val="100000"/>
              </a:lnSpc>
              <a:defRPr/>
            </a:pPr>
            <a:r>
              <a:rPr lang="en-GB" sz="2300" dirty="0"/>
              <a:t>www.oecd.org/daf/fin</a:t>
            </a:r>
          </a:p>
          <a:p>
            <a:pPr algn="ctr">
              <a:lnSpc>
                <a:spcPct val="100000"/>
              </a:lnSpc>
              <a:defRPr/>
            </a:pPr>
            <a:r>
              <a:rPr lang="en-GB" sz="2300" dirty="0"/>
              <a:t>www.oecd.org/daf/pensions</a:t>
            </a:r>
          </a:p>
          <a:p>
            <a:pPr algn="ctr">
              <a:lnSpc>
                <a:spcPct val="100000"/>
              </a:lnSpc>
              <a:defRPr/>
            </a:pPr>
            <a:r>
              <a:rPr lang="en-GB" sz="2300" dirty="0"/>
              <a:t>www.oecd.org/daf/fin/wp</a:t>
            </a:r>
            <a:endParaRPr lang="en-US" sz="2300"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smtClean="0"/>
              <a:t>Allocation of resources accumulated</a:t>
            </a:r>
            <a:endParaRPr lang="en-US" dirty="0" smtClean="0"/>
          </a:p>
        </p:txBody>
      </p:sp>
      <p:sp>
        <p:nvSpPr>
          <p:cNvPr id="3" name="2 Marcador de contenido"/>
          <p:cNvSpPr>
            <a:spLocks noGrp="1"/>
          </p:cNvSpPr>
          <p:nvPr>
            <p:ph idx="1"/>
          </p:nvPr>
        </p:nvSpPr>
        <p:spPr>
          <a:xfrm>
            <a:off x="539552" y="1484784"/>
            <a:ext cx="8136904" cy="4968552"/>
          </a:xfrm>
        </p:spPr>
        <p:txBody>
          <a:bodyPr>
            <a:normAutofit fontScale="92500" lnSpcReduction="10000"/>
          </a:bodyPr>
          <a:lstStyle/>
          <a:p>
            <a:r>
              <a:rPr lang="en-GB" dirty="0" smtClean="0"/>
              <a:t>One of the main objectives of pension provision:  to provide protection from outliving one’s own resources (i.e. longevity risk)</a:t>
            </a:r>
          </a:p>
          <a:p>
            <a:pPr eaLnBrk="1" hangingPunct="1"/>
            <a:r>
              <a:rPr lang="en-US" dirty="0" smtClean="0"/>
              <a:t>Life annuities provide annuitants protection from longevity risk (LR)</a:t>
            </a:r>
          </a:p>
          <a:p>
            <a:pPr eaLnBrk="1" hangingPunct="1"/>
            <a:r>
              <a:rPr lang="en-US" dirty="0" smtClean="0"/>
              <a:t>However, life annuities are illiquid and less flexible than phased withdrawals (drawdown plans) to address contingencies (e.g. health, pay down debts), and do not allow for bequest.</a:t>
            </a:r>
          </a:p>
        </p:txBody>
      </p:sp>
      <p:sp>
        <p:nvSpPr>
          <p:cNvPr id="4"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4</a:t>
            </a:fld>
            <a:endParaRPr lang="en-US" sz="1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6" name="Rectangle 7"/>
          <p:cNvSpPr>
            <a:spLocks/>
          </p:cNvSpPr>
          <p:nvPr/>
        </p:nvSpPr>
        <p:spPr bwMode="auto">
          <a:xfrm>
            <a:off x="7849519"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4" name="Group 9"/>
          <p:cNvGrpSpPr>
            <a:grpSpLocks/>
          </p:cNvGrpSpPr>
          <p:nvPr/>
        </p:nvGrpSpPr>
        <p:grpSpPr bwMode="auto">
          <a:xfrm>
            <a:off x="187524" y="2002483"/>
            <a:ext cx="615033" cy="2851919"/>
            <a:chOff x="0" y="0"/>
            <a:chExt cx="551" cy="2554"/>
          </a:xfrm>
        </p:grpSpPr>
        <p:sp>
          <p:nvSpPr>
            <p:cNvPr id="8224" name="AutoShape 10"/>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8225" name="Rectangle 11"/>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grpSp>
        <p:nvGrpSpPr>
          <p:cNvPr id="5" name="Group 12"/>
          <p:cNvGrpSpPr>
            <a:grpSpLocks/>
          </p:cNvGrpSpPr>
          <p:nvPr/>
        </p:nvGrpSpPr>
        <p:grpSpPr bwMode="auto">
          <a:xfrm>
            <a:off x="971104" y="1989088"/>
            <a:ext cx="616148" cy="2850803"/>
            <a:chOff x="0" y="0"/>
            <a:chExt cx="551" cy="2554"/>
          </a:xfrm>
        </p:grpSpPr>
        <p:sp>
          <p:nvSpPr>
            <p:cNvPr id="8222" name="AutoShape 13"/>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8223" name="Rectangle 14"/>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sp>
        <p:nvSpPr>
          <p:cNvPr id="8203" name="Rectangle 24"/>
          <p:cNvSpPr>
            <a:spLocks/>
          </p:cNvSpPr>
          <p:nvPr/>
        </p:nvSpPr>
        <p:spPr bwMode="auto">
          <a:xfrm>
            <a:off x="7848962"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10" name="Group 26"/>
          <p:cNvGrpSpPr>
            <a:grpSpLocks/>
          </p:cNvGrpSpPr>
          <p:nvPr/>
        </p:nvGrpSpPr>
        <p:grpSpPr bwMode="auto">
          <a:xfrm>
            <a:off x="187524" y="2002483"/>
            <a:ext cx="616148" cy="2851919"/>
            <a:chOff x="0" y="0"/>
            <a:chExt cx="552" cy="2554"/>
          </a:xfrm>
        </p:grpSpPr>
        <p:grpSp>
          <p:nvGrpSpPr>
            <p:cNvPr id="11" name="Group 27"/>
            <p:cNvGrpSpPr>
              <a:grpSpLocks/>
            </p:cNvGrpSpPr>
            <p:nvPr/>
          </p:nvGrpSpPr>
          <p:grpSpPr bwMode="auto">
            <a:xfrm>
              <a:off x="0" y="0"/>
              <a:ext cx="552" cy="2554"/>
              <a:chOff x="0" y="0"/>
              <a:chExt cx="552" cy="2554"/>
            </a:xfrm>
          </p:grpSpPr>
          <p:sp>
            <p:nvSpPr>
              <p:cNvPr id="8214" name="AutoShape 28"/>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8215" name="Rectangle 29"/>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grpSp>
        <p:nvGrpSpPr>
          <p:cNvPr id="12" name="Group 30"/>
          <p:cNvGrpSpPr>
            <a:grpSpLocks/>
          </p:cNvGrpSpPr>
          <p:nvPr/>
        </p:nvGrpSpPr>
        <p:grpSpPr bwMode="auto">
          <a:xfrm>
            <a:off x="971104" y="1989088"/>
            <a:ext cx="616148" cy="2850803"/>
            <a:chOff x="0" y="0"/>
            <a:chExt cx="552" cy="2554"/>
          </a:xfrm>
        </p:grpSpPr>
        <p:grpSp>
          <p:nvGrpSpPr>
            <p:cNvPr id="13" name="Group 31"/>
            <p:cNvGrpSpPr>
              <a:grpSpLocks/>
            </p:cNvGrpSpPr>
            <p:nvPr/>
          </p:nvGrpSpPr>
          <p:grpSpPr bwMode="auto">
            <a:xfrm>
              <a:off x="0" y="0"/>
              <a:ext cx="552" cy="2554"/>
              <a:chOff x="0" y="0"/>
              <a:chExt cx="552" cy="2554"/>
            </a:xfrm>
          </p:grpSpPr>
          <p:sp>
            <p:nvSpPr>
              <p:cNvPr id="8211" name="AutoShape 32"/>
              <p:cNvSpPr>
                <a:spLocks/>
              </p:cNvSpPr>
              <p:nvPr/>
            </p:nvSpPr>
            <p:spPr bwMode="auto">
              <a:xfrm>
                <a:off x="0" y="0"/>
                <a:ext cx="552"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8212" name="Rectangle 33"/>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sp>
        <p:nvSpPr>
          <p:cNvPr id="6178" name="Rectangle 34"/>
          <p:cNvSpPr>
            <a:spLocks noGrp="1" noChangeArrowheads="1"/>
          </p:cNvSpPr>
          <p:nvPr>
            <p:ph type="title"/>
          </p:nvPr>
        </p:nvSpPr>
        <p:spPr/>
        <p:txBody>
          <a:bodyPr rIns="81276"/>
          <a:lstStyle/>
          <a:p>
            <a:pPr marL="40182" eaLnBrk="1" hangingPunct="1"/>
            <a:r>
              <a:rPr lang="en-GB" dirty="0" smtClean="0"/>
              <a:t>Allocation of resources accumulated</a:t>
            </a:r>
            <a:endParaRPr lang="en-US" dirty="0" smtClean="0"/>
          </a:p>
        </p:txBody>
      </p:sp>
      <p:sp>
        <p:nvSpPr>
          <p:cNvPr id="6179" name="Rectangle 35"/>
          <p:cNvSpPr>
            <a:spLocks noGrp="1" noChangeArrowheads="1"/>
          </p:cNvSpPr>
          <p:nvPr>
            <p:ph idx="1"/>
          </p:nvPr>
        </p:nvSpPr>
        <p:spPr>
          <a:xfrm>
            <a:off x="495598" y="1412776"/>
            <a:ext cx="8152805" cy="5115942"/>
          </a:xfrm>
        </p:spPr>
        <p:txBody>
          <a:bodyPr rIns="81276">
            <a:noAutofit/>
          </a:bodyPr>
          <a:lstStyle/>
          <a:p>
            <a:pPr eaLnBrk="1" hangingPunct="1"/>
            <a:r>
              <a:rPr lang="en-GB" sz="3000" dirty="0"/>
              <a:t>Buying annuities requires to pay a premium for a event that may not materialize. It is insurance!</a:t>
            </a:r>
            <a:endParaRPr lang="en-US" sz="3000" dirty="0"/>
          </a:p>
          <a:p>
            <a:pPr eaLnBrk="1" hangingPunct="1"/>
            <a:r>
              <a:rPr lang="en-US" sz="3000" dirty="0"/>
              <a:t>Programmed withdrawals (PW) are liquid, allow for flexibility to address contingencies, and permit to leave bequests.</a:t>
            </a:r>
          </a:p>
          <a:p>
            <a:pPr eaLnBrk="1" hangingPunct="1"/>
            <a:r>
              <a:rPr lang="en-US" sz="3000" dirty="0"/>
              <a:t>Moreover, PW provide retirees with access to portfolio investment gains, while standard life annuities do not.</a:t>
            </a:r>
          </a:p>
          <a:p>
            <a:pPr eaLnBrk="1" hangingPunct="1"/>
            <a:r>
              <a:rPr lang="en-US" sz="3000" dirty="0"/>
              <a:t>But PW fail to provide protection from LR</a:t>
            </a:r>
          </a:p>
        </p:txBody>
      </p:sp>
      <p:sp>
        <p:nvSpPr>
          <p:cNvPr id="36"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5</a:t>
            </a:fld>
            <a:endParaRPr lang="en-US" sz="1200"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178"/>
                                        </p:tgtEl>
                                        <p:attrNameLst>
                                          <p:attrName>style.visibility</p:attrName>
                                        </p:attrNameLst>
                                      </p:cBhvr>
                                      <p:to>
                                        <p:strVal val="visible"/>
                                      </p:to>
                                    </p:set>
                                    <p:animEffect transition="in" filter="blinds(horizontal)">
                                      <p:cBhvr>
                                        <p:cTn id="7" dur="500"/>
                                        <p:tgtEl>
                                          <p:spTgt spid="617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179">
                                            <p:txEl>
                                              <p:pRg st="0" end="0"/>
                                            </p:txEl>
                                          </p:spTgt>
                                        </p:tgtEl>
                                        <p:attrNameLst>
                                          <p:attrName>style.visibility</p:attrName>
                                        </p:attrNameLst>
                                      </p:cBhvr>
                                      <p:to>
                                        <p:strVal val="visible"/>
                                      </p:to>
                                    </p:set>
                                    <p:anim calcmode="lin" valueType="num">
                                      <p:cBhvr additive="base">
                                        <p:cTn id="12" dur="500" fill="hold"/>
                                        <p:tgtEl>
                                          <p:spTgt spid="617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1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179">
                                            <p:txEl>
                                              <p:pRg st="1" end="1"/>
                                            </p:txEl>
                                          </p:spTgt>
                                        </p:tgtEl>
                                        <p:attrNameLst>
                                          <p:attrName>style.visibility</p:attrName>
                                        </p:attrNameLst>
                                      </p:cBhvr>
                                      <p:to>
                                        <p:strVal val="visible"/>
                                      </p:to>
                                    </p:set>
                                    <p:anim calcmode="lin" valueType="num">
                                      <p:cBhvr additive="base">
                                        <p:cTn id="18" dur="500" fill="hold"/>
                                        <p:tgtEl>
                                          <p:spTgt spid="6179">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61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6179">
                                            <p:txEl>
                                              <p:pRg st="2" end="2"/>
                                            </p:txEl>
                                          </p:spTgt>
                                        </p:tgtEl>
                                        <p:attrNameLst>
                                          <p:attrName>style.visibility</p:attrName>
                                        </p:attrNameLst>
                                      </p:cBhvr>
                                      <p:to>
                                        <p:strVal val="visible"/>
                                      </p:to>
                                    </p:set>
                                    <p:anim calcmode="lin" valueType="num">
                                      <p:cBhvr additive="base">
                                        <p:cTn id="24" dur="500" fill="hold"/>
                                        <p:tgtEl>
                                          <p:spTgt spid="6179">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617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6179">
                                            <p:txEl>
                                              <p:pRg st="3" end="3"/>
                                            </p:txEl>
                                          </p:spTgt>
                                        </p:tgtEl>
                                        <p:attrNameLst>
                                          <p:attrName>style.visibility</p:attrName>
                                        </p:attrNameLst>
                                      </p:cBhvr>
                                      <p:to>
                                        <p:strVal val="visible"/>
                                      </p:to>
                                    </p:set>
                                    <p:anim calcmode="lin" valueType="num">
                                      <p:cBhvr additive="base">
                                        <p:cTn id="30" dur="500" fill="hold"/>
                                        <p:tgtEl>
                                          <p:spTgt spid="6179">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617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8"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43608" y="115888"/>
            <a:ext cx="7957517" cy="1143000"/>
          </a:xfrm>
        </p:spPr>
        <p:txBody>
          <a:bodyPr/>
          <a:lstStyle/>
          <a:p>
            <a:r>
              <a:rPr lang="en-US" dirty="0" smtClean="0"/>
              <a:t>Why do we need annuities?</a:t>
            </a:r>
          </a:p>
        </p:txBody>
      </p:sp>
      <p:sp>
        <p:nvSpPr>
          <p:cNvPr id="3" name="2 Marcador de contenido"/>
          <p:cNvSpPr>
            <a:spLocks noGrp="1"/>
          </p:cNvSpPr>
          <p:nvPr>
            <p:ph idx="1"/>
          </p:nvPr>
        </p:nvSpPr>
        <p:spPr>
          <a:xfrm>
            <a:off x="539552" y="1412776"/>
            <a:ext cx="8136904" cy="4683224"/>
          </a:xfrm>
        </p:spPr>
        <p:txBody>
          <a:bodyPr/>
          <a:lstStyle/>
          <a:p>
            <a:r>
              <a:rPr lang="en-US" dirty="0" smtClean="0"/>
              <a:t>Retirees with assets accumulated in DC plans need to annuitize part of the balances accumulated at retirement in order to provide protection from LR. </a:t>
            </a:r>
          </a:p>
          <a:p>
            <a:r>
              <a:rPr lang="en-US" dirty="0" smtClean="0"/>
              <a:t>How much?</a:t>
            </a:r>
          </a:p>
          <a:p>
            <a:endParaRPr lang="en-US" dirty="0" smtClean="0"/>
          </a:p>
          <a:p>
            <a:endParaRPr lang="en-US" sz="1000" dirty="0" smtClean="0"/>
          </a:p>
        </p:txBody>
      </p:sp>
      <p:sp>
        <p:nvSpPr>
          <p:cNvPr id="4"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6</a:t>
            </a:fld>
            <a:endParaRPr lang="en-US" sz="1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20" name="Rectangle 7"/>
          <p:cNvSpPr>
            <a:spLocks/>
          </p:cNvSpPr>
          <p:nvPr/>
        </p:nvSpPr>
        <p:spPr bwMode="auto">
          <a:xfrm>
            <a:off x="7849519"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4" name="Group 9"/>
          <p:cNvGrpSpPr>
            <a:grpSpLocks/>
          </p:cNvGrpSpPr>
          <p:nvPr/>
        </p:nvGrpSpPr>
        <p:grpSpPr bwMode="auto">
          <a:xfrm>
            <a:off x="187524" y="2002483"/>
            <a:ext cx="615033" cy="2851919"/>
            <a:chOff x="0" y="0"/>
            <a:chExt cx="551" cy="2554"/>
          </a:xfrm>
        </p:grpSpPr>
        <p:sp>
          <p:nvSpPr>
            <p:cNvPr id="9248" name="AutoShape 10"/>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9249" name="Rectangle 11"/>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grpSp>
        <p:nvGrpSpPr>
          <p:cNvPr id="5" name="Group 12"/>
          <p:cNvGrpSpPr>
            <a:grpSpLocks/>
          </p:cNvGrpSpPr>
          <p:nvPr/>
        </p:nvGrpSpPr>
        <p:grpSpPr bwMode="auto">
          <a:xfrm>
            <a:off x="971104" y="1989088"/>
            <a:ext cx="616148" cy="2850803"/>
            <a:chOff x="0" y="0"/>
            <a:chExt cx="551" cy="2554"/>
          </a:xfrm>
        </p:grpSpPr>
        <p:sp>
          <p:nvSpPr>
            <p:cNvPr id="9246" name="AutoShape 13"/>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9247" name="Rectangle 14"/>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sp>
        <p:nvSpPr>
          <p:cNvPr id="9227" name="Rectangle 24"/>
          <p:cNvSpPr>
            <a:spLocks/>
          </p:cNvSpPr>
          <p:nvPr/>
        </p:nvSpPr>
        <p:spPr bwMode="auto">
          <a:xfrm>
            <a:off x="7848962"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10" name="Group 26"/>
          <p:cNvGrpSpPr>
            <a:grpSpLocks/>
          </p:cNvGrpSpPr>
          <p:nvPr/>
        </p:nvGrpSpPr>
        <p:grpSpPr bwMode="auto">
          <a:xfrm>
            <a:off x="187524" y="2002483"/>
            <a:ext cx="616148" cy="2851919"/>
            <a:chOff x="0" y="0"/>
            <a:chExt cx="552" cy="2554"/>
          </a:xfrm>
        </p:grpSpPr>
        <p:grpSp>
          <p:nvGrpSpPr>
            <p:cNvPr id="11" name="Group 27"/>
            <p:cNvGrpSpPr>
              <a:grpSpLocks/>
            </p:cNvGrpSpPr>
            <p:nvPr/>
          </p:nvGrpSpPr>
          <p:grpSpPr bwMode="auto">
            <a:xfrm>
              <a:off x="0" y="0"/>
              <a:ext cx="552" cy="2554"/>
              <a:chOff x="0" y="0"/>
              <a:chExt cx="552" cy="2554"/>
            </a:xfrm>
          </p:grpSpPr>
          <p:sp>
            <p:nvSpPr>
              <p:cNvPr id="9238" name="AutoShape 28"/>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9239" name="Rectangle 29"/>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grpSp>
        <p:nvGrpSpPr>
          <p:cNvPr id="12" name="Group 30"/>
          <p:cNvGrpSpPr>
            <a:grpSpLocks/>
          </p:cNvGrpSpPr>
          <p:nvPr/>
        </p:nvGrpSpPr>
        <p:grpSpPr bwMode="auto">
          <a:xfrm>
            <a:off x="971104" y="1989088"/>
            <a:ext cx="616148" cy="2850803"/>
            <a:chOff x="0" y="0"/>
            <a:chExt cx="552" cy="2554"/>
          </a:xfrm>
        </p:grpSpPr>
        <p:grpSp>
          <p:nvGrpSpPr>
            <p:cNvPr id="13" name="Group 31"/>
            <p:cNvGrpSpPr>
              <a:grpSpLocks/>
            </p:cNvGrpSpPr>
            <p:nvPr/>
          </p:nvGrpSpPr>
          <p:grpSpPr bwMode="auto">
            <a:xfrm>
              <a:off x="0" y="0"/>
              <a:ext cx="552" cy="2554"/>
              <a:chOff x="0" y="0"/>
              <a:chExt cx="552" cy="2554"/>
            </a:xfrm>
          </p:grpSpPr>
          <p:sp>
            <p:nvSpPr>
              <p:cNvPr id="9235" name="AutoShape 32"/>
              <p:cNvSpPr>
                <a:spLocks/>
              </p:cNvSpPr>
              <p:nvPr/>
            </p:nvSpPr>
            <p:spPr bwMode="auto">
              <a:xfrm>
                <a:off x="0" y="0"/>
                <a:ext cx="552"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9236" name="Rectangle 33"/>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sp>
        <p:nvSpPr>
          <p:cNvPr id="6178" name="Rectangle 34"/>
          <p:cNvSpPr>
            <a:spLocks noGrp="1" noChangeArrowheads="1"/>
          </p:cNvSpPr>
          <p:nvPr>
            <p:ph type="title"/>
          </p:nvPr>
        </p:nvSpPr>
        <p:spPr>
          <a:xfrm>
            <a:off x="1115616" y="332656"/>
            <a:ext cx="7421687" cy="853901"/>
          </a:xfrm>
        </p:spPr>
        <p:txBody>
          <a:bodyPr rIns="81276"/>
          <a:lstStyle/>
          <a:p>
            <a:pPr marL="40182" eaLnBrk="1" hangingPunct="1"/>
            <a:r>
              <a:rPr lang="en-US" dirty="0" smtClean="0"/>
              <a:t>How much do we need to annuitize?</a:t>
            </a:r>
          </a:p>
        </p:txBody>
      </p:sp>
      <p:sp>
        <p:nvSpPr>
          <p:cNvPr id="6179" name="Rectangle 35"/>
          <p:cNvSpPr>
            <a:spLocks noGrp="1" noChangeArrowheads="1"/>
          </p:cNvSpPr>
          <p:nvPr>
            <p:ph idx="1"/>
          </p:nvPr>
        </p:nvSpPr>
        <p:spPr>
          <a:xfrm>
            <a:off x="495598" y="1412776"/>
            <a:ext cx="8152805" cy="5115942"/>
          </a:xfrm>
        </p:spPr>
        <p:txBody>
          <a:bodyPr rIns="81276">
            <a:normAutofit fontScale="92500" lnSpcReduction="10000"/>
          </a:bodyPr>
          <a:lstStyle/>
          <a:p>
            <a:pPr eaLnBrk="1" hangingPunct="1"/>
            <a:r>
              <a:rPr lang="en-US" dirty="0" smtClean="0"/>
              <a:t>How much to be annuitized depends on structure overall pension system, i.e. amount retirement income already annuitized via public pensions?</a:t>
            </a:r>
          </a:p>
          <a:p>
            <a:r>
              <a:rPr lang="en-GB" dirty="0" smtClean="0"/>
              <a:t>Countries provide significant level of retirement income already annuitized from PAYG-financed public (and DB) pensions (in absolute as well as relative replacement rates) </a:t>
            </a:r>
            <a:r>
              <a:rPr lang="en-GB" dirty="0" smtClean="0">
                <a:sym typeface="Wingdings" charset="2"/>
              </a:rPr>
              <a:t> no need for much annuitization, better off allowing for more choice and flexibility allocate DC balances</a:t>
            </a:r>
            <a:r>
              <a:rPr lang="en-GB" dirty="0" smtClean="0"/>
              <a:t>.</a:t>
            </a:r>
          </a:p>
          <a:p>
            <a:endParaRPr lang="en-US" dirty="0" smtClean="0"/>
          </a:p>
        </p:txBody>
      </p:sp>
      <p:sp>
        <p:nvSpPr>
          <p:cNvPr id="36"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7</a:t>
            </a:fld>
            <a:endParaRPr lang="en-US" sz="1200"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178"/>
                                        </p:tgtEl>
                                        <p:attrNameLst>
                                          <p:attrName>style.visibility</p:attrName>
                                        </p:attrNameLst>
                                      </p:cBhvr>
                                      <p:to>
                                        <p:strVal val="visible"/>
                                      </p:to>
                                    </p:set>
                                    <p:animEffect transition="in" filter="blinds(horizontal)">
                                      <p:cBhvr>
                                        <p:cTn id="7" dur="500"/>
                                        <p:tgtEl>
                                          <p:spTgt spid="617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179">
                                            <p:txEl>
                                              <p:pRg st="0" end="0"/>
                                            </p:txEl>
                                          </p:spTgt>
                                        </p:tgtEl>
                                        <p:attrNameLst>
                                          <p:attrName>style.visibility</p:attrName>
                                        </p:attrNameLst>
                                      </p:cBhvr>
                                      <p:to>
                                        <p:strVal val="visible"/>
                                      </p:to>
                                    </p:set>
                                    <p:anim calcmode="lin" valueType="num">
                                      <p:cBhvr additive="base">
                                        <p:cTn id="12" dur="500" fill="hold"/>
                                        <p:tgtEl>
                                          <p:spTgt spid="617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1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179">
                                            <p:txEl>
                                              <p:pRg st="1" end="1"/>
                                            </p:txEl>
                                          </p:spTgt>
                                        </p:tgtEl>
                                        <p:attrNameLst>
                                          <p:attrName>style.visibility</p:attrName>
                                        </p:attrNameLst>
                                      </p:cBhvr>
                                      <p:to>
                                        <p:strVal val="visible"/>
                                      </p:to>
                                    </p:set>
                                    <p:anim calcmode="lin" valueType="num">
                                      <p:cBhvr additive="base">
                                        <p:cTn id="18" dur="500" fill="hold"/>
                                        <p:tgtEl>
                                          <p:spTgt spid="6179">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617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8"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bg>
      <p:bgRef idx="1001">
        <a:schemeClr val="bg1"/>
      </p:bgRef>
    </p:bg>
    <p:spTree>
      <p:nvGrpSpPr>
        <p:cNvPr id="1" name=""/>
        <p:cNvGrpSpPr/>
        <p:nvPr/>
      </p:nvGrpSpPr>
      <p:grpSpPr>
        <a:xfrm>
          <a:off x="0" y="0"/>
          <a:ext cx="0" cy="0"/>
          <a:chOff x="0" y="0"/>
          <a:chExt cx="0" cy="0"/>
        </a:xfrm>
      </p:grpSpPr>
      <p:sp>
        <p:nvSpPr>
          <p:cNvPr id="9220" name="Rectangle 7"/>
          <p:cNvSpPr>
            <a:spLocks/>
          </p:cNvSpPr>
          <p:nvPr/>
        </p:nvSpPr>
        <p:spPr bwMode="auto">
          <a:xfrm>
            <a:off x="7849519"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4" name="Group 9"/>
          <p:cNvGrpSpPr>
            <a:grpSpLocks/>
          </p:cNvGrpSpPr>
          <p:nvPr/>
        </p:nvGrpSpPr>
        <p:grpSpPr bwMode="auto">
          <a:xfrm>
            <a:off x="187524" y="2002483"/>
            <a:ext cx="615033" cy="2851919"/>
            <a:chOff x="0" y="0"/>
            <a:chExt cx="551" cy="2554"/>
          </a:xfrm>
        </p:grpSpPr>
        <p:sp>
          <p:nvSpPr>
            <p:cNvPr id="9248" name="AutoShape 10"/>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9249" name="Rectangle 11"/>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grpSp>
        <p:nvGrpSpPr>
          <p:cNvPr id="5" name="Group 12"/>
          <p:cNvGrpSpPr>
            <a:grpSpLocks/>
          </p:cNvGrpSpPr>
          <p:nvPr/>
        </p:nvGrpSpPr>
        <p:grpSpPr bwMode="auto">
          <a:xfrm>
            <a:off x="971104" y="1989088"/>
            <a:ext cx="616148" cy="2850803"/>
            <a:chOff x="0" y="0"/>
            <a:chExt cx="551" cy="2554"/>
          </a:xfrm>
        </p:grpSpPr>
        <p:sp>
          <p:nvSpPr>
            <p:cNvPr id="9246" name="AutoShape 13"/>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804"/>
              </a:srgbClr>
            </a:solidFill>
            <a:ln w="12700">
              <a:noFill/>
              <a:miter lim="800000"/>
              <a:headEnd/>
              <a:tailEnd/>
            </a:ln>
          </p:spPr>
          <p:txBody>
            <a:bodyPr lIns="0" tIns="0" rIns="0" bIns="0"/>
            <a:lstStyle/>
            <a:p>
              <a:endParaRPr lang="es-ES" dirty="0"/>
            </a:p>
          </p:txBody>
        </p:sp>
        <p:sp>
          <p:nvSpPr>
            <p:cNvPr id="9247" name="Rectangle 14"/>
            <p:cNvSpPr>
              <a:spLocks/>
            </p:cNvSpPr>
            <p:nvPr/>
          </p:nvSpPr>
          <p:spPr bwMode="auto">
            <a:xfrm>
              <a:off x="0" y="0"/>
              <a:ext cx="551" cy="2554"/>
            </a:xfrm>
            <a:prstGeom prst="rect">
              <a:avLst/>
            </a:prstGeom>
            <a:noFill/>
            <a:ln w="12700">
              <a:noFill/>
              <a:miter lim="800000"/>
              <a:headEnd/>
              <a:tailEnd/>
            </a:ln>
          </p:spPr>
          <p:txBody>
            <a:bodyPr lIns="0" tIns="0" rIns="0" bIns="0"/>
            <a:lstStyle/>
            <a:p>
              <a:endParaRPr lang="es-ES" dirty="0"/>
            </a:p>
          </p:txBody>
        </p:sp>
      </p:grpSp>
      <p:sp>
        <p:nvSpPr>
          <p:cNvPr id="9227" name="Rectangle 24"/>
          <p:cNvSpPr>
            <a:spLocks/>
          </p:cNvSpPr>
          <p:nvPr/>
        </p:nvSpPr>
        <p:spPr bwMode="auto">
          <a:xfrm>
            <a:off x="7848962" y="5066482"/>
            <a:ext cx="119903" cy="169277"/>
          </a:xfrm>
          <a:prstGeom prst="rect">
            <a:avLst/>
          </a:prstGeom>
          <a:noFill/>
          <a:ln w="12700">
            <a:noFill/>
            <a:miter lim="800000"/>
            <a:headEnd/>
            <a:tailEnd/>
          </a:ln>
        </p:spPr>
        <p:txBody>
          <a:bodyPr wrap="none" lIns="0" tIns="0" rIns="40638" bIns="0">
            <a:spAutoFit/>
          </a:bodyPr>
          <a:lstStyle/>
          <a:p>
            <a:pPr marL="40182" algn="ctr"/>
            <a:r>
              <a:rPr lang="en-US" sz="1100" dirty="0">
                <a:cs typeface="Arial" charset="0"/>
              </a:rPr>
              <a:t> </a:t>
            </a:r>
          </a:p>
        </p:txBody>
      </p:sp>
      <p:grpSp>
        <p:nvGrpSpPr>
          <p:cNvPr id="10" name="Group 26"/>
          <p:cNvGrpSpPr>
            <a:grpSpLocks/>
          </p:cNvGrpSpPr>
          <p:nvPr/>
        </p:nvGrpSpPr>
        <p:grpSpPr bwMode="auto">
          <a:xfrm>
            <a:off x="187524" y="2002483"/>
            <a:ext cx="616148" cy="2851919"/>
            <a:chOff x="0" y="0"/>
            <a:chExt cx="552" cy="2554"/>
          </a:xfrm>
        </p:grpSpPr>
        <p:grpSp>
          <p:nvGrpSpPr>
            <p:cNvPr id="11" name="Group 27"/>
            <p:cNvGrpSpPr>
              <a:grpSpLocks/>
            </p:cNvGrpSpPr>
            <p:nvPr/>
          </p:nvGrpSpPr>
          <p:grpSpPr bwMode="auto">
            <a:xfrm>
              <a:off x="0" y="0"/>
              <a:ext cx="552" cy="2554"/>
              <a:chOff x="0" y="0"/>
              <a:chExt cx="552" cy="2554"/>
            </a:xfrm>
          </p:grpSpPr>
          <p:sp>
            <p:nvSpPr>
              <p:cNvPr id="9238" name="AutoShape 28"/>
              <p:cNvSpPr>
                <a:spLocks/>
              </p:cNvSpPr>
              <p:nvPr/>
            </p:nvSpPr>
            <p:spPr bwMode="auto">
              <a:xfrm>
                <a:off x="0" y="0"/>
                <a:ext cx="551"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9239" name="Rectangle 29"/>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grpSp>
        <p:nvGrpSpPr>
          <p:cNvPr id="12" name="Group 30"/>
          <p:cNvGrpSpPr>
            <a:grpSpLocks/>
          </p:cNvGrpSpPr>
          <p:nvPr/>
        </p:nvGrpSpPr>
        <p:grpSpPr bwMode="auto">
          <a:xfrm>
            <a:off x="971104" y="1989088"/>
            <a:ext cx="616148" cy="2850803"/>
            <a:chOff x="0" y="0"/>
            <a:chExt cx="552" cy="2554"/>
          </a:xfrm>
        </p:grpSpPr>
        <p:grpSp>
          <p:nvGrpSpPr>
            <p:cNvPr id="13" name="Group 31"/>
            <p:cNvGrpSpPr>
              <a:grpSpLocks/>
            </p:cNvGrpSpPr>
            <p:nvPr/>
          </p:nvGrpSpPr>
          <p:grpSpPr bwMode="auto">
            <a:xfrm>
              <a:off x="0" y="0"/>
              <a:ext cx="552" cy="2554"/>
              <a:chOff x="0" y="0"/>
              <a:chExt cx="552" cy="2554"/>
            </a:xfrm>
          </p:grpSpPr>
          <p:sp>
            <p:nvSpPr>
              <p:cNvPr id="9235" name="AutoShape 32"/>
              <p:cNvSpPr>
                <a:spLocks/>
              </p:cNvSpPr>
              <p:nvPr/>
            </p:nvSpPr>
            <p:spPr bwMode="auto">
              <a:xfrm>
                <a:off x="0" y="0"/>
                <a:ext cx="552" cy="2554"/>
              </a:xfrm>
              <a:custGeom>
                <a:avLst/>
                <a:gdLst>
                  <a:gd name="T0" fmla="*/ 0 w 21600"/>
                  <a:gd name="T1" fmla="*/ 0 h 21600"/>
                  <a:gd name="T2" fmla="*/ 21600 w 21600"/>
                  <a:gd name="T3" fmla="*/ 21600 h 21600"/>
                </a:gdLst>
                <a:ahLst/>
                <a:cxnLst/>
                <a:rect l="T0" t="T1" r="T2" b="T3"/>
                <a:pathLst>
                  <a:path w="21600" h="21600">
                    <a:moveTo>
                      <a:pt x="21377" y="0"/>
                    </a:moveTo>
                    <a:lnTo>
                      <a:pt x="0" y="7360"/>
                    </a:lnTo>
                    <a:lnTo>
                      <a:pt x="0" y="14336"/>
                    </a:lnTo>
                    <a:lnTo>
                      <a:pt x="21600" y="21600"/>
                    </a:lnTo>
                    <a:lnTo>
                      <a:pt x="21600" y="15394"/>
                    </a:lnTo>
                    <a:lnTo>
                      <a:pt x="8239" y="10776"/>
                    </a:lnTo>
                    <a:lnTo>
                      <a:pt x="21600" y="6061"/>
                    </a:lnTo>
                    <a:lnTo>
                      <a:pt x="21377" y="0"/>
                    </a:lnTo>
                    <a:close/>
                    <a:moveTo>
                      <a:pt x="21377" y="0"/>
                    </a:moveTo>
                  </a:path>
                </a:pathLst>
              </a:custGeom>
              <a:solidFill>
                <a:srgbClr val="FFFFFF">
                  <a:alpha val="9412"/>
                </a:srgbClr>
              </a:solidFill>
              <a:ln w="12700">
                <a:noFill/>
                <a:miter lim="800000"/>
                <a:headEnd/>
                <a:tailEnd/>
              </a:ln>
            </p:spPr>
            <p:txBody>
              <a:bodyPr lIns="0" tIns="0" rIns="0" bIns="0"/>
              <a:lstStyle/>
              <a:p>
                <a:endParaRPr lang="es-ES" dirty="0"/>
              </a:p>
            </p:txBody>
          </p:sp>
          <p:sp>
            <p:nvSpPr>
              <p:cNvPr id="9236" name="Rectangle 33"/>
              <p:cNvSpPr>
                <a:spLocks/>
              </p:cNvSpPr>
              <p:nvPr/>
            </p:nvSpPr>
            <p:spPr bwMode="auto">
              <a:xfrm>
                <a:off x="0" y="0"/>
                <a:ext cx="552" cy="216"/>
              </a:xfrm>
              <a:prstGeom prst="rect">
                <a:avLst/>
              </a:prstGeom>
              <a:noFill/>
              <a:ln w="12700">
                <a:noFill/>
                <a:miter lim="800000"/>
                <a:headEnd/>
                <a:tailEnd/>
              </a:ln>
            </p:spPr>
            <p:txBody>
              <a:bodyPr lIns="0" tIns="0" rIns="0" bIns="0"/>
              <a:lstStyle/>
              <a:p>
                <a:endParaRPr lang="es-ES" dirty="0"/>
              </a:p>
            </p:txBody>
          </p:sp>
        </p:grpSp>
      </p:grpSp>
      <p:sp>
        <p:nvSpPr>
          <p:cNvPr id="6178" name="Rectangle 34"/>
          <p:cNvSpPr>
            <a:spLocks noGrp="1" noChangeArrowheads="1"/>
          </p:cNvSpPr>
          <p:nvPr>
            <p:ph type="title"/>
          </p:nvPr>
        </p:nvSpPr>
        <p:spPr>
          <a:xfrm>
            <a:off x="971103" y="264543"/>
            <a:ext cx="7729761" cy="853901"/>
          </a:xfrm>
        </p:spPr>
        <p:txBody>
          <a:bodyPr rIns="81276"/>
          <a:lstStyle/>
          <a:p>
            <a:pPr marL="40182" eaLnBrk="1" hangingPunct="1"/>
            <a:r>
              <a:rPr lang="en-US" dirty="0" smtClean="0"/>
              <a:t>How much do we need to annuitize?</a:t>
            </a:r>
          </a:p>
        </p:txBody>
      </p:sp>
      <p:sp>
        <p:nvSpPr>
          <p:cNvPr id="6179" name="Rectangle 35"/>
          <p:cNvSpPr>
            <a:spLocks noGrp="1" noChangeArrowheads="1"/>
          </p:cNvSpPr>
          <p:nvPr>
            <p:ph idx="1"/>
          </p:nvPr>
        </p:nvSpPr>
        <p:spPr>
          <a:xfrm>
            <a:off x="495040" y="1484784"/>
            <a:ext cx="8037401" cy="5043934"/>
          </a:xfrm>
        </p:spPr>
        <p:txBody>
          <a:bodyPr rIns="81276"/>
          <a:lstStyle/>
          <a:p>
            <a:pPr eaLnBrk="1" hangingPunct="1"/>
            <a:r>
              <a:rPr lang="en-GB" dirty="0" smtClean="0"/>
              <a:t>Countries where DC pensions are the main source of retirement income </a:t>
            </a:r>
            <a:r>
              <a:rPr lang="en-GB" dirty="0" smtClean="0">
                <a:sym typeface="Wingdings" charset="2"/>
              </a:rPr>
              <a:t> retirees need to annuitize a larger share of their accumulated assets.</a:t>
            </a:r>
            <a:r>
              <a:rPr lang="en-GB" dirty="0" smtClean="0"/>
              <a:t> </a:t>
            </a:r>
            <a:endParaRPr lang="en-US" dirty="0" smtClean="0"/>
          </a:p>
        </p:txBody>
      </p:sp>
      <p:sp>
        <p:nvSpPr>
          <p:cNvPr id="36" name="Slide Number Placeholder 3"/>
          <p:cNvSpPr>
            <a:spLocks noGrp="1"/>
          </p:cNvSpPr>
          <p:nvPr>
            <p:ph type="sldNum" sz="quarter" idx="12"/>
          </p:nvPr>
        </p:nvSpPr>
        <p:spPr>
          <a:xfrm>
            <a:off x="8676456" y="6453336"/>
            <a:ext cx="342000" cy="244800"/>
          </a:xfrm>
          <a:prstGeom prst="rect">
            <a:avLst/>
          </a:prstGeom>
          <a:noFill/>
        </p:spPr>
        <p:txBody>
          <a:bodyPr/>
          <a:lstStyle/>
          <a:p>
            <a:fld id="{F57AC3BA-4BC2-4DA2-979F-7163616B1D33}" type="slidenum">
              <a:rPr lang="en-US" sz="1200">
                <a:solidFill>
                  <a:schemeClr val="bg1"/>
                </a:solidFill>
              </a:rPr>
              <a:pPr/>
              <a:t>8</a:t>
            </a:fld>
            <a:endParaRPr lang="en-US" sz="1200" dirty="0">
              <a:solidFill>
                <a:schemeClr val="bg1"/>
              </a:solidFill>
            </a:endParaRP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178"/>
                                        </p:tgtEl>
                                        <p:attrNameLst>
                                          <p:attrName>style.visibility</p:attrName>
                                        </p:attrNameLst>
                                      </p:cBhvr>
                                      <p:to>
                                        <p:strVal val="visible"/>
                                      </p:to>
                                    </p:set>
                                    <p:animEffect transition="in" filter="blinds(horizontal)">
                                      <p:cBhvr>
                                        <p:cTn id="7" dur="500"/>
                                        <p:tgtEl>
                                          <p:spTgt spid="617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179">
                                            <p:txEl>
                                              <p:pRg st="0" end="0"/>
                                            </p:txEl>
                                          </p:spTgt>
                                        </p:tgtEl>
                                        <p:attrNameLst>
                                          <p:attrName>style.visibility</p:attrName>
                                        </p:attrNameLst>
                                      </p:cBhvr>
                                      <p:to>
                                        <p:strVal val="visible"/>
                                      </p:to>
                                    </p:set>
                                    <p:anim calcmode="lin" valueType="num">
                                      <p:cBhvr additive="base">
                                        <p:cTn id="12" dur="500" fill="hold"/>
                                        <p:tgtEl>
                                          <p:spTgt spid="617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17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8"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098" name="Title 1"/>
          <p:cNvSpPr>
            <a:spLocks noGrp="1"/>
          </p:cNvSpPr>
          <p:nvPr>
            <p:ph type="ctrTitle"/>
          </p:nvPr>
        </p:nvSpPr>
        <p:spPr>
          <a:xfrm>
            <a:off x="1907704" y="2132856"/>
            <a:ext cx="5715000" cy="2446824"/>
          </a:xfrm>
        </p:spPr>
        <p:txBody>
          <a:bodyPr/>
          <a:lstStyle/>
          <a:p>
            <a:pPr algn="ctr">
              <a:lnSpc>
                <a:spcPct val="100000"/>
              </a:lnSpc>
            </a:pPr>
            <a:r>
              <a:rPr lang="en-GB" sz="5100" dirty="0"/>
              <a:t>Why people do not buy annuities?</a:t>
            </a:r>
            <a:endParaRPr lang="en-US" sz="5100" dirty="0"/>
          </a:p>
        </p:txBody>
      </p:sp>
    </p:spTree>
    <p:extLst>
      <p:ext uri="{BB962C8B-B14F-4D97-AF65-F5344CB8AC3E}">
        <p14:creationId xmlns:p14="http://schemas.microsoft.com/office/powerpoint/2010/main" val="218550047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_rels/theme4.xml.rels><?xml version="1.0" encoding="UTF-8" standalone="yes"?>
<Relationships xmlns="http://schemas.openxmlformats.org/package/2006/relationships"><Relationship Id="rId1" Type="http://schemas.openxmlformats.org/officeDocument/2006/relationships/image" Target="../media/image5.jpeg"/></Relationships>
</file>

<file path=ppt/theme/_rels/theme5.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OCDE_Blue_FR">
  <a:themeElements>
    <a:clrScheme name="OCDE_Blue_F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CDE_Blue_FR">
      <a:majorFont>
        <a:latin typeface="Helvetica"/>
        <a:ea typeface=""/>
        <a:cs typeface="Arial"/>
      </a:majorFont>
      <a:minorFont>
        <a:latin typeface="Georgi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Helvetica 65 Medium"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Helvetica 65 Medium" pitchFamily="34" charset="0"/>
          </a:defRPr>
        </a:defPPr>
      </a:lstStyle>
    </a:lnDef>
  </a:objectDefaults>
  <a:extraClrSchemeLst>
    <a:extraClrScheme>
      <a:clrScheme name="OCDE_Blue_F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CDE_Blue_F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CDE_Blue_F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CDE_Blue_F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CDE_Blue_F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CDE_Blue_F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CDE_Blue_F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CDE_Blue_F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CDE_Blue_F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CDE_Blue_F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CDE_Blue_F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CDE_Blue_F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eme1">
  <a:themeElements>
    <a:clrScheme name="OECDligh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fontScheme name="OECDligh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OECDligh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ECDligh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ECDligh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ECDligh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ECDligh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ECDligh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ECDligh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OECDlight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Theme1">
  <a:themeElements>
    <a:clrScheme name="OECDligh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fontScheme name="OECDligh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OECDligh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ECDligh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ECDligh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ECDligh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ECDligh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ECDligh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ECDligh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OECDlight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ECD_English_white">
  <a:themeElements>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ECD">
      <a:majorFont>
        <a:latin typeface="Arial"/>
        <a:ea typeface=""/>
        <a:cs typeface=""/>
      </a:majorFont>
      <a:minorFont>
        <a:latin typeface="Georgia"/>
        <a:ea typeface=""/>
        <a:cs typeface=""/>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5.xml><?xml version="1.0" encoding="utf-8"?>
<a:theme xmlns:a="http://schemas.openxmlformats.org/drawingml/2006/main" name="2_OECD_English_white">
  <a:themeElements>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ECD">
      <a:majorFont>
        <a:latin typeface="Arial"/>
        <a:ea typeface=""/>
        <a:cs typeface=""/>
      </a:majorFont>
      <a:minorFont>
        <a:latin typeface="Georgia"/>
        <a:ea typeface=""/>
        <a:cs typeface=""/>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0.xml><?xml version="1.0" encoding="utf-8"?>
<a:themeOverride xmlns:a="http://schemas.openxmlformats.org/drawingml/2006/main">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1.xml><?xml version="1.0" encoding="utf-8"?>
<a:themeOverride xmlns:a="http://schemas.openxmlformats.org/drawingml/2006/main">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2.xml><?xml version="1.0" encoding="utf-8"?>
<a:themeOverride xmlns:a="http://schemas.openxmlformats.org/drawingml/2006/main">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3.xml><?xml version="1.0" encoding="utf-8"?>
<a:themeOverride xmlns:a="http://schemas.openxmlformats.org/drawingml/2006/main">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7.xml><?xml version="1.0" encoding="utf-8"?>
<a:themeOverride xmlns:a="http://schemas.openxmlformats.org/drawingml/2006/main">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8.xml><?xml version="1.0" encoding="utf-8"?>
<a:themeOverride xmlns:a="http://schemas.openxmlformats.org/drawingml/2006/main">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9.xml><?xml version="1.0" encoding="utf-8"?>
<a:themeOverride xmlns:a="http://schemas.openxmlformats.org/drawingml/2006/main">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OCDE_White_FR</Template>
  <TotalTime>12180</TotalTime>
  <Words>1766</Words>
  <Application>Microsoft Office PowerPoint</Application>
  <PresentationFormat>On-screen Show (4:3)</PresentationFormat>
  <Paragraphs>225</Paragraphs>
  <Slides>36</Slides>
  <Notes>2</Notes>
  <HiddenSlides>0</HiddenSlides>
  <MMClips>0</MMClips>
  <ScaleCrop>false</ScaleCrop>
  <HeadingPairs>
    <vt:vector size="4" baseType="variant">
      <vt:variant>
        <vt:lpstr>Theme</vt:lpstr>
      </vt:variant>
      <vt:variant>
        <vt:i4>5</vt:i4>
      </vt:variant>
      <vt:variant>
        <vt:lpstr>Slide Titles</vt:lpstr>
      </vt:variant>
      <vt:variant>
        <vt:i4>36</vt:i4>
      </vt:variant>
    </vt:vector>
  </HeadingPairs>
  <TitlesOfParts>
    <vt:vector size="41" baseType="lpstr">
      <vt:lpstr>OCDE_Blue_FR</vt:lpstr>
      <vt:lpstr>Theme1</vt:lpstr>
      <vt:lpstr>1_Theme1</vt:lpstr>
      <vt:lpstr>OECD_English_white</vt:lpstr>
      <vt:lpstr>2_OECD_English_white</vt:lpstr>
      <vt:lpstr>Annuities and Retirement Income</vt:lpstr>
      <vt:lpstr>Questions we need to address</vt:lpstr>
      <vt:lpstr>Why do we need annuities?</vt:lpstr>
      <vt:lpstr>Allocation of resources accumulated</vt:lpstr>
      <vt:lpstr>Allocation of resources accumulated</vt:lpstr>
      <vt:lpstr>Why do we need annuities?</vt:lpstr>
      <vt:lpstr>How much do we need to annuitize?</vt:lpstr>
      <vt:lpstr>How much do we need to annuitize?</vt:lpstr>
      <vt:lpstr>Why people do not buy annuities?</vt:lpstr>
      <vt:lpstr>What is the problem with annuity markets?</vt:lpstr>
      <vt:lpstr>Supply factors for low annuitization</vt:lpstr>
      <vt:lpstr>Advantage of life annuities</vt:lpstr>
      <vt:lpstr>Are people irrational? </vt:lpstr>
      <vt:lpstr>Main features</vt:lpstr>
      <vt:lpstr>Disadvantage of life annuities</vt:lpstr>
      <vt:lpstr>The age threshold</vt:lpstr>
      <vt:lpstr>The age threshold</vt:lpstr>
      <vt:lpstr>Main recommendation </vt:lpstr>
      <vt:lpstr>Focus on supply constraints</vt:lpstr>
      <vt:lpstr>Solutions</vt:lpstr>
      <vt:lpstr>Solutions to LR</vt:lpstr>
      <vt:lpstr>How to promote annuitization?</vt:lpstr>
      <vt:lpstr>Promoting annuitization: Framing</vt:lpstr>
      <vt:lpstr>Conclusions</vt:lpstr>
      <vt:lpstr>What type of annuity products?</vt:lpstr>
      <vt:lpstr>What type of annuity products?</vt:lpstr>
      <vt:lpstr>Different type of annuity products</vt:lpstr>
      <vt:lpstr>Several dimensions to classify annuities</vt:lpstr>
      <vt:lpstr>OECD project different annuity products according to the guarantees they provide</vt:lpstr>
      <vt:lpstr>Conclusions</vt:lpstr>
      <vt:lpstr>Conclusions</vt:lpstr>
      <vt:lpstr>Conclusions</vt:lpstr>
      <vt:lpstr>Conclusions</vt:lpstr>
      <vt:lpstr>Conclusions</vt:lpstr>
      <vt:lpstr>Conclusions</vt:lpstr>
      <vt:lpstr>THANK YOU!</vt:lpstr>
    </vt:vector>
  </TitlesOfParts>
  <Company>OECD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Hungarian Pension System</dc:title>
  <dc:creator>Pablo Antolin-Nicolas</dc:creator>
  <cp:lastModifiedBy>DAY-HANOTIAUX Sally</cp:lastModifiedBy>
  <cp:revision>666</cp:revision>
  <cp:lastPrinted>2013-10-30T08:49:11Z</cp:lastPrinted>
  <dcterms:created xsi:type="dcterms:W3CDTF">2008-03-03T09:55:10Z</dcterms:created>
  <dcterms:modified xsi:type="dcterms:W3CDTF">2013-11-13T09:40:26Z</dcterms:modified>
</cp:coreProperties>
</file>